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1" r:id="rId1"/>
    <p:sldMasterId id="2147483859" r:id="rId2"/>
    <p:sldMasterId id="2147483883" r:id="rId3"/>
  </p:sldMasterIdLst>
  <p:notesMasterIdLst>
    <p:notesMasterId r:id="rId50"/>
  </p:notesMasterIdLst>
  <p:handoutMasterIdLst>
    <p:handoutMasterId r:id="rId51"/>
  </p:handoutMasterIdLst>
  <p:sldIdLst>
    <p:sldId id="548" r:id="rId4"/>
    <p:sldId id="544" r:id="rId5"/>
    <p:sldId id="545" r:id="rId6"/>
    <p:sldId id="547" r:id="rId7"/>
    <p:sldId id="549" r:id="rId8"/>
    <p:sldId id="550" r:id="rId9"/>
    <p:sldId id="546" r:id="rId10"/>
    <p:sldId id="592" r:id="rId11"/>
    <p:sldId id="606" r:id="rId12"/>
    <p:sldId id="607" r:id="rId13"/>
    <p:sldId id="551" r:id="rId14"/>
    <p:sldId id="578" r:id="rId15"/>
    <p:sldId id="552" r:id="rId16"/>
    <p:sldId id="553" r:id="rId17"/>
    <p:sldId id="554" r:id="rId18"/>
    <p:sldId id="559" r:id="rId19"/>
    <p:sldId id="555" r:id="rId20"/>
    <p:sldId id="557" r:id="rId21"/>
    <p:sldId id="558" r:id="rId22"/>
    <p:sldId id="585" r:id="rId23"/>
    <p:sldId id="579" r:id="rId24"/>
    <p:sldId id="584" r:id="rId25"/>
    <p:sldId id="581" r:id="rId26"/>
    <p:sldId id="508" r:id="rId27"/>
    <p:sldId id="563" r:id="rId28"/>
    <p:sldId id="565" r:id="rId29"/>
    <p:sldId id="583" r:id="rId30"/>
    <p:sldId id="534" r:id="rId31"/>
    <p:sldId id="543" r:id="rId32"/>
    <p:sldId id="561" r:id="rId33"/>
    <p:sldId id="567" r:id="rId34"/>
    <p:sldId id="569" r:id="rId35"/>
    <p:sldId id="600" r:id="rId36"/>
    <p:sldId id="602" r:id="rId37"/>
    <p:sldId id="589" r:id="rId38"/>
    <p:sldId id="577" r:id="rId39"/>
    <p:sldId id="587" r:id="rId40"/>
    <p:sldId id="573" r:id="rId41"/>
    <p:sldId id="575" r:id="rId42"/>
    <p:sldId id="596" r:id="rId43"/>
    <p:sldId id="598" r:id="rId44"/>
    <p:sldId id="591" r:id="rId45"/>
    <p:sldId id="530" r:id="rId46"/>
    <p:sldId id="608" r:id="rId47"/>
    <p:sldId id="603" r:id="rId48"/>
    <p:sldId id="609" r:id="rId49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B4FD6B"/>
    <a:srgbClr val="1F3C0C"/>
    <a:srgbClr val="D1FEA4"/>
    <a:srgbClr val="AEF240"/>
    <a:srgbClr val="FF66FF"/>
    <a:srgbClr val="14341C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82" autoAdjust="0"/>
    <p:restoredTop sz="98273" autoAdjust="0"/>
  </p:normalViewPr>
  <p:slideViewPr>
    <p:cSldViewPr>
      <p:cViewPr>
        <p:scale>
          <a:sx n="90" d="100"/>
          <a:sy n="90" d="100"/>
        </p:scale>
        <p:origin x="-139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4" d="100"/>
          <a:sy n="44" d="100"/>
        </p:scale>
        <p:origin x="-2868" y="-90"/>
      </p:cViewPr>
      <p:guideLst>
        <p:guide orient="horz" pos="3133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40"/>
      <c:rotY val="20"/>
      <c:rAngAx val="1"/>
    </c:view3D>
    <c:floor>
      <c:thickness val="0"/>
      <c:spPr>
        <a:ln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197981189703924"/>
          <c:y val="0.10086874540523413"/>
          <c:w val="0.83860115269523916"/>
          <c:h val="0.7062830564332897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на социальную сферу</c:v>
                </c:pt>
              </c:strCache>
            </c:strRef>
          </c:tx>
          <c:spPr>
            <a:gradFill rotWithShape="1">
              <a:gsLst>
                <a:gs pos="28000">
                  <a:schemeClr val="accent3">
                    <a:tint val="18000"/>
                    <a:satMod val="120000"/>
                    <a:lumMod val="88000"/>
                  </a:schemeClr>
                </a:gs>
                <a:gs pos="100000">
                  <a:schemeClr val="accent3">
                    <a:tint val="40000"/>
                    <a:satMod val="100000"/>
                    <a:lumMod val="78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3"/>
              </a:solidFill>
              <a:prstDash val="solid"/>
            </a:ln>
            <a:effectLst>
              <a:outerShdw blurRad="63500" dist="50800" dir="5400000" sx="98000" sy="98000" rotWithShape="0">
                <a:srgbClr val="000000">
                  <a:alpha val="20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1.8642335618800115E-2"/>
                  <c:y val="-1.0374664252991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835-484E-94F0-CEC5AEE02603}"/>
                </c:ext>
              </c:extLst>
            </c:dLbl>
            <c:dLbl>
              <c:idx val="1"/>
              <c:layout>
                <c:manualLayout>
                  <c:x val="1.8642335618800011E-2"/>
                  <c:y val="-3.4582214176638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835-484E-94F0-CEC5AEE02603}"/>
                </c:ext>
              </c:extLst>
            </c:dLbl>
            <c:dLbl>
              <c:idx val="2"/>
              <c:layout>
                <c:manualLayout>
                  <c:x val="1.2428223745866575E-2"/>
                  <c:y val="6.91644283532769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835-484E-94F0-CEC5AEE02603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2015 год</c:v>
                </c:pt>
                <c:pt idx="1">
                  <c:v>2016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176.4</c:v>
                </c:pt>
                <c:pt idx="1">
                  <c:v>203.7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835-484E-94F0-CEC5AEE0260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всего расходы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dLbls>
            <c:dLbl>
              <c:idx val="0"/>
              <c:layout>
                <c:manualLayout>
                  <c:x val="1.6651179883127133E-2"/>
                  <c:y val="3.20671440547010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835-484E-94F0-CEC5AEE02603}"/>
                </c:ext>
              </c:extLst>
            </c:dLbl>
            <c:dLbl>
              <c:idx val="1"/>
              <c:layout>
                <c:manualLayout>
                  <c:x val="1.9029919866430947E-2"/>
                  <c:y val="-3.20671440547010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835-484E-94F0-CEC5AEE02603}"/>
                </c:ext>
              </c:extLst>
            </c:dLbl>
            <c:dLbl>
              <c:idx val="2"/>
              <c:layout>
                <c:manualLayout>
                  <c:x val="2.6166139816342544E-2"/>
                  <c:y val="-1.60335720273505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835-484E-94F0-CEC5AEE02603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2015 год</c:v>
                </c:pt>
                <c:pt idx="1">
                  <c:v>2016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835.5</c:v>
                </c:pt>
                <c:pt idx="1">
                  <c:v>929.3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0835-484E-94F0-CEC5AEE026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shape val="box"/>
        <c:axId val="139804032"/>
        <c:axId val="139846784"/>
        <c:axId val="0"/>
      </c:bar3DChart>
      <c:catAx>
        <c:axId val="13980403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139846784"/>
        <c:crosses val="autoZero"/>
        <c:auto val="1"/>
        <c:lblAlgn val="ctr"/>
        <c:lblOffset val="100"/>
        <c:noMultiLvlLbl val="0"/>
      </c:catAx>
      <c:valAx>
        <c:axId val="139846784"/>
        <c:scaling>
          <c:orientation val="minMax"/>
          <c:max val="250"/>
        </c:scaling>
        <c:delete val="1"/>
        <c:axPos val="b"/>
        <c:numFmt formatCode="General" sourceLinked="1"/>
        <c:majorTickMark val="out"/>
        <c:minorTickMark val="none"/>
        <c:tickLblPos val="nextTo"/>
        <c:crossAx val="13980403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2.4058412689391986E-2"/>
          <c:y val="0.8316350847712779"/>
          <c:w val="0.67972604592203767"/>
          <c:h val="6.1414896024208833E-2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 b="1">
          <a:solidFill>
            <a:schemeClr val="tx1"/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A0BC63-A730-45B3-9AD2-FC989E49E7C3}" type="doc">
      <dgm:prSet loTypeId="urn:microsoft.com/office/officeart/2005/8/layout/hList7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05B0ABF3-ED64-4B91-817E-1F48631BF6A4}">
      <dgm:prSet custT="1"/>
      <dgm:spPr>
        <a:solidFill>
          <a:srgbClr val="D1FEA4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городском округе Судак 7- дошкольных учреждений,  в которых  работают 233 чел. , из них 80 педагоги со среднемесячной з/пл.-  20,3 тыс.руб.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Стоимость питания одного ребенка в день в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-ясельных группах – 83 руб.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-средних группах 100 руб.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Компенсация родительской платы проведена в сумме 6,2 млн. рублей</a:t>
          </a:r>
        </a:p>
        <a:p>
          <a:pPr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A681384-4B8B-4591-B77E-2A133CA79709}" type="parTrans" cxnId="{AA33E917-5A5B-4231-85E5-3A006B528849}">
      <dgm:prSet/>
      <dgm:spPr/>
      <dgm:t>
        <a:bodyPr/>
        <a:lstStyle/>
        <a:p>
          <a:endParaRPr lang="ru-RU"/>
        </a:p>
      </dgm:t>
    </dgm:pt>
    <dgm:pt modelId="{E65906F0-392A-4BBE-A855-535B13A0139E}" type="sibTrans" cxnId="{AA33E917-5A5B-4231-85E5-3A006B528849}">
      <dgm:prSet/>
      <dgm:spPr/>
      <dgm:t>
        <a:bodyPr/>
        <a:lstStyle/>
        <a:p>
          <a:endParaRPr lang="ru-RU"/>
        </a:p>
      </dgm:t>
    </dgm:pt>
    <dgm:pt modelId="{42D82F1B-6414-4F13-AE20-B145B01DF656}">
      <dgm:prSet phldrT="[Текст]" custT="1"/>
      <dgm:spPr>
        <a:solidFill>
          <a:srgbClr val="D1FEA4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>
            <a:lnSpc>
              <a:spcPct val="100000"/>
            </a:lnSpc>
          </a:pPr>
          <a:endParaRPr lang="ru-RU" sz="18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городском округе Судак 9 школ,</a:t>
          </a:r>
        </a:p>
        <a:p>
          <a:pPr algn="ctr"/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средняя численность  работающих- 473 чел., из них  педагоги -293 человека. Средняя заработная плата работника общеобразовательных учреждений составляет -    25,3 тыс. руб.,  педагогов – 29,0 тыс. руб.</a:t>
          </a:r>
        </a:p>
        <a:p>
          <a:pPr algn="ctr"/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питание учащихся 1-4 классов  израсходовано  7675,5 тыс. руб., среднее количество детей  питающих – 1355 человек. Стоимость питания 1 ребенка в день- 36 руб.</a:t>
          </a:r>
        </a:p>
        <a:p>
          <a:pPr algn="ctr"/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Льготное питание учащихся- 2 938,9 тыс.руб. Среднее количество детей 312 человек. Стоимость питания в день на одного ребенка- 55руб.</a:t>
          </a:r>
        </a:p>
      </dgm:t>
    </dgm:pt>
    <dgm:pt modelId="{E7A89832-D482-4023-8F53-46106F03A39B}" type="sibTrans" cxnId="{D182C53B-4ADD-4FA4-B374-1F4785646CD8}">
      <dgm:prSet/>
      <dgm:spPr/>
      <dgm:t>
        <a:bodyPr/>
        <a:lstStyle/>
        <a:p>
          <a:endParaRPr lang="ru-RU"/>
        </a:p>
      </dgm:t>
    </dgm:pt>
    <dgm:pt modelId="{DB205592-675B-411B-A0DC-FC4C699F57C8}" type="parTrans" cxnId="{D182C53B-4ADD-4FA4-B374-1F4785646CD8}">
      <dgm:prSet/>
      <dgm:spPr/>
      <dgm:t>
        <a:bodyPr/>
        <a:lstStyle/>
        <a:p>
          <a:endParaRPr lang="ru-RU"/>
        </a:p>
      </dgm:t>
    </dgm:pt>
    <dgm:pt modelId="{7CB10769-F260-464F-A87F-C30565614836}" type="pres">
      <dgm:prSet presAssocID="{15A0BC63-A730-45B3-9AD2-FC989E49E7C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09A8C8F-056B-44FE-ADA6-3D91F7D9C3F1}" type="pres">
      <dgm:prSet presAssocID="{15A0BC63-A730-45B3-9AD2-FC989E49E7C3}" presName="fgShape" presStyleLbl="fgShp" presStyleIdx="0" presStyleCnt="1" custAng="0" custFlipVert="1" custFlipHor="1" custScaleX="566" custScaleY="17059" custLinFactY="-300000" custLinFactNeighborX="43049" custLinFactNeighborY="-30419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14A10506-C426-4D0F-B5F5-DBE0D419966F}" type="pres">
      <dgm:prSet presAssocID="{15A0BC63-A730-45B3-9AD2-FC989E49E7C3}" presName="linComp" presStyleCnt="0"/>
      <dgm:spPr/>
    </dgm:pt>
    <dgm:pt modelId="{38708AA3-4CF9-4BA2-9180-21101A4C4D38}" type="pres">
      <dgm:prSet presAssocID="{42D82F1B-6414-4F13-AE20-B145B01DF656}" presName="compNode" presStyleCnt="0"/>
      <dgm:spPr/>
    </dgm:pt>
    <dgm:pt modelId="{0EB3B256-B551-4945-9824-5DC77CC2B6BA}" type="pres">
      <dgm:prSet presAssocID="{42D82F1B-6414-4F13-AE20-B145B01DF656}" presName="bkgdShape" presStyleLbl="node1" presStyleIdx="0" presStyleCnt="2"/>
      <dgm:spPr/>
      <dgm:t>
        <a:bodyPr/>
        <a:lstStyle/>
        <a:p>
          <a:endParaRPr lang="ru-RU"/>
        </a:p>
      </dgm:t>
    </dgm:pt>
    <dgm:pt modelId="{927B2A05-5FB6-47BB-985C-D25B3A1E8873}" type="pres">
      <dgm:prSet presAssocID="{42D82F1B-6414-4F13-AE20-B145B01DF656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0E92C5-6194-4CC8-8E49-1F2F461BC78F}" type="pres">
      <dgm:prSet presAssocID="{42D82F1B-6414-4F13-AE20-B145B01DF656}" presName="invisiNode" presStyleLbl="node1" presStyleIdx="0" presStyleCnt="2"/>
      <dgm:spPr/>
    </dgm:pt>
    <dgm:pt modelId="{CFB2A760-0B71-498F-BC27-D4656B9ACC66}" type="pres">
      <dgm:prSet presAssocID="{42D82F1B-6414-4F13-AE20-B145B01DF656}" presName="imagNode" presStyleLbl="fgImgPlace1" presStyleIdx="0" presStyleCnt="2" custScaleX="192337" custScaleY="11082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8219D58-6EBE-4E8C-BA64-1FC47D0DAB53}" type="pres">
      <dgm:prSet presAssocID="{E7A89832-D482-4023-8F53-46106F03A39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AE228DA-B2A6-45E0-A15E-DE0DD16181E0}" type="pres">
      <dgm:prSet presAssocID="{05B0ABF3-ED64-4B91-817E-1F48631BF6A4}" presName="compNode" presStyleCnt="0"/>
      <dgm:spPr/>
    </dgm:pt>
    <dgm:pt modelId="{0773BB07-2DF6-4F00-B7A2-BDF955741107}" type="pres">
      <dgm:prSet presAssocID="{05B0ABF3-ED64-4B91-817E-1F48631BF6A4}" presName="bkgdShape" presStyleLbl="node1" presStyleIdx="1" presStyleCnt="2" custLinFactNeighborX="-3165" custLinFactNeighborY="-392"/>
      <dgm:spPr/>
      <dgm:t>
        <a:bodyPr/>
        <a:lstStyle/>
        <a:p>
          <a:endParaRPr lang="ru-RU"/>
        </a:p>
      </dgm:t>
    </dgm:pt>
    <dgm:pt modelId="{17FB0BC5-5E6F-4B91-958A-6FC558C358BA}" type="pres">
      <dgm:prSet presAssocID="{05B0ABF3-ED64-4B91-817E-1F48631BF6A4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92E7C7-E918-4D60-B9C8-A3BA51E8CBC4}" type="pres">
      <dgm:prSet presAssocID="{05B0ABF3-ED64-4B91-817E-1F48631BF6A4}" presName="invisiNode" presStyleLbl="node1" presStyleIdx="1" presStyleCnt="2"/>
      <dgm:spPr/>
    </dgm:pt>
    <dgm:pt modelId="{1D8F14E4-B22C-48EA-877D-0468D1C5A42F}" type="pres">
      <dgm:prSet presAssocID="{05B0ABF3-ED64-4B91-817E-1F48631BF6A4}" presName="imagNode" presStyleLbl="fgImgPlace1" presStyleIdx="1" presStyleCnt="2" custScaleX="169143" custScaleY="126908" custLinFactNeighborX="-387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B712EFCE-240E-4187-9277-A823C5EF4EF7}" type="presOf" srcId="{42D82F1B-6414-4F13-AE20-B145B01DF656}" destId="{927B2A05-5FB6-47BB-985C-D25B3A1E8873}" srcOrd="1" destOrd="0" presId="urn:microsoft.com/office/officeart/2005/8/layout/hList7"/>
    <dgm:cxn modelId="{D182C53B-4ADD-4FA4-B374-1F4785646CD8}" srcId="{15A0BC63-A730-45B3-9AD2-FC989E49E7C3}" destId="{42D82F1B-6414-4F13-AE20-B145B01DF656}" srcOrd="0" destOrd="0" parTransId="{DB205592-675B-411B-A0DC-FC4C699F57C8}" sibTransId="{E7A89832-D482-4023-8F53-46106F03A39B}"/>
    <dgm:cxn modelId="{CFF6EE34-9D84-4E70-B22C-3457339EDE15}" type="presOf" srcId="{05B0ABF3-ED64-4B91-817E-1F48631BF6A4}" destId="{17FB0BC5-5E6F-4B91-958A-6FC558C358BA}" srcOrd="1" destOrd="0" presId="urn:microsoft.com/office/officeart/2005/8/layout/hList7"/>
    <dgm:cxn modelId="{57E40E35-9A2C-4370-9BCD-A7950BC28EAD}" type="presOf" srcId="{E7A89832-D482-4023-8F53-46106F03A39B}" destId="{E8219D58-6EBE-4E8C-BA64-1FC47D0DAB53}" srcOrd="0" destOrd="0" presId="urn:microsoft.com/office/officeart/2005/8/layout/hList7"/>
    <dgm:cxn modelId="{930B850D-9DCC-46B3-A583-66E17A89C075}" type="presOf" srcId="{42D82F1B-6414-4F13-AE20-B145B01DF656}" destId="{0EB3B256-B551-4945-9824-5DC77CC2B6BA}" srcOrd="0" destOrd="0" presId="urn:microsoft.com/office/officeart/2005/8/layout/hList7"/>
    <dgm:cxn modelId="{AA33E917-5A5B-4231-85E5-3A006B528849}" srcId="{15A0BC63-A730-45B3-9AD2-FC989E49E7C3}" destId="{05B0ABF3-ED64-4B91-817E-1F48631BF6A4}" srcOrd="1" destOrd="0" parTransId="{6A681384-4B8B-4591-B77E-2A133CA79709}" sibTransId="{E65906F0-392A-4BBE-A855-535B13A0139E}"/>
    <dgm:cxn modelId="{5509B108-5010-404C-A55F-E153E9ECFBAB}" type="presOf" srcId="{05B0ABF3-ED64-4B91-817E-1F48631BF6A4}" destId="{0773BB07-2DF6-4F00-B7A2-BDF955741107}" srcOrd="0" destOrd="0" presId="urn:microsoft.com/office/officeart/2005/8/layout/hList7"/>
    <dgm:cxn modelId="{7D3932E2-7CAE-4180-98A8-448FA6BEB9E8}" type="presOf" srcId="{15A0BC63-A730-45B3-9AD2-FC989E49E7C3}" destId="{7CB10769-F260-464F-A87F-C30565614836}" srcOrd="0" destOrd="0" presId="urn:microsoft.com/office/officeart/2005/8/layout/hList7"/>
    <dgm:cxn modelId="{808A9783-CA9C-4604-B609-CFAF0A1B8ADA}" type="presParOf" srcId="{7CB10769-F260-464F-A87F-C30565614836}" destId="{709A8C8F-056B-44FE-ADA6-3D91F7D9C3F1}" srcOrd="0" destOrd="0" presId="urn:microsoft.com/office/officeart/2005/8/layout/hList7"/>
    <dgm:cxn modelId="{A43F3EAC-AA00-43BC-AF85-827A5FA5670B}" type="presParOf" srcId="{7CB10769-F260-464F-A87F-C30565614836}" destId="{14A10506-C426-4D0F-B5F5-DBE0D419966F}" srcOrd="1" destOrd="0" presId="urn:microsoft.com/office/officeart/2005/8/layout/hList7"/>
    <dgm:cxn modelId="{EB2DBB25-3533-40A3-8D06-CFEC745FE435}" type="presParOf" srcId="{14A10506-C426-4D0F-B5F5-DBE0D419966F}" destId="{38708AA3-4CF9-4BA2-9180-21101A4C4D38}" srcOrd="0" destOrd="0" presId="urn:microsoft.com/office/officeart/2005/8/layout/hList7"/>
    <dgm:cxn modelId="{9230F051-F9FC-497F-AAD0-7BA5C4477F60}" type="presParOf" srcId="{38708AA3-4CF9-4BA2-9180-21101A4C4D38}" destId="{0EB3B256-B551-4945-9824-5DC77CC2B6BA}" srcOrd="0" destOrd="0" presId="urn:microsoft.com/office/officeart/2005/8/layout/hList7"/>
    <dgm:cxn modelId="{39CDA47D-8396-4AF4-B51F-B573A7C3A529}" type="presParOf" srcId="{38708AA3-4CF9-4BA2-9180-21101A4C4D38}" destId="{927B2A05-5FB6-47BB-985C-D25B3A1E8873}" srcOrd="1" destOrd="0" presId="urn:microsoft.com/office/officeart/2005/8/layout/hList7"/>
    <dgm:cxn modelId="{139E11ED-6AA8-4C84-80B0-09B0E10648E7}" type="presParOf" srcId="{38708AA3-4CF9-4BA2-9180-21101A4C4D38}" destId="{300E92C5-6194-4CC8-8E49-1F2F461BC78F}" srcOrd="2" destOrd="0" presId="urn:microsoft.com/office/officeart/2005/8/layout/hList7"/>
    <dgm:cxn modelId="{FBBE5332-7EE2-4649-9E4E-335A040B84A2}" type="presParOf" srcId="{38708AA3-4CF9-4BA2-9180-21101A4C4D38}" destId="{CFB2A760-0B71-498F-BC27-D4656B9ACC66}" srcOrd="3" destOrd="0" presId="urn:microsoft.com/office/officeart/2005/8/layout/hList7"/>
    <dgm:cxn modelId="{E1698155-59E0-4ADD-9566-34805B4BA544}" type="presParOf" srcId="{14A10506-C426-4D0F-B5F5-DBE0D419966F}" destId="{E8219D58-6EBE-4E8C-BA64-1FC47D0DAB53}" srcOrd="1" destOrd="0" presId="urn:microsoft.com/office/officeart/2005/8/layout/hList7"/>
    <dgm:cxn modelId="{16D31830-9566-411C-B656-ADA728D10B20}" type="presParOf" srcId="{14A10506-C426-4D0F-B5F5-DBE0D419966F}" destId="{DAE228DA-B2A6-45E0-A15E-DE0DD16181E0}" srcOrd="2" destOrd="0" presId="urn:microsoft.com/office/officeart/2005/8/layout/hList7"/>
    <dgm:cxn modelId="{CC98E6BB-1C24-49CE-90FE-E17E6E3568F8}" type="presParOf" srcId="{DAE228DA-B2A6-45E0-A15E-DE0DD16181E0}" destId="{0773BB07-2DF6-4F00-B7A2-BDF955741107}" srcOrd="0" destOrd="0" presId="urn:microsoft.com/office/officeart/2005/8/layout/hList7"/>
    <dgm:cxn modelId="{F108050C-C2E9-4556-A5D4-77A180890DD8}" type="presParOf" srcId="{DAE228DA-B2A6-45E0-A15E-DE0DD16181E0}" destId="{17FB0BC5-5E6F-4B91-958A-6FC558C358BA}" srcOrd="1" destOrd="0" presId="urn:microsoft.com/office/officeart/2005/8/layout/hList7"/>
    <dgm:cxn modelId="{8D3A21DA-87EE-4585-A8D5-1DAFC31979B2}" type="presParOf" srcId="{DAE228DA-B2A6-45E0-A15E-DE0DD16181E0}" destId="{2192E7C7-E918-4D60-B9C8-A3BA51E8CBC4}" srcOrd="2" destOrd="0" presId="urn:microsoft.com/office/officeart/2005/8/layout/hList7"/>
    <dgm:cxn modelId="{389B6DB4-8904-494B-98C5-70338CF64FE9}" type="presParOf" srcId="{DAE228DA-B2A6-45E0-A15E-DE0DD16181E0}" destId="{1D8F14E4-B22C-48EA-877D-0468D1C5A42F}" srcOrd="3" destOrd="0" presId="urn:microsoft.com/office/officeart/2005/8/layout/hList7"/>
  </dgm:cxnLst>
  <dgm:bg>
    <a:solidFill>
      <a:schemeClr val="accent5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A0BC63-A730-45B3-9AD2-FC989E49E7C3}" type="doc">
      <dgm:prSet loTypeId="urn:microsoft.com/office/officeart/2005/8/layout/hList7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42D82F1B-6414-4F13-AE20-B145B01DF656}">
      <dgm:prSet phldrT="[Текст]" custT="1"/>
      <dgm:spPr>
        <a:solidFill>
          <a:schemeClr val="bg2">
            <a:lumMod val="7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>
            <a:lnSpc>
              <a:spcPct val="100000"/>
            </a:lnSpc>
          </a:pPr>
          <a:endParaRPr lang="ru-RU" sz="18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МДОДУ «Детской музыкальной школе имени Георгия Шендерева»  </a:t>
          </a:r>
        </a:p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проводится обучение игры на фортепиано, духовых инструментах, скрипке-  количество учащихся  208 человек  </a:t>
          </a:r>
        </a:p>
        <a:p>
          <a:pPr>
            <a:lnSpc>
              <a:spcPct val="100000"/>
            </a:lnSpc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10,2 млн. рублей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B205592-675B-411B-A0DC-FC4C699F57C8}" type="parTrans" cxnId="{D182C53B-4ADD-4FA4-B374-1F4785646CD8}">
      <dgm:prSet/>
      <dgm:spPr/>
      <dgm:t>
        <a:bodyPr/>
        <a:lstStyle/>
        <a:p>
          <a:endParaRPr lang="ru-RU"/>
        </a:p>
      </dgm:t>
    </dgm:pt>
    <dgm:pt modelId="{E7A89832-D482-4023-8F53-46106F03A39B}" type="sibTrans" cxnId="{D182C53B-4ADD-4FA4-B374-1F4785646CD8}">
      <dgm:prSet/>
      <dgm:spPr/>
      <dgm:t>
        <a:bodyPr/>
        <a:lstStyle/>
        <a:p>
          <a:endParaRPr lang="ru-RU"/>
        </a:p>
      </dgm:t>
    </dgm:pt>
    <dgm:pt modelId="{5E379A2A-EDAD-44A6-B00E-218CC165C679}">
      <dgm:prSet phldrT="[Текст]" custT="1"/>
      <dgm:spPr>
        <a:solidFill>
          <a:schemeClr val="bg2">
            <a:lumMod val="7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 lIns="36000" rIns="72000"/>
        <a:lstStyle/>
        <a:p>
          <a:pPr>
            <a:lnSpc>
              <a:spcPct val="100000"/>
            </a:lnSpc>
          </a:pPr>
          <a:endParaRPr lang="ru-RU" sz="18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>
            <a:lnSpc>
              <a:spcPct val="100000"/>
            </a:lnSpc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МДОДУ</a:t>
          </a:r>
        </a:p>
        <a:p>
          <a:pPr>
            <a:lnSpc>
              <a:spcPct val="100000"/>
            </a:lnSpc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« Детско –юношеская спортивная школа» </a:t>
          </a:r>
        </a:p>
        <a:p>
          <a:pPr>
            <a:lnSpc>
              <a:spcPct val="100000"/>
            </a:lnSpc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создано 5 секций в которых работает 29 групп с общим количеством детей 430 человек  – это подготовка детей по борьбе, дзю-до, футболу, настольному теннису, шахматам, армспортом</a:t>
          </a:r>
        </a:p>
        <a:p>
          <a:pPr>
            <a:lnSpc>
              <a:spcPct val="90000"/>
            </a:lnSpc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6,8  млн. рублей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E23EC58-3522-44B3-9B05-B45ED93FA053}" type="parTrans" cxnId="{3AD297E9-C673-46BB-B1DB-8D4E26939B6F}">
      <dgm:prSet/>
      <dgm:spPr/>
      <dgm:t>
        <a:bodyPr/>
        <a:lstStyle/>
        <a:p>
          <a:endParaRPr lang="ru-RU"/>
        </a:p>
      </dgm:t>
    </dgm:pt>
    <dgm:pt modelId="{9027B4E3-8836-4719-9641-D15E3A10A16E}" type="sibTrans" cxnId="{3AD297E9-C673-46BB-B1DB-8D4E26939B6F}">
      <dgm:prSet/>
      <dgm:spPr/>
      <dgm:t>
        <a:bodyPr/>
        <a:lstStyle/>
        <a:p>
          <a:endParaRPr lang="ru-RU"/>
        </a:p>
      </dgm:t>
    </dgm:pt>
    <dgm:pt modelId="{05B0ABF3-ED64-4B91-817E-1F48631BF6A4}">
      <dgm:prSet custT="1"/>
      <dgm:spPr>
        <a:solidFill>
          <a:schemeClr val="bg2">
            <a:lumMod val="7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МБОУ ДОД «Судакский Центр детского и юношеского творчества»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работает 31 кружок,  количество групп 63, общее количество учащихся 974 человека –это художественно-эстетическое, декоративно-прикладное</a:t>
          </a:r>
          <a:r>
            <a:rPr 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туристско-краеведческое 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 экологического направления образования 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9,6 млн. рублей</a:t>
          </a:r>
        </a:p>
        <a:p>
          <a:pPr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A681384-4B8B-4591-B77E-2A133CA79709}" type="parTrans" cxnId="{AA33E917-5A5B-4231-85E5-3A006B528849}">
      <dgm:prSet/>
      <dgm:spPr/>
      <dgm:t>
        <a:bodyPr/>
        <a:lstStyle/>
        <a:p>
          <a:endParaRPr lang="ru-RU"/>
        </a:p>
      </dgm:t>
    </dgm:pt>
    <dgm:pt modelId="{E65906F0-392A-4BBE-A855-535B13A0139E}" type="sibTrans" cxnId="{AA33E917-5A5B-4231-85E5-3A006B528849}">
      <dgm:prSet/>
      <dgm:spPr/>
      <dgm:t>
        <a:bodyPr/>
        <a:lstStyle/>
        <a:p>
          <a:endParaRPr lang="ru-RU"/>
        </a:p>
      </dgm:t>
    </dgm:pt>
    <dgm:pt modelId="{7CB10769-F260-464F-A87F-C30565614836}" type="pres">
      <dgm:prSet presAssocID="{15A0BC63-A730-45B3-9AD2-FC989E49E7C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09A8C8F-056B-44FE-ADA6-3D91F7D9C3F1}" type="pres">
      <dgm:prSet presAssocID="{15A0BC63-A730-45B3-9AD2-FC989E49E7C3}" presName="fgShape" presStyleLbl="fgShp" presStyleIdx="0" presStyleCnt="1" custAng="0" custFlipVert="0" custFlipHor="1" custScaleX="3053" custScaleY="70308" custLinFactNeighborX="-48367" custLinFactNeighborY="17839"/>
      <dgm:spPr>
        <a:solidFill>
          <a:schemeClr val="bg2">
            <a:lumMod val="75000"/>
          </a:schemeClr>
        </a:solidFill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endParaRPr lang="ru-RU"/>
        </a:p>
      </dgm:t>
    </dgm:pt>
    <dgm:pt modelId="{14A10506-C426-4D0F-B5F5-DBE0D419966F}" type="pres">
      <dgm:prSet presAssocID="{15A0BC63-A730-45B3-9AD2-FC989E49E7C3}" presName="linComp" presStyleCnt="0"/>
      <dgm:spPr/>
    </dgm:pt>
    <dgm:pt modelId="{38708AA3-4CF9-4BA2-9180-21101A4C4D38}" type="pres">
      <dgm:prSet presAssocID="{42D82F1B-6414-4F13-AE20-B145B01DF656}" presName="compNode" presStyleCnt="0"/>
      <dgm:spPr/>
    </dgm:pt>
    <dgm:pt modelId="{0EB3B256-B551-4945-9824-5DC77CC2B6BA}" type="pres">
      <dgm:prSet presAssocID="{42D82F1B-6414-4F13-AE20-B145B01DF656}" presName="bkgdShape" presStyleLbl="node1" presStyleIdx="0" presStyleCnt="3"/>
      <dgm:spPr/>
      <dgm:t>
        <a:bodyPr/>
        <a:lstStyle/>
        <a:p>
          <a:endParaRPr lang="ru-RU"/>
        </a:p>
      </dgm:t>
    </dgm:pt>
    <dgm:pt modelId="{927B2A05-5FB6-47BB-985C-D25B3A1E8873}" type="pres">
      <dgm:prSet presAssocID="{42D82F1B-6414-4F13-AE20-B145B01DF656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0E92C5-6194-4CC8-8E49-1F2F461BC78F}" type="pres">
      <dgm:prSet presAssocID="{42D82F1B-6414-4F13-AE20-B145B01DF656}" presName="invisiNode" presStyleLbl="node1" presStyleIdx="0" presStyleCnt="3"/>
      <dgm:spPr/>
    </dgm:pt>
    <dgm:pt modelId="{CFB2A760-0B71-498F-BC27-D4656B9ACC66}" type="pres">
      <dgm:prSet presAssocID="{42D82F1B-6414-4F13-AE20-B145B01DF656}" presName="imagNode" presStyleLbl="fgImgPlace1" presStyleIdx="0" presStyleCnt="3" custScaleX="150940" custScaleY="11427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8219D58-6EBE-4E8C-BA64-1FC47D0DAB53}" type="pres">
      <dgm:prSet presAssocID="{E7A89832-D482-4023-8F53-46106F03A39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11A7F7D-549B-4FBC-BF0B-AC6B57385484}" type="pres">
      <dgm:prSet presAssocID="{5E379A2A-EDAD-44A6-B00E-218CC165C679}" presName="compNode" presStyleCnt="0"/>
      <dgm:spPr/>
    </dgm:pt>
    <dgm:pt modelId="{8AE153DD-C54F-42B4-B15A-FB5892466BD3}" type="pres">
      <dgm:prSet presAssocID="{5E379A2A-EDAD-44A6-B00E-218CC165C679}" presName="bkgdShape" presStyleLbl="node1" presStyleIdx="1" presStyleCnt="3" custScaleX="102760" custLinFactNeighborX="1704" custLinFactNeighborY="-1078"/>
      <dgm:spPr/>
      <dgm:t>
        <a:bodyPr/>
        <a:lstStyle/>
        <a:p>
          <a:endParaRPr lang="ru-RU"/>
        </a:p>
      </dgm:t>
    </dgm:pt>
    <dgm:pt modelId="{5BA61520-28FB-4109-AA2B-6967968FED01}" type="pres">
      <dgm:prSet presAssocID="{5E379A2A-EDAD-44A6-B00E-218CC165C679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C87362-F271-4BE4-BB51-EAFD8F7AB93C}" type="pres">
      <dgm:prSet presAssocID="{5E379A2A-EDAD-44A6-B00E-218CC165C679}" presName="invisiNode" presStyleLbl="node1" presStyleIdx="1" presStyleCnt="3"/>
      <dgm:spPr/>
    </dgm:pt>
    <dgm:pt modelId="{ABBC625D-50A1-4715-9BF9-4BFF1261951C}" type="pres">
      <dgm:prSet presAssocID="{5E379A2A-EDAD-44A6-B00E-218CC165C679}" presName="imagNode" presStyleLbl="fgImgPlace1" presStyleIdx="1" presStyleCnt="3" custScaleX="128631" custScaleY="86711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09EFD0C-A3E5-4E5E-BBE7-02B123252FC6}" type="pres">
      <dgm:prSet presAssocID="{9027B4E3-8836-4719-9641-D15E3A10A16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AE228DA-B2A6-45E0-A15E-DE0DD16181E0}" type="pres">
      <dgm:prSet presAssocID="{05B0ABF3-ED64-4B91-817E-1F48631BF6A4}" presName="compNode" presStyleCnt="0"/>
      <dgm:spPr/>
    </dgm:pt>
    <dgm:pt modelId="{0773BB07-2DF6-4F00-B7A2-BDF955741107}" type="pres">
      <dgm:prSet presAssocID="{05B0ABF3-ED64-4B91-817E-1F48631BF6A4}" presName="bkgdShape" presStyleLbl="node1" presStyleIdx="2" presStyleCnt="3" custLinFactNeighborX="-1054" custLinFactNeighborY="-392"/>
      <dgm:spPr/>
      <dgm:t>
        <a:bodyPr/>
        <a:lstStyle/>
        <a:p>
          <a:endParaRPr lang="ru-RU"/>
        </a:p>
      </dgm:t>
    </dgm:pt>
    <dgm:pt modelId="{17FB0BC5-5E6F-4B91-958A-6FC558C358BA}" type="pres">
      <dgm:prSet presAssocID="{05B0ABF3-ED64-4B91-817E-1F48631BF6A4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92E7C7-E918-4D60-B9C8-A3BA51E8CBC4}" type="pres">
      <dgm:prSet presAssocID="{05B0ABF3-ED64-4B91-817E-1F48631BF6A4}" presName="invisiNode" presStyleLbl="node1" presStyleIdx="2" presStyleCnt="3"/>
      <dgm:spPr/>
    </dgm:pt>
    <dgm:pt modelId="{1D8F14E4-B22C-48EA-877D-0468D1C5A42F}" type="pres">
      <dgm:prSet presAssocID="{05B0ABF3-ED64-4B91-817E-1F48631BF6A4}" presName="imagNode" presStyleLbl="fgImgPlace1" presStyleIdx="2" presStyleCnt="3" custScaleX="146814" custScaleY="114275" custLinFactNeighborX="-3872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5F47D733-7CAD-4B4E-8BDC-F51BF263D7AD}" type="presOf" srcId="{42D82F1B-6414-4F13-AE20-B145B01DF656}" destId="{927B2A05-5FB6-47BB-985C-D25B3A1E8873}" srcOrd="1" destOrd="0" presId="urn:microsoft.com/office/officeart/2005/8/layout/hList7"/>
    <dgm:cxn modelId="{3AD297E9-C673-46BB-B1DB-8D4E26939B6F}" srcId="{15A0BC63-A730-45B3-9AD2-FC989E49E7C3}" destId="{5E379A2A-EDAD-44A6-B00E-218CC165C679}" srcOrd="1" destOrd="0" parTransId="{8E23EC58-3522-44B3-9B05-B45ED93FA053}" sibTransId="{9027B4E3-8836-4719-9641-D15E3A10A16E}"/>
    <dgm:cxn modelId="{E1B7D883-DC50-4AF4-B879-3E360F54F925}" type="presOf" srcId="{E7A89832-D482-4023-8F53-46106F03A39B}" destId="{E8219D58-6EBE-4E8C-BA64-1FC47D0DAB53}" srcOrd="0" destOrd="0" presId="urn:microsoft.com/office/officeart/2005/8/layout/hList7"/>
    <dgm:cxn modelId="{E0482DBA-11E4-4F14-8246-FD150C5C0063}" type="presOf" srcId="{42D82F1B-6414-4F13-AE20-B145B01DF656}" destId="{0EB3B256-B551-4945-9824-5DC77CC2B6BA}" srcOrd="0" destOrd="0" presId="urn:microsoft.com/office/officeart/2005/8/layout/hList7"/>
    <dgm:cxn modelId="{D182C53B-4ADD-4FA4-B374-1F4785646CD8}" srcId="{15A0BC63-A730-45B3-9AD2-FC989E49E7C3}" destId="{42D82F1B-6414-4F13-AE20-B145B01DF656}" srcOrd="0" destOrd="0" parTransId="{DB205592-675B-411B-A0DC-FC4C699F57C8}" sibTransId="{E7A89832-D482-4023-8F53-46106F03A39B}"/>
    <dgm:cxn modelId="{7324D2BD-EDAB-4979-9399-8CA98C6B8451}" type="presOf" srcId="{5E379A2A-EDAD-44A6-B00E-218CC165C679}" destId="{5BA61520-28FB-4109-AA2B-6967968FED01}" srcOrd="1" destOrd="0" presId="urn:microsoft.com/office/officeart/2005/8/layout/hList7"/>
    <dgm:cxn modelId="{B88944E2-326A-4DB2-A8B6-4EE813724A55}" type="presOf" srcId="{15A0BC63-A730-45B3-9AD2-FC989E49E7C3}" destId="{7CB10769-F260-464F-A87F-C30565614836}" srcOrd="0" destOrd="0" presId="urn:microsoft.com/office/officeart/2005/8/layout/hList7"/>
    <dgm:cxn modelId="{AA33E917-5A5B-4231-85E5-3A006B528849}" srcId="{15A0BC63-A730-45B3-9AD2-FC989E49E7C3}" destId="{05B0ABF3-ED64-4B91-817E-1F48631BF6A4}" srcOrd="2" destOrd="0" parTransId="{6A681384-4B8B-4591-B77E-2A133CA79709}" sibTransId="{E65906F0-392A-4BBE-A855-535B13A0139E}"/>
    <dgm:cxn modelId="{C0A5A074-7539-4714-B82A-17F50EC5456E}" type="presOf" srcId="{05B0ABF3-ED64-4B91-817E-1F48631BF6A4}" destId="{17FB0BC5-5E6F-4B91-958A-6FC558C358BA}" srcOrd="1" destOrd="0" presId="urn:microsoft.com/office/officeart/2005/8/layout/hList7"/>
    <dgm:cxn modelId="{E46E9F15-6EE6-49F0-B955-77224C6CB2D6}" type="presOf" srcId="{05B0ABF3-ED64-4B91-817E-1F48631BF6A4}" destId="{0773BB07-2DF6-4F00-B7A2-BDF955741107}" srcOrd="0" destOrd="0" presId="urn:microsoft.com/office/officeart/2005/8/layout/hList7"/>
    <dgm:cxn modelId="{B2C37D4A-0040-480F-95D2-9D7BE9089196}" type="presOf" srcId="{5E379A2A-EDAD-44A6-B00E-218CC165C679}" destId="{8AE153DD-C54F-42B4-B15A-FB5892466BD3}" srcOrd="0" destOrd="0" presId="urn:microsoft.com/office/officeart/2005/8/layout/hList7"/>
    <dgm:cxn modelId="{4848B4AE-B4F1-40BC-B498-96195DB9DA95}" type="presOf" srcId="{9027B4E3-8836-4719-9641-D15E3A10A16E}" destId="{C09EFD0C-A3E5-4E5E-BBE7-02B123252FC6}" srcOrd="0" destOrd="0" presId="urn:microsoft.com/office/officeart/2005/8/layout/hList7"/>
    <dgm:cxn modelId="{EABB13C4-1D24-4997-8EFB-558C439E76E0}" type="presParOf" srcId="{7CB10769-F260-464F-A87F-C30565614836}" destId="{709A8C8F-056B-44FE-ADA6-3D91F7D9C3F1}" srcOrd="0" destOrd="0" presId="urn:microsoft.com/office/officeart/2005/8/layout/hList7"/>
    <dgm:cxn modelId="{C0BFA023-792F-4166-886C-2F3CFDE2161C}" type="presParOf" srcId="{7CB10769-F260-464F-A87F-C30565614836}" destId="{14A10506-C426-4D0F-B5F5-DBE0D419966F}" srcOrd="1" destOrd="0" presId="urn:microsoft.com/office/officeart/2005/8/layout/hList7"/>
    <dgm:cxn modelId="{500B7943-B57F-4FF9-A8EB-FA4C197692FD}" type="presParOf" srcId="{14A10506-C426-4D0F-B5F5-DBE0D419966F}" destId="{38708AA3-4CF9-4BA2-9180-21101A4C4D38}" srcOrd="0" destOrd="0" presId="urn:microsoft.com/office/officeart/2005/8/layout/hList7"/>
    <dgm:cxn modelId="{990927B3-9CEF-4058-A884-B04EA8895AEE}" type="presParOf" srcId="{38708AA3-4CF9-4BA2-9180-21101A4C4D38}" destId="{0EB3B256-B551-4945-9824-5DC77CC2B6BA}" srcOrd="0" destOrd="0" presId="urn:microsoft.com/office/officeart/2005/8/layout/hList7"/>
    <dgm:cxn modelId="{616A83DF-8A8B-4C40-AF76-242089E7446E}" type="presParOf" srcId="{38708AA3-4CF9-4BA2-9180-21101A4C4D38}" destId="{927B2A05-5FB6-47BB-985C-D25B3A1E8873}" srcOrd="1" destOrd="0" presId="urn:microsoft.com/office/officeart/2005/8/layout/hList7"/>
    <dgm:cxn modelId="{C3A804BA-D5CC-4744-8C01-DC99205BEB8D}" type="presParOf" srcId="{38708AA3-4CF9-4BA2-9180-21101A4C4D38}" destId="{300E92C5-6194-4CC8-8E49-1F2F461BC78F}" srcOrd="2" destOrd="0" presId="urn:microsoft.com/office/officeart/2005/8/layout/hList7"/>
    <dgm:cxn modelId="{2E9EAE5D-4765-422E-82DF-86B4040FDCD1}" type="presParOf" srcId="{38708AA3-4CF9-4BA2-9180-21101A4C4D38}" destId="{CFB2A760-0B71-498F-BC27-D4656B9ACC66}" srcOrd="3" destOrd="0" presId="urn:microsoft.com/office/officeart/2005/8/layout/hList7"/>
    <dgm:cxn modelId="{519AA37D-6723-42B9-9B9C-D63EB182FA3E}" type="presParOf" srcId="{14A10506-C426-4D0F-B5F5-DBE0D419966F}" destId="{E8219D58-6EBE-4E8C-BA64-1FC47D0DAB53}" srcOrd="1" destOrd="0" presId="urn:microsoft.com/office/officeart/2005/8/layout/hList7"/>
    <dgm:cxn modelId="{17DAAD00-A1B6-4520-A5AF-C95835A5256C}" type="presParOf" srcId="{14A10506-C426-4D0F-B5F5-DBE0D419966F}" destId="{011A7F7D-549B-4FBC-BF0B-AC6B57385484}" srcOrd="2" destOrd="0" presId="urn:microsoft.com/office/officeart/2005/8/layout/hList7"/>
    <dgm:cxn modelId="{F27EA58C-F190-43B7-9DC8-ECF8F54F2759}" type="presParOf" srcId="{011A7F7D-549B-4FBC-BF0B-AC6B57385484}" destId="{8AE153DD-C54F-42B4-B15A-FB5892466BD3}" srcOrd="0" destOrd="0" presId="urn:microsoft.com/office/officeart/2005/8/layout/hList7"/>
    <dgm:cxn modelId="{26FB7973-50C8-47B3-8E66-11CA103ED741}" type="presParOf" srcId="{011A7F7D-549B-4FBC-BF0B-AC6B57385484}" destId="{5BA61520-28FB-4109-AA2B-6967968FED01}" srcOrd="1" destOrd="0" presId="urn:microsoft.com/office/officeart/2005/8/layout/hList7"/>
    <dgm:cxn modelId="{975BEF23-B789-40E8-B96C-84D7BA003EF8}" type="presParOf" srcId="{011A7F7D-549B-4FBC-BF0B-AC6B57385484}" destId="{C7C87362-F271-4BE4-BB51-EAFD8F7AB93C}" srcOrd="2" destOrd="0" presId="urn:microsoft.com/office/officeart/2005/8/layout/hList7"/>
    <dgm:cxn modelId="{050723D3-20E4-4A50-8D77-D00A19C06B43}" type="presParOf" srcId="{011A7F7D-549B-4FBC-BF0B-AC6B57385484}" destId="{ABBC625D-50A1-4715-9BF9-4BFF1261951C}" srcOrd="3" destOrd="0" presId="urn:microsoft.com/office/officeart/2005/8/layout/hList7"/>
    <dgm:cxn modelId="{01E2DF9D-95F9-4CC5-9406-8302C112EC62}" type="presParOf" srcId="{14A10506-C426-4D0F-B5F5-DBE0D419966F}" destId="{C09EFD0C-A3E5-4E5E-BBE7-02B123252FC6}" srcOrd="3" destOrd="0" presId="urn:microsoft.com/office/officeart/2005/8/layout/hList7"/>
    <dgm:cxn modelId="{1BB81C6B-19B9-4461-AEB0-7EE7E2672194}" type="presParOf" srcId="{14A10506-C426-4D0F-B5F5-DBE0D419966F}" destId="{DAE228DA-B2A6-45E0-A15E-DE0DD16181E0}" srcOrd="4" destOrd="0" presId="urn:microsoft.com/office/officeart/2005/8/layout/hList7"/>
    <dgm:cxn modelId="{8CA117E4-ABF2-48DE-AD12-60FBC1F54063}" type="presParOf" srcId="{DAE228DA-B2A6-45E0-A15E-DE0DD16181E0}" destId="{0773BB07-2DF6-4F00-B7A2-BDF955741107}" srcOrd="0" destOrd="0" presId="urn:microsoft.com/office/officeart/2005/8/layout/hList7"/>
    <dgm:cxn modelId="{8AB471A5-A594-438C-82AA-98CEB7E9B280}" type="presParOf" srcId="{DAE228DA-B2A6-45E0-A15E-DE0DD16181E0}" destId="{17FB0BC5-5E6F-4B91-958A-6FC558C358BA}" srcOrd="1" destOrd="0" presId="urn:microsoft.com/office/officeart/2005/8/layout/hList7"/>
    <dgm:cxn modelId="{98929CE1-4B7D-446E-A582-9FA3F031004E}" type="presParOf" srcId="{DAE228DA-B2A6-45E0-A15E-DE0DD16181E0}" destId="{2192E7C7-E918-4D60-B9C8-A3BA51E8CBC4}" srcOrd="2" destOrd="0" presId="urn:microsoft.com/office/officeart/2005/8/layout/hList7"/>
    <dgm:cxn modelId="{1BB86464-4D93-43F3-996E-F28D0090FB5D}" type="presParOf" srcId="{DAE228DA-B2A6-45E0-A15E-DE0DD16181E0}" destId="{1D8F14E4-B22C-48EA-877D-0468D1C5A42F}" srcOrd="3" destOrd="0" presId="urn:microsoft.com/office/officeart/2005/8/layout/hList7"/>
  </dgm:cxnLst>
  <dgm:bg>
    <a:solidFill>
      <a:schemeClr val="accent5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B3B256-B551-4945-9824-5DC77CC2B6BA}">
      <dsp:nvSpPr>
        <dsp:cNvPr id="0" name=""/>
        <dsp:cNvSpPr/>
      </dsp:nvSpPr>
      <dsp:spPr>
        <a:xfrm>
          <a:off x="3774" y="0"/>
          <a:ext cx="4323855" cy="5379484"/>
        </a:xfrm>
        <a:prstGeom prst="roundRect">
          <a:avLst>
            <a:gd name="adj" fmla="val 10000"/>
          </a:avLst>
        </a:prstGeom>
        <a:solidFill>
          <a:srgbClr val="D1FEA4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городском округе Судак 9 школ,</a:t>
          </a:r>
        </a:p>
        <a:p>
          <a:pPr lvl="0" algn="ctr" defTabSz="800100"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средняя численность  работающих- 473 чел., из них  педагоги -293 человека. Средняя заработная плата работника общеобразовательных учреждений составляет -    25,3 тыс. руб.,  педагогов – 29,0 тыс. руб.</a:t>
          </a:r>
        </a:p>
        <a:p>
          <a:pPr lvl="0" algn="ctr" defTabSz="800100"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питание учащихся 1-4 классов  израсходовано  7675,5 тыс. руб., среднее количество детей  питающих – 1355 человек. Стоимость питания 1 ребенка в день- 36 руб.</a:t>
          </a:r>
        </a:p>
        <a:p>
          <a:pPr lvl="0" algn="ctr" defTabSz="800100"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Льготное питание учащихся- 2 938,9 тыс.руб. Среднее количество детей 312 человек. Стоимость питания в день на одного ребенка- 55руб.</a:t>
          </a:r>
        </a:p>
      </dsp:txBody>
      <dsp:txXfrm>
        <a:off x="3774" y="2151793"/>
        <a:ext cx="4323855" cy="2151793"/>
      </dsp:txXfrm>
    </dsp:sp>
    <dsp:sp modelId="{CFB2A760-0B71-498F-BC27-D4656B9ACC66}">
      <dsp:nvSpPr>
        <dsp:cNvPr id="0" name=""/>
        <dsp:cNvSpPr/>
      </dsp:nvSpPr>
      <dsp:spPr>
        <a:xfrm>
          <a:off x="442970" y="225775"/>
          <a:ext cx="3445464" cy="1985355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73BB07-2DF6-4F00-B7A2-BDF955741107}">
      <dsp:nvSpPr>
        <dsp:cNvPr id="0" name=""/>
        <dsp:cNvSpPr/>
      </dsp:nvSpPr>
      <dsp:spPr>
        <a:xfrm>
          <a:off x="4320495" y="0"/>
          <a:ext cx="4323855" cy="5379484"/>
        </a:xfrm>
        <a:prstGeom prst="roundRect">
          <a:avLst>
            <a:gd name="adj" fmla="val 10000"/>
          </a:avLst>
        </a:prstGeom>
        <a:solidFill>
          <a:srgbClr val="D1FEA4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городском округе Судак 7- дошкольных учреждений,  в которых  работают 233 чел. , из них 80 педагоги со среднемесячной з/пл.-  20,3 тыс.руб.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Стоимость питания одного ребенка в день в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-ясельных группах – 83 руб.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-средних группах 100 руб.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Компенсация родительской платы проведена в сумме 6,2 млн. рублей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320495" y="2151793"/>
        <a:ext cx="4323855" cy="2151793"/>
      </dsp:txXfrm>
    </dsp:sp>
    <dsp:sp modelId="{1D8F14E4-B22C-48EA-877D-0468D1C5A42F}">
      <dsp:nvSpPr>
        <dsp:cNvPr id="0" name=""/>
        <dsp:cNvSpPr/>
      </dsp:nvSpPr>
      <dsp:spPr>
        <a:xfrm>
          <a:off x="5034924" y="81758"/>
          <a:ext cx="3029974" cy="2273389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9A8C8F-056B-44FE-ADA6-3D91F7D9C3F1}">
      <dsp:nvSpPr>
        <dsp:cNvPr id="0" name=""/>
        <dsp:cNvSpPr/>
      </dsp:nvSpPr>
      <dsp:spPr>
        <a:xfrm flipH="1" flipV="1">
          <a:off x="7848912" y="0"/>
          <a:ext cx="45745" cy="137652"/>
        </a:xfrm>
        <a:prstGeom prst="leftRightArrow">
          <a:avLst/>
        </a:prstGeom>
        <a:solidFill>
          <a:schemeClr val="accent2">
            <a:lumMod val="40000"/>
            <a:lumOff val="6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B3B256-B551-4945-9824-5DC77CC2B6BA}">
      <dsp:nvSpPr>
        <dsp:cNvPr id="0" name=""/>
        <dsp:cNvSpPr/>
      </dsp:nvSpPr>
      <dsp:spPr>
        <a:xfrm>
          <a:off x="1975" y="0"/>
          <a:ext cx="2843964" cy="5379484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МДОДУ «Детской музыкальной школе имени Георгия Шендерева»  </a:t>
          </a:r>
        </a:p>
        <a:p>
          <a:pPr lvl="0" algn="ctr" defTabSz="800100"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проводится обучение игры на фортепиано, духовых инструментах, скрипке-  количество учащихся  208 человек 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10,2 млн. рублей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75" y="2151793"/>
        <a:ext cx="2843964" cy="2151793"/>
      </dsp:txXfrm>
    </dsp:sp>
    <dsp:sp modelId="{CFB2A760-0B71-498F-BC27-D4656B9ACC66}">
      <dsp:nvSpPr>
        <dsp:cNvPr id="0" name=""/>
        <dsp:cNvSpPr/>
      </dsp:nvSpPr>
      <dsp:spPr>
        <a:xfrm>
          <a:off x="72012" y="194910"/>
          <a:ext cx="2703891" cy="2047086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E153DD-C54F-42B4-B15A-FB5892466BD3}">
      <dsp:nvSpPr>
        <dsp:cNvPr id="0" name=""/>
        <dsp:cNvSpPr/>
      </dsp:nvSpPr>
      <dsp:spPr>
        <a:xfrm>
          <a:off x="2979720" y="0"/>
          <a:ext cx="2922457" cy="5379484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128016" rIns="72000" bIns="128016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МДОДУ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« Детско –юношеская спортивная школа»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создано 5 секций в которых работает 29 групп с общим количеством детей 430 человек  – это подготовка детей по борьбе, дзю-до, футболу, настольному теннису, шахматам, армспортом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6,8  млн. рублей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979720" y="2151793"/>
        <a:ext cx="2922457" cy="2151793"/>
      </dsp:txXfrm>
    </dsp:sp>
    <dsp:sp modelId="{ABBC625D-50A1-4715-9BF9-4BFF1261951C}">
      <dsp:nvSpPr>
        <dsp:cNvPr id="0" name=""/>
        <dsp:cNvSpPr/>
      </dsp:nvSpPr>
      <dsp:spPr>
        <a:xfrm>
          <a:off x="3240360" y="441796"/>
          <a:ext cx="2304255" cy="1553313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73BB07-2DF6-4F00-B7A2-BDF955741107}">
      <dsp:nvSpPr>
        <dsp:cNvPr id="0" name=""/>
        <dsp:cNvSpPr/>
      </dsp:nvSpPr>
      <dsp:spPr>
        <a:xfrm>
          <a:off x="5909060" y="0"/>
          <a:ext cx="2843964" cy="5379484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МБОУ ДОД «Судакский Центр детского и юношеского творчества»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работает 31 кружок,  количество групп 63, общее количество учащихся 974 человека –это художественно-эстетическое, декоративно-прикладное</a:t>
          </a:r>
          <a:r>
            <a:rPr lang="ru-RU" sz="1400" b="1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туристско-краеведческое </a:t>
          </a: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 экологического направления образования 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9,6 млн. рублей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909060" y="2151793"/>
        <a:ext cx="2843964" cy="2151793"/>
      </dsp:txXfrm>
    </dsp:sp>
    <dsp:sp modelId="{1D8F14E4-B22C-48EA-877D-0468D1C5A42F}">
      <dsp:nvSpPr>
        <dsp:cNvPr id="0" name=""/>
        <dsp:cNvSpPr/>
      </dsp:nvSpPr>
      <dsp:spPr>
        <a:xfrm>
          <a:off x="5976666" y="194910"/>
          <a:ext cx="2629979" cy="2047086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9A8C8F-056B-44FE-ADA6-3D91F7D9C3F1}">
      <dsp:nvSpPr>
        <dsp:cNvPr id="0" name=""/>
        <dsp:cNvSpPr/>
      </dsp:nvSpPr>
      <dsp:spPr>
        <a:xfrm flipH="1">
          <a:off x="360006" y="4567330"/>
          <a:ext cx="246748" cy="567331"/>
        </a:xfrm>
        <a:prstGeom prst="leftRightArrow">
          <a:avLst/>
        </a:prstGeom>
        <a:solidFill>
          <a:schemeClr val="bg2">
            <a:lumMod val="75000"/>
          </a:schemeClr>
        </a:solidFill>
        <a:ln w="19050" cap="rnd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image" Target="../media/image56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0.56578</cdr:x>
      <cdr:y>0.26028</cdr:y>
    </cdr:from>
    <cdr:to>
      <cdr:x>0.56578</cdr:x>
      <cdr:y>0.26028</cdr:y>
    </cdr:to>
    <cdr:cxnSp macro="">
      <cdr:nvCxnSpPr>
        <cdr:cNvPr id="6" name="Прямая соединительная линия 5"/>
        <cdr:cNvCxnSpPr/>
      </cdr:nvCxnSpPr>
      <cdr:spPr>
        <a:xfrm xmlns:a="http://schemas.openxmlformats.org/drawingml/2006/main">
          <a:off x="3468897" y="955849"/>
          <a:ext cx="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0.32759</cdr:x>
      <cdr:y>0.71831</cdr:y>
    </cdr:from>
    <cdr:to>
      <cdr:x>0.43706</cdr:x>
      <cdr:y>0.89716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736304" y="367240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0.59836</cdr:x>
      <cdr:y>0.13425</cdr:y>
    </cdr:from>
    <cdr:to>
      <cdr:x>0.7098</cdr:x>
      <cdr:y>0.18783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256584" y="719702"/>
          <a:ext cx="978998" cy="2872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l"/>
          <a:endParaRPr lang="ru-RU" sz="1800" b="1" dirty="0" smtClean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0.57377</cdr:x>
      <cdr:y>0.3884</cdr:y>
    </cdr:from>
    <cdr:to>
      <cdr:x>0.7098</cdr:x>
      <cdr:y>0.44199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5040560" y="2082124"/>
          <a:ext cx="1195016" cy="2872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21,9 %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0.58093</cdr:x>
      <cdr:y>0.63839</cdr:y>
    </cdr:from>
    <cdr:to>
      <cdr:x>0.7098</cdr:x>
      <cdr:y>0.70555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5103415" y="3422234"/>
          <a:ext cx="1132161" cy="3600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21,1 %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0.08197</cdr:x>
      <cdr:y>0.93391</cdr:y>
    </cdr:from>
    <cdr:to>
      <cdr:x>0.22704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20080" y="5006409"/>
          <a:ext cx="1274440" cy="3543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err="1" smtClean="0">
              <a:solidFill>
                <a:srgbClr val="1F3C0C"/>
              </a:solidFill>
              <a:latin typeface="Times New Roman" pitchFamily="18" charset="0"/>
              <a:cs typeface="Times New Roman" pitchFamily="18" charset="0"/>
            </a:rPr>
            <a:t>млн.рублей</a:t>
          </a:r>
          <a:endParaRPr lang="ru-RU" sz="1400" b="1" dirty="0">
            <a:solidFill>
              <a:srgbClr val="1F3C0C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F822F64-0720-4652-9215-42D0E7C293D0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4490A6A-4702-4F19-9EC2-891DA873D6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59197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47713"/>
            <a:ext cx="4968875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275" y="4722813"/>
            <a:ext cx="5408613" cy="447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80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80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6" rIns="91431" bIns="457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A4B47CA-9EC7-48C4-BF6D-40236B7962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37131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altLang="ru-RU" smtClean="0">
                <a:latin typeface="Arial" charset="0"/>
              </a:rPr>
              <a:t>тут</a:t>
            </a:r>
          </a:p>
        </p:txBody>
      </p:sp>
      <p:sp>
        <p:nvSpPr>
          <p:cNvPr id="88067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6CAA87-A8FB-4841-AA78-1CF2C5EB96DA}" type="slidenum">
              <a:rPr lang="ru-RU" altLang="ru-RU" smtClean="0">
                <a:solidFill>
                  <a:srgbClr val="000000"/>
                </a:solidFill>
                <a:latin typeface="Calibri" pitchFamily="34" charset="0"/>
                <a:cs typeface="Arial" charset="0"/>
              </a:rPr>
              <a:pPr/>
              <a:t>30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547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10547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339D63-EEA2-40DC-9F74-BCD2767076C8}" type="slidenum">
              <a:rPr lang="ru-RU" smtClean="0">
                <a:latin typeface="Arial" charset="0"/>
              </a:rPr>
              <a:pPr/>
              <a:t>42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DFCE3594-EF40-4D7F-94EA-B9E096F76CAA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8CF6DE38-31DE-4490-9510-C9EA683E15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9A631FA6-7549-4B8C-BEF9-6CB94D1D0785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7EF8E73E-0731-4A92-A016-4C5169D37B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/>
          <p:nvPr/>
        </p:nvSpPr>
        <p:spPr>
          <a:xfrm>
            <a:off x="482600" y="790575"/>
            <a:ext cx="457200" cy="584200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“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6748463" y="2886075"/>
            <a:ext cx="457200" cy="585788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9A631FA6-7549-4B8C-BEF9-6CB94D1D0785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85A42463-97DB-4E82-B2C1-0FF89B419F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9A631FA6-7549-4B8C-BEF9-6CB94D1D0785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EFB9B442-C502-4185-9E7E-B24C974496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/>
          <p:nvPr/>
        </p:nvSpPr>
        <p:spPr>
          <a:xfrm>
            <a:off x="482600" y="790575"/>
            <a:ext cx="457200" cy="584200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“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6748463" y="2886075"/>
            <a:ext cx="457200" cy="585788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9A631FA6-7549-4B8C-BEF9-6CB94D1D0785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027D278A-1EB9-459D-938A-026CA3C661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9A631FA6-7549-4B8C-BEF9-6CB94D1D0785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7D80D51B-3B90-4EC5-A1DA-BF4F2DBCCB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6C63A02E-833B-473D-8509-BCBD0CBF254A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65ED846A-48E3-475B-B385-369DF7FB58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51EE7725-48EF-465B-9D82-7A810FB4A257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804D91C5-FF2D-4B32-8F01-DF92A7ABA7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981200"/>
            <a:ext cx="8229600" cy="4114800"/>
          </a:xfrm>
        </p:spPr>
        <p:txBody>
          <a:bodyPr rtlCol="0"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B31D9FE5-E77C-4042-AE5A-685371B6F55C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631466BA-16ED-4B6C-A619-8FA75F5F7B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edg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E435B740-3D69-408A-878C-8CF7D48E4C5B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71CC342-CD46-46AC-8E09-8C117FB6FD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248830FD-C39C-4483-A8D6-9107AA7E761B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37019DE2-6252-4D08-8BC4-B988C807AA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CED854C4-A932-4F32-832E-036C8B8054E0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32C1884-09CF-465C-A07D-C31BCA9267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EC9F962E-5E35-4072-8CE0-0D5A7ADB5FD6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C38667EE-5578-4B97-BA9F-87293C52DD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421D3D1A-3B4D-4FD0-8F59-F84BF2B1107E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90778581-A9E5-42D7-89AC-7138FBEAB02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9687C061-29CE-4275-B5CF-4FCD3223063D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2CC750C-A772-4E56-B460-FCD1DDC2529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40F58F1F-DA71-4233-9F58-FE09D5D72AD2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56D8440-1831-44BA-8191-42D4F1262C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155E2385-06B2-41B7-924B-E0E48CA1F9E9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C415999-5D0B-4E13-90C0-3918BF86E7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B663EC92-A8C2-491B-A928-0607D60673F8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A1D6629C-0DB7-4725-8D69-C26416463F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33AFFCF-C4D3-4871-B370-85F23057A025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B0A40178-A37F-4CFB-A669-0AF6274FDE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108D50DF-1D51-4F7A-8240-9F396828146E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76586C73-88B1-4138-B139-72597E5F74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643FA229-E87A-44E6-AEF0-E46A9FEC8C3E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A396DF8A-013B-4780-A7DB-634A16FE7D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DB6E69D2-3017-4B15-96C2-5EB2DD8A28E8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134DB65C-BAB9-4EE9-BC5D-C803B6794A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B17BC7AE-7B1E-44D8-B137-47FDD9C04856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C5B5B447-B86F-494A-95EE-A4EF360779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AEE8EB72-EDEE-4F4F-B1BF-F183A8D53C95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336CF0C5-BD02-46F0-A3D0-9E244648D2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68666BC4-495E-4876-ACC1-356FA8AC451B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97D592A9-A25D-4F74-9F8A-9C9AB0F377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AE4273BC-9CD7-4C40-88EF-1C8F6F2DEA76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3625236D-7048-4B9F-884D-8A9CA7C775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DE4AD3F7-10D4-4FAF-9CB6-7E1DFEF5BD68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49126495-29BD-4D7E-A905-43F63C2309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18FBBDF-0B3F-480C-9A69-A72D05BE7F5A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DC980EAC-FFDE-46E1-957E-7F6B0863F6D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185DF973-9390-4162-B2F4-68A92285C2E9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980B35BC-4FDA-4E2B-86C6-89EFD41C7F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5ADC534A-6921-4A9F-9FCC-B6AFA54D6A82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AA14D551-8B0E-4135-9A71-F181322335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144831E4-FD92-4602-A029-E9C907EE7668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91679761-7564-4467-BDE4-2FEA66CDD3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80E829F1-3F02-45DA-984F-6371234BEF67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A4D340D2-8984-464E-A435-9B69E4B539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ABBFB033-D949-48DA-8E48-414417D0896A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A3FDB39-D324-4DC0-A04D-85175E6FA0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9B3519C3-178F-4825-8E72-0CA1A9F8DF52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F18F7D8E-0EF2-4D05-96D1-6C51A9F92B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4079EAD1-A5F2-4456-BDF7-975AE6CCBE62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BBC3B880-51CD-4048-A843-65C941EE54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6F0F5FA-7431-411F-AE1A-5F6188C74399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84D7E2CC-3059-4829-BB1D-CE7EA9454AD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EDE593CD-7306-4B81-86DD-F87B8466BB90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0E7D4ED-0759-4278-A6A3-8E01C888D9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570EEE41-55B3-4795-A10B-3090CE4FE22A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5B2F968B-B16F-46B4-8FA5-C76DC0A7F91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F0075DCD-857D-47EF-AB42-9D30DD8376BF}" type="datetimeFigureOut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C5EA8AF2-6E5C-4FDB-8F38-0EBAB6771B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lumMod val="50000"/>
                    <a:lumOff val="50000"/>
                  </a:prstClr>
                </a:solidFill>
                <a:latin typeface="Trebuchet MS"/>
              </a:defRPr>
            </a:lvl1pPr>
          </a:lstStyle>
          <a:p>
            <a:pPr>
              <a:defRPr/>
            </a:pPr>
            <a:fld id="{3C12A1E8-8F3D-4A84-B168-4936B427F61F}" type="datetime1">
              <a:rPr lang="ru-RU"/>
              <a:pPr>
                <a:defRPr/>
              </a:pPr>
              <a:t>23.05.2017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lumMod val="50000"/>
                    <a:lumOff val="50000"/>
                  </a:prstClr>
                </a:solidFill>
                <a:latin typeface="Trebuchet M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lumMod val="50000"/>
                    <a:lumOff val="50000"/>
                  </a:prstClr>
                </a:solidFill>
                <a:latin typeface="Trebuchet MS"/>
              </a:defRPr>
            </a:lvl1pPr>
          </a:lstStyle>
          <a:p>
            <a:pPr>
              <a:defRPr/>
            </a:pPr>
            <a:fld id="{B985D759-6C44-4976-B632-BE2568E6AC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  <p:sldLayoutId id="2147483934" r:id="rId12"/>
    <p:sldLayoutId id="2147483935" r:id="rId13"/>
    <p:sldLayoutId id="2147483936" r:id="rId14"/>
    <p:sldLayoutId id="2147483937" r:id="rId15"/>
    <p:sldLayoutId id="2147483938" r:id="rId16"/>
    <p:sldLayoutId id="2147483939" r:id="rId17"/>
  </p:sldLayoutIdLst>
  <p:transition spd="med">
    <p:wedg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3200"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945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79A26223-6385-4358-B07F-57224997F668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E5EE2644-4044-4FCC-85B4-0BD04EE7FA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17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C15B52DA-F600-472B-AACC-EF6C19E3B823}" type="datetime1">
              <a:rPr lang="en-US"/>
              <a:pPr>
                <a:defRPr/>
              </a:pPr>
              <a:t>5/23/2017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F6F19235-B858-4D21-B2B8-C067CC1F77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9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1.png"/><Relationship Id="rId5" Type="http://schemas.openxmlformats.org/officeDocument/2006/relationships/oleObject" Target="../embeddings/oleObject6.bin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3.png"/><Relationship Id="rId5" Type="http://schemas.openxmlformats.org/officeDocument/2006/relationships/oleObject" Target="../embeddings/oleObject8.bin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5.png"/><Relationship Id="rId5" Type="http://schemas.openxmlformats.org/officeDocument/2006/relationships/oleObject" Target="../embeddings/oleObject10.bin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44.png"/><Relationship Id="rId4" Type="http://schemas.openxmlformats.org/officeDocument/2006/relationships/image" Target="../media/image43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4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11" Type="http://schemas.openxmlformats.org/officeDocument/2006/relationships/image" Target="../media/image55.pn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7" Type="http://schemas.openxmlformats.org/officeDocument/2006/relationships/image" Target="../media/image58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7.e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7" Type="http://schemas.openxmlformats.org/officeDocument/2006/relationships/image" Target="../media/image62.png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77.jpeg"/><Relationship Id="rId4" Type="http://schemas.openxmlformats.org/officeDocument/2006/relationships/image" Target="../media/image76.e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80.png"/><Relationship Id="rId4" Type="http://schemas.openxmlformats.org/officeDocument/2006/relationships/image" Target="../media/image79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84.jpeg"/><Relationship Id="rId5" Type="http://schemas.openxmlformats.org/officeDocument/2006/relationships/image" Target="../media/image83.emf"/><Relationship Id="rId4" Type="http://schemas.openxmlformats.org/officeDocument/2006/relationships/oleObject" Target="../embeddings/oleObject21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0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image" Target="../media/image20.emf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ctrTitle"/>
          </p:nvPr>
        </p:nvSpPr>
        <p:spPr>
          <a:xfrm>
            <a:off x="938213" y="2205038"/>
            <a:ext cx="5827712" cy="1646237"/>
          </a:xfrm>
        </p:spPr>
        <p:txBody>
          <a:bodyPr/>
          <a:lstStyle/>
          <a:p>
            <a:pPr eaLnBrk="1" hangingPunct="1"/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750" y="1439863"/>
            <a:ext cx="8135938" cy="1096962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Отчет </a:t>
            </a:r>
            <a:endParaRPr lang="ru-RU" sz="36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исполнении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бюджета муниципального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образования городской округ Судак Республики Крым за 2016 год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endParaRPr lang="ru-RU" sz="3600" dirty="0"/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C15D2FC-14AC-4070-822B-BE101C5833F0}" type="slidenum">
              <a:rPr lang="ru-RU" smtClean="0"/>
              <a:pPr/>
              <a:t>1</a:t>
            </a:fld>
            <a:endParaRPr lang="ru-RU" smtClean="0"/>
          </a:p>
        </p:txBody>
      </p:sp>
      <p:pic>
        <p:nvPicPr>
          <p:cNvPr id="4608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63500"/>
            <a:ext cx="1081087" cy="127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525963" y="30163"/>
            <a:ext cx="45720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Управление финансов администрации города Судака Республики Крым </a:t>
            </a:r>
          </a:p>
        </p:txBody>
      </p:sp>
      <p:pic>
        <p:nvPicPr>
          <p:cNvPr id="4608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9088" y="4784725"/>
            <a:ext cx="1887537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4437063"/>
            <a:ext cx="180022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8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50113" y="3860800"/>
            <a:ext cx="18478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9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35600" y="4992688"/>
            <a:ext cx="20891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0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0225" y="63500"/>
            <a:ext cx="18478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1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88913" y="1335088"/>
            <a:ext cx="1663700" cy="154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2" name="Picture 1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404100" y="669925"/>
            <a:ext cx="1631950" cy="144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3" name="Picture 1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74925" y="5075238"/>
            <a:ext cx="18478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4" name="Picture 1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2950" y="4437063"/>
            <a:ext cx="147002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5" name="Picture 1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338763" y="669925"/>
            <a:ext cx="2039937" cy="144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C0AC367-5025-45BF-B7CA-EC198FBB9016}" type="slidenum">
              <a:rPr lang="ru-RU" smtClean="0"/>
              <a:pPr/>
              <a:t>10</a:t>
            </a:fld>
            <a:endParaRPr lang="ru-RU" smtClean="0"/>
          </a:p>
        </p:txBody>
      </p:sp>
      <p:graphicFrame>
        <p:nvGraphicFramePr>
          <p:cNvPr id="3" name="Group 3378"/>
          <p:cNvGraphicFramePr>
            <a:graphicFrameLocks/>
          </p:cNvGraphicFramePr>
          <p:nvPr/>
        </p:nvGraphicFramePr>
        <p:xfrm>
          <a:off x="42863" y="981075"/>
          <a:ext cx="9030715" cy="3346931"/>
        </p:xfrm>
        <a:graphic>
          <a:graphicData uri="http://schemas.openxmlformats.org/drawingml/2006/table">
            <a:tbl>
              <a:tblPr/>
              <a:tblGrid>
                <a:gridCol w="467452"/>
                <a:gridCol w="5899947"/>
                <a:gridCol w="537564"/>
                <a:gridCol w="1047743"/>
                <a:gridCol w="1078009"/>
              </a:tblGrid>
              <a:tr h="21335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 изм.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2015 год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16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54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Численность детей в возрасте 5-18 лет, получающих услуги по дополнительному образованию в организациях различной организационно-правовой формы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собственности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, в общей численности детей данной возрастной группы</a:t>
                      </a: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человек</a:t>
                      </a: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2 589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660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29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55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Общее количество муниципальных  учреждений культуры, в т.ч.:</a:t>
                      </a: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единиц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98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55.1.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клубных 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учреждений</a:t>
                      </a: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94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55.1.1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подразделений клубов</a:t>
                      </a: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039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55.2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учреждений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библиотек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039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55.2.1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подразделений библиотек</a:t>
                      </a: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66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55.3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музыкальная школа</a:t>
                      </a: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28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56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Доля муниципальных  учреждений культуры, здания которых находятся в аварийном состоянии или требуют капитального ремонта, в общем количестве муниципальных учреждений  культуры</a:t>
                      </a: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28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57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Количество подразделений  муниципальных  учреждений культуры, здания которых находятся в аварийном состоянии или требуют капитального ремонта </a:t>
                      </a: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единиц</a:t>
                      </a: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-12700" y="0"/>
            <a:ext cx="9144000" cy="6461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Основные параметры социально-экономического развития города Судака</a:t>
            </a:r>
          </a:p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за 2015 - 2016 годы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2B32E62-B83C-4E06-918C-D15560607D80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3" name="TextBox 2"/>
          <p:cNvSpPr txBox="1"/>
          <p:nvPr/>
        </p:nvSpPr>
        <p:spPr>
          <a:xfrm>
            <a:off x="107950" y="115888"/>
            <a:ext cx="8928100" cy="47783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500" b="1" dirty="0">
                <a:solidFill>
                  <a:srgbClr val="14341C"/>
                </a:solidFill>
              </a:rPr>
              <a:t>Из чего формируется доходная часть бюджет города? </a:t>
            </a:r>
            <a:endParaRPr lang="ru-RU" sz="2500" dirty="0">
              <a:solidFill>
                <a:srgbClr val="14341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5" y="765175"/>
            <a:ext cx="8858250" cy="7540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500" b="1" dirty="0"/>
              <a:t>Доходы бюджета </a:t>
            </a:r>
          </a:p>
          <a:p>
            <a:pPr>
              <a:defRPr/>
            </a:pPr>
            <a:r>
              <a:rPr lang="ru-RU" b="1" dirty="0"/>
              <a:t>- безвозмездные и безвозвратные поступления денежных средств в бюджет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42875" y="1773238"/>
            <a:ext cx="2628900" cy="49863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НАЛОГОВЫЕ ДОХОДЫ</a:t>
            </a:r>
          </a:p>
          <a:p>
            <a:pPr>
              <a:defRPr/>
            </a:pPr>
            <a:r>
              <a:rPr lang="ru-RU" sz="1500" dirty="0"/>
              <a:t>- поступления от уплаты</a:t>
            </a:r>
          </a:p>
          <a:p>
            <a:pPr>
              <a:defRPr/>
            </a:pPr>
            <a:r>
              <a:rPr lang="ru-RU" sz="1500" dirty="0"/>
              <a:t>налогов, установленных</a:t>
            </a:r>
          </a:p>
          <a:p>
            <a:pPr>
              <a:defRPr/>
            </a:pPr>
            <a:r>
              <a:rPr lang="ru-RU" sz="1500" dirty="0"/>
              <a:t>Налоговым кодексом</a:t>
            </a:r>
          </a:p>
          <a:p>
            <a:pPr>
              <a:defRPr/>
            </a:pPr>
            <a:r>
              <a:rPr lang="ru-RU" sz="1500" dirty="0"/>
              <a:t>Российской Федерации:</a:t>
            </a:r>
          </a:p>
          <a:p>
            <a:pPr>
              <a:defRPr/>
            </a:pPr>
            <a:r>
              <a:rPr lang="ru-RU" sz="1500" dirty="0"/>
              <a:t>• налог на доходы физических лиц</a:t>
            </a:r>
          </a:p>
          <a:p>
            <a:pPr>
              <a:defRPr/>
            </a:pPr>
            <a:r>
              <a:rPr lang="ru-RU" sz="1500" dirty="0"/>
              <a:t>• акцизы</a:t>
            </a:r>
          </a:p>
          <a:p>
            <a:pPr>
              <a:defRPr/>
            </a:pPr>
            <a:r>
              <a:rPr lang="ru-RU" sz="1500" dirty="0"/>
              <a:t>• единый налог на вменённый доход</a:t>
            </a:r>
          </a:p>
          <a:p>
            <a:pPr>
              <a:defRPr/>
            </a:pPr>
            <a:r>
              <a:rPr lang="ru-RU" sz="1500" dirty="0"/>
              <a:t>• единый</a:t>
            </a:r>
          </a:p>
          <a:p>
            <a:pPr>
              <a:defRPr/>
            </a:pPr>
            <a:r>
              <a:rPr lang="ru-RU" sz="1500" dirty="0"/>
              <a:t>сельскохозяйственный налог</a:t>
            </a:r>
          </a:p>
          <a:p>
            <a:pPr>
              <a:defRPr/>
            </a:pPr>
            <a:r>
              <a:rPr lang="ru-RU" sz="1500" dirty="0"/>
              <a:t>• налог, взимаемый в связи с применением патентной</a:t>
            </a:r>
          </a:p>
          <a:p>
            <a:pPr>
              <a:defRPr/>
            </a:pPr>
            <a:r>
              <a:rPr lang="ru-RU" sz="1500" dirty="0"/>
              <a:t>системы</a:t>
            </a:r>
          </a:p>
          <a:p>
            <a:pPr>
              <a:defRPr/>
            </a:pPr>
            <a:r>
              <a:rPr lang="ru-RU" sz="1500" dirty="0"/>
              <a:t>• налог на имущество</a:t>
            </a:r>
          </a:p>
          <a:p>
            <a:pPr>
              <a:defRPr/>
            </a:pPr>
            <a:r>
              <a:rPr lang="ru-RU" sz="1500" dirty="0"/>
              <a:t>физических лиц</a:t>
            </a:r>
          </a:p>
          <a:p>
            <a:pPr>
              <a:defRPr/>
            </a:pPr>
            <a:r>
              <a:rPr lang="ru-RU" sz="1500" dirty="0"/>
              <a:t>• земельный налог</a:t>
            </a:r>
          </a:p>
          <a:p>
            <a:pPr>
              <a:defRPr/>
            </a:pPr>
            <a:r>
              <a:rPr lang="ru-RU" sz="1500" dirty="0"/>
              <a:t>• госпошлина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87675" y="1806575"/>
            <a:ext cx="3024188" cy="4756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НЕНАЛОГОВЫЕ ДОХОДЫ </a:t>
            </a:r>
          </a:p>
          <a:p>
            <a:pPr>
              <a:defRPr/>
            </a:pPr>
            <a:r>
              <a:rPr lang="ru-RU" sz="1500" dirty="0"/>
              <a:t>- платежи, установленные </a:t>
            </a:r>
          </a:p>
          <a:p>
            <a:pPr>
              <a:defRPr/>
            </a:pPr>
            <a:r>
              <a:rPr lang="ru-RU" sz="1500" dirty="0"/>
              <a:t>законодательством </a:t>
            </a:r>
          </a:p>
          <a:p>
            <a:pPr>
              <a:defRPr/>
            </a:pPr>
            <a:r>
              <a:rPr lang="ru-RU" sz="1500" dirty="0"/>
              <a:t>Российской Федерации: </a:t>
            </a:r>
          </a:p>
          <a:p>
            <a:pPr>
              <a:defRPr/>
            </a:pPr>
            <a:r>
              <a:rPr lang="ru-RU" sz="1500" dirty="0"/>
              <a:t>• арендная плата за землю </a:t>
            </a:r>
          </a:p>
          <a:p>
            <a:pPr>
              <a:defRPr/>
            </a:pPr>
            <a:r>
              <a:rPr lang="ru-RU" sz="1500" dirty="0"/>
              <a:t>• доходы от использования </a:t>
            </a:r>
          </a:p>
          <a:p>
            <a:pPr>
              <a:defRPr/>
            </a:pPr>
            <a:r>
              <a:rPr lang="ru-RU" sz="1500" dirty="0"/>
              <a:t>муниципального имущества </a:t>
            </a:r>
          </a:p>
          <a:p>
            <a:pPr>
              <a:defRPr/>
            </a:pPr>
            <a:r>
              <a:rPr lang="ru-RU" sz="1500" dirty="0"/>
              <a:t>• доходы от реализации </a:t>
            </a:r>
          </a:p>
          <a:p>
            <a:pPr>
              <a:defRPr/>
            </a:pPr>
            <a:r>
              <a:rPr lang="ru-RU" sz="1500" dirty="0"/>
              <a:t>муниципального имущества </a:t>
            </a:r>
          </a:p>
          <a:p>
            <a:pPr>
              <a:defRPr/>
            </a:pPr>
            <a:r>
              <a:rPr lang="ru-RU" sz="1500" dirty="0"/>
              <a:t>• плата за негативное </a:t>
            </a:r>
          </a:p>
          <a:p>
            <a:pPr>
              <a:defRPr/>
            </a:pPr>
            <a:r>
              <a:rPr lang="ru-RU" sz="1500" dirty="0"/>
              <a:t>воздействие на окружающую среду </a:t>
            </a:r>
          </a:p>
          <a:p>
            <a:pPr>
              <a:defRPr/>
            </a:pPr>
            <a:r>
              <a:rPr lang="ru-RU" sz="1500" dirty="0"/>
              <a:t>• платные услуги от </a:t>
            </a:r>
          </a:p>
          <a:p>
            <a:pPr>
              <a:defRPr/>
            </a:pPr>
            <a:r>
              <a:rPr lang="ru-RU" sz="1500" dirty="0"/>
              <a:t>муниципальных казённых </a:t>
            </a:r>
          </a:p>
          <a:p>
            <a:pPr>
              <a:defRPr/>
            </a:pPr>
            <a:r>
              <a:rPr lang="ru-RU" sz="1500" dirty="0"/>
              <a:t>учреждений </a:t>
            </a:r>
          </a:p>
          <a:p>
            <a:pPr>
              <a:defRPr/>
            </a:pPr>
            <a:r>
              <a:rPr lang="ru-RU" sz="1500" dirty="0"/>
              <a:t>• доходы от продажи </a:t>
            </a:r>
          </a:p>
          <a:p>
            <a:pPr>
              <a:defRPr/>
            </a:pPr>
            <a:r>
              <a:rPr lang="ru-RU" sz="1500" dirty="0"/>
              <a:t>земельных участков </a:t>
            </a:r>
          </a:p>
          <a:p>
            <a:pPr>
              <a:defRPr/>
            </a:pPr>
            <a:r>
              <a:rPr lang="ru-RU" sz="1500" dirty="0"/>
              <a:t>• штрафы за нарушение </a:t>
            </a:r>
          </a:p>
          <a:p>
            <a:pPr>
              <a:defRPr/>
            </a:pPr>
            <a:r>
              <a:rPr lang="ru-RU" sz="1500" dirty="0"/>
              <a:t>законодательства РФ </a:t>
            </a:r>
          </a:p>
          <a:p>
            <a:pPr>
              <a:defRPr/>
            </a:pPr>
            <a:r>
              <a:rPr lang="ru-RU" sz="1500" dirty="0"/>
              <a:t>• прочие неналоговые доходы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27763" y="1806575"/>
            <a:ext cx="2665412" cy="24939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БЕЗВОЗМЕЗДНЫЕ </a:t>
            </a:r>
            <a:endParaRPr lang="ru-RU" dirty="0"/>
          </a:p>
          <a:p>
            <a:pPr algn="ctr">
              <a:defRPr/>
            </a:pPr>
            <a:r>
              <a:rPr lang="ru-RU" b="1" dirty="0"/>
              <a:t>ПОСТУПЛЕНИЯ </a:t>
            </a:r>
            <a:endParaRPr lang="ru-RU" dirty="0"/>
          </a:p>
          <a:p>
            <a:pPr>
              <a:defRPr/>
            </a:pPr>
            <a:r>
              <a:rPr lang="ru-RU" sz="1500" dirty="0"/>
              <a:t>• поступления из республиканского бюджета межбюджетных трансфертов в виде дотаций, субсидий, субвенций и иных межбюджетных трансфертов 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331913" y="1519238"/>
            <a:ext cx="287337" cy="254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4140200" y="1519238"/>
            <a:ext cx="503238" cy="2873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>
            <a:off x="7107238" y="1519238"/>
            <a:ext cx="252412" cy="2873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 spd="med"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15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9700F48-6014-41C6-A720-1BBA14108EFA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3" name="TextBox 2"/>
          <p:cNvSpPr txBox="1"/>
          <p:nvPr/>
        </p:nvSpPr>
        <p:spPr>
          <a:xfrm>
            <a:off x="0" y="1768"/>
            <a:ext cx="9144000" cy="10156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000" b="1" dirty="0">
                <a:solidFill>
                  <a:srgbClr val="1F3C0C"/>
                </a:solidFill>
              </a:rPr>
              <a:t>Уточнение плановых показателей бюджета</a:t>
            </a:r>
          </a:p>
          <a:p>
            <a:pPr algn="ctr">
              <a:defRPr/>
            </a:pPr>
            <a:r>
              <a:rPr lang="ru-RU" sz="3000" b="1" dirty="0">
                <a:solidFill>
                  <a:srgbClr val="1F3C0C"/>
                </a:solidFill>
              </a:rPr>
              <a:t> в 2016 году</a:t>
            </a:r>
          </a:p>
        </p:txBody>
      </p:sp>
      <p:graphicFrame>
        <p:nvGraphicFramePr>
          <p:cNvPr id="62514" name="Object 50"/>
          <p:cNvGraphicFramePr>
            <a:graphicFrameLocks/>
          </p:cNvGraphicFramePr>
          <p:nvPr/>
        </p:nvGraphicFramePr>
        <p:xfrm>
          <a:off x="107950" y="620713"/>
          <a:ext cx="8712200" cy="597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5" r:id="rId3" imgW="8711939" imgH="5974598" progId="Excel.Chart.8">
                  <p:embed/>
                </p:oleObj>
              </mc:Choice>
              <mc:Fallback>
                <p:oleObj r:id="rId3" imgW="8711939" imgH="5974598" progId="Excel.Chart.8">
                  <p:embed/>
                  <p:pic>
                    <p:nvPicPr>
                      <p:cNvPr id="0" name="Picture 50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620713"/>
                        <a:ext cx="8712200" cy="5976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22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4CC7FAC-C585-472B-A9A2-B59964DBBDC0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3" name="TextBox 2"/>
          <p:cNvSpPr txBox="1"/>
          <p:nvPr/>
        </p:nvSpPr>
        <p:spPr>
          <a:xfrm>
            <a:off x="0" y="34925"/>
            <a:ext cx="9144000" cy="47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00" b="1" dirty="0">
                <a:solidFill>
                  <a:schemeClr val="accent2">
                    <a:lumMod val="50000"/>
                  </a:schemeClr>
                </a:solidFill>
              </a:rPr>
              <a:t>Основные параметры бюджета городского округа Судак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812088" y="331788"/>
            <a:ext cx="126047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млн. руб</a:t>
            </a:r>
            <a:r>
              <a:rPr lang="ru-RU" dirty="0"/>
              <a:t>.</a:t>
            </a:r>
          </a:p>
        </p:txBody>
      </p:sp>
      <p:graphicFrame>
        <p:nvGraphicFramePr>
          <p:cNvPr id="54321" name="Object 49"/>
          <p:cNvGraphicFramePr>
            <a:graphicFrameLocks/>
          </p:cNvGraphicFramePr>
          <p:nvPr/>
        </p:nvGraphicFramePr>
        <p:xfrm>
          <a:off x="431800" y="836613"/>
          <a:ext cx="8280400" cy="568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22" r:id="rId3" imgW="8279086" imgH="5688061" progId="Excel.Chart.8">
                  <p:embed/>
                </p:oleObj>
              </mc:Choice>
              <mc:Fallback>
                <p:oleObj r:id="rId3" imgW="8279086" imgH="5688061" progId="Excel.Chart.8">
                  <p:embed/>
                  <p:pic>
                    <p:nvPicPr>
                      <p:cNvPr id="0" name="Picture 49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800" y="836613"/>
                        <a:ext cx="8280400" cy="5688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2BB2499-7EA8-42EA-8419-DAAF67389D1A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3" name="TextBox 2"/>
          <p:cNvSpPr txBox="1"/>
          <p:nvPr/>
        </p:nvSpPr>
        <p:spPr>
          <a:xfrm>
            <a:off x="84068" y="116632"/>
            <a:ext cx="9036496" cy="861774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500" b="1" dirty="0">
                <a:solidFill>
                  <a:schemeClr val="accent2">
                    <a:lumMod val="50000"/>
                  </a:schemeClr>
                </a:solidFill>
              </a:rPr>
              <a:t>Основные характеристики бюджета </a:t>
            </a:r>
          </a:p>
          <a:p>
            <a:pPr algn="ctr">
              <a:defRPr/>
            </a:pPr>
            <a:r>
              <a:rPr lang="ru-RU" sz="2500" b="1" dirty="0">
                <a:solidFill>
                  <a:schemeClr val="accent2">
                    <a:lumMod val="50000"/>
                  </a:schemeClr>
                </a:solidFill>
              </a:rPr>
              <a:t>городского округа Судак за 2016 год </a:t>
            </a:r>
            <a:endParaRPr lang="ru-RU" sz="25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388" y="1412875"/>
          <a:ext cx="8640960" cy="44644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68"/>
                <a:gridCol w="1296144"/>
                <a:gridCol w="1296144"/>
                <a:gridCol w="1440160"/>
                <a:gridCol w="1296144"/>
              </a:tblGrid>
              <a:tr h="77997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14341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dirty="0">
                        <a:solidFill>
                          <a:srgbClr val="14341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14341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(млн.руб.)</a:t>
                      </a:r>
                      <a:endParaRPr lang="ru-RU" dirty="0">
                        <a:solidFill>
                          <a:srgbClr val="14341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14341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 (млн.руб.)</a:t>
                      </a:r>
                      <a:endParaRPr lang="ru-RU" dirty="0">
                        <a:solidFill>
                          <a:srgbClr val="14341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14341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dirty="0">
                        <a:solidFill>
                          <a:srgbClr val="14341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14341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Удельный вес</a:t>
                      </a:r>
                      <a:endParaRPr lang="ru-RU" dirty="0">
                        <a:solidFill>
                          <a:srgbClr val="14341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13318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– всего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963,3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951,4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98,8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13318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13318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 налоговые доходы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103,2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113,8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110,3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13318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-неналоговые доходы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89,6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90,2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100,7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7111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 безвозмездные поступления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770,5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747,4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78,5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rgbClr val="14341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– всего</a:t>
                      </a:r>
                      <a:endParaRPr lang="ru-RU" b="1" dirty="0">
                        <a:solidFill>
                          <a:srgbClr val="14341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989,5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929,3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93,9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l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6328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 (-), профицит (+)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-26,2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+22,0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16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6CB9E84-757F-4C96-972B-7CF5681EA0CF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56417" name="TextBox 2"/>
          <p:cNvSpPr txBox="1">
            <a:spLocks noChangeArrowheads="1"/>
          </p:cNvSpPr>
          <p:nvPr/>
        </p:nvSpPr>
        <p:spPr bwMode="auto">
          <a:xfrm>
            <a:off x="0" y="139700"/>
            <a:ext cx="914400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500" b="1">
                <a:solidFill>
                  <a:srgbClr val="14341C"/>
                </a:solidFill>
              </a:rPr>
              <a:t>Структура доходов бюджета городского округа Судак</a:t>
            </a:r>
            <a:endParaRPr lang="ru-RU" sz="2500">
              <a:solidFill>
                <a:srgbClr val="14341C"/>
              </a:solidFill>
            </a:endParaRPr>
          </a:p>
        </p:txBody>
      </p:sp>
      <p:sp>
        <p:nvSpPr>
          <p:cNvPr id="56418" name="TextBox 3"/>
          <p:cNvSpPr txBox="1">
            <a:spLocks noChangeArrowheads="1"/>
          </p:cNvSpPr>
          <p:nvPr/>
        </p:nvSpPr>
        <p:spPr bwMode="auto">
          <a:xfrm>
            <a:off x="7704138" y="617538"/>
            <a:ext cx="11525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14341C"/>
                </a:solidFill>
              </a:rPr>
              <a:t>млн.руб.</a:t>
            </a:r>
          </a:p>
        </p:txBody>
      </p:sp>
      <p:graphicFrame>
        <p:nvGraphicFramePr>
          <p:cNvPr id="56414" name="Object 94"/>
          <p:cNvGraphicFramePr>
            <a:graphicFrameLocks/>
          </p:cNvGraphicFramePr>
          <p:nvPr/>
        </p:nvGraphicFramePr>
        <p:xfrm>
          <a:off x="0" y="263525"/>
          <a:ext cx="5372100" cy="445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6" r:id="rId3" imgW="5371041" imgH="4456562" progId="Excel.Chart.8">
                  <p:embed/>
                </p:oleObj>
              </mc:Choice>
              <mc:Fallback>
                <p:oleObj r:id="rId3" imgW="5371041" imgH="4456562" progId="Excel.Chart.8">
                  <p:embed/>
                  <p:pic>
                    <p:nvPicPr>
                      <p:cNvPr id="0" name="Picture 9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63525"/>
                        <a:ext cx="5372100" cy="4452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415" name="Object 95"/>
          <p:cNvGraphicFramePr>
            <a:graphicFrameLocks/>
          </p:cNvGraphicFramePr>
          <p:nvPr/>
        </p:nvGraphicFramePr>
        <p:xfrm>
          <a:off x="3419475" y="549275"/>
          <a:ext cx="5724525" cy="403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17" r:id="rId5" imgW="5724640" imgH="4029805" progId="Excel.Chart.8">
                  <p:embed/>
                </p:oleObj>
              </mc:Choice>
              <mc:Fallback>
                <p:oleObj r:id="rId5" imgW="5724640" imgH="4029805" progId="Excel.Chart.8">
                  <p:embed/>
                  <p:pic>
                    <p:nvPicPr>
                      <p:cNvPr id="0" name="Picture 9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549275"/>
                        <a:ext cx="5724525" cy="4032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419" name="TextBox 8"/>
          <p:cNvSpPr txBox="1">
            <a:spLocks noChangeArrowheads="1"/>
          </p:cNvSpPr>
          <p:nvPr/>
        </p:nvSpPr>
        <p:spPr bwMode="auto">
          <a:xfrm>
            <a:off x="2700338" y="3863975"/>
            <a:ext cx="29511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налоговые доходы</a:t>
            </a:r>
          </a:p>
          <a:p>
            <a:r>
              <a:rPr lang="ru-RU"/>
              <a:t>неналоговые доходы</a:t>
            </a:r>
          </a:p>
          <a:p>
            <a:r>
              <a:rPr lang="ru-RU"/>
              <a:t>безвозмездные поступления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55875" y="4005263"/>
            <a:ext cx="144463" cy="1444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50825" y="4724400"/>
          <a:ext cx="8424936" cy="2016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456384"/>
                <a:gridCol w="2088232"/>
                <a:gridCol w="1440160"/>
                <a:gridCol w="144016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доходов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5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Собственные (налоговые и неналоговые доходы)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</a:t>
                      </a:r>
                      <a:r>
                        <a:rPr lang="ru-RU" sz="1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рублей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125,0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204,0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42444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</a:t>
                      </a:r>
                      <a:r>
                        <a:rPr lang="ru-RU" sz="1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рублей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699,1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747,4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3652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 доходов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</a:t>
                      </a:r>
                      <a:r>
                        <a:rPr lang="ru-RU" sz="1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рублей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824,1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951,4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65759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доходов на 1 жителя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</a:t>
                      </a:r>
                      <a:r>
                        <a:rPr lang="ru-RU" sz="1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рублей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25,3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29,2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CF50F80-3DA7-4777-AC05-D83BCA2AF79D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3" name="TextBox 2"/>
          <p:cNvSpPr txBox="1"/>
          <p:nvPr/>
        </p:nvSpPr>
        <p:spPr>
          <a:xfrm>
            <a:off x="130815" y="-99393"/>
            <a:ext cx="9036496" cy="80021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300" b="1" dirty="0">
                <a:solidFill>
                  <a:srgbClr val="1F3C0C"/>
                </a:solidFill>
              </a:rPr>
              <a:t>Налоговые и неналоговые доходы</a:t>
            </a:r>
          </a:p>
          <a:p>
            <a:pPr algn="ctr">
              <a:defRPr/>
            </a:pPr>
            <a:r>
              <a:rPr lang="ru-RU" sz="2300" b="1" dirty="0">
                <a:solidFill>
                  <a:srgbClr val="1F3C0C"/>
                </a:solidFill>
              </a:rPr>
              <a:t> в бюджете городского округа Судак за 2016 год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0175" y="836613"/>
          <a:ext cx="8905680" cy="5569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77289"/>
                <a:gridCol w="1005115"/>
                <a:gridCol w="964782"/>
                <a:gridCol w="1558494"/>
              </a:tblGrid>
              <a:tr h="370840">
                <a:tc>
                  <a:txBody>
                    <a:bodyPr/>
                    <a:lstStyle/>
                    <a:p>
                      <a:endParaRPr lang="ru-RU" sz="1500" b="1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500" b="1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500" b="1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500" b="1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723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400" b="1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192,8</a:t>
                      </a:r>
                      <a:endParaRPr lang="ru-RU" sz="1500" b="1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204,0</a:t>
                      </a:r>
                      <a:endParaRPr lang="ru-RU" sz="1500" b="1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lang="ru-RU" sz="1500" b="1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321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lang="ru-RU" sz="14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723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1.Налоговые доходы, из них:</a:t>
                      </a:r>
                      <a:endParaRPr lang="ru-RU" sz="1400" b="1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103,2</a:t>
                      </a:r>
                      <a:endParaRPr lang="ru-RU" sz="1500" b="1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113,8</a:t>
                      </a:r>
                      <a:endParaRPr lang="ru-RU" sz="1500" b="1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lang="ru-RU" sz="1500" b="1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4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75,0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83,8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602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  <a:endParaRPr lang="ru-RU" sz="14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9,6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10,3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00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связи с применением патентной</a:t>
                      </a:r>
                      <a:r>
                        <a:rPr lang="ru-RU" sz="1400" baseline="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системы налогообложения</a:t>
                      </a:r>
                      <a:endParaRPr lang="ru-RU" sz="14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5,5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5,6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192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  <a:endParaRPr lang="ru-RU" sz="14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11,6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11,8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192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налоговые доходы</a:t>
                      </a:r>
                      <a:endParaRPr lang="ru-RU" sz="14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8032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Неналоговые доходы, из них:</a:t>
                      </a:r>
                      <a:endParaRPr lang="ru-RU" sz="1500" b="1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89,6</a:t>
                      </a:r>
                      <a:endParaRPr lang="ru-RU" sz="1500" b="1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90,2</a:t>
                      </a:r>
                      <a:endParaRPr lang="ru-RU" sz="1500" b="1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lang="ru-RU" sz="1500" b="1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Доходы, получаемые в виде арендной платы за земельные участки</a:t>
                      </a:r>
                      <a:endParaRPr lang="ru-RU" sz="14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57,5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59,2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сдачи</a:t>
                      </a:r>
                      <a:r>
                        <a:rPr lang="ru-RU" sz="1400" baseline="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аренду имущества</a:t>
                      </a:r>
                      <a:endParaRPr lang="ru-RU" sz="14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8,2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материальных</a:t>
                      </a:r>
                      <a:r>
                        <a:rPr lang="ru-RU" sz="1400" baseline="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нематериальных активов</a:t>
                      </a:r>
                      <a:endParaRPr lang="ru-RU" sz="14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6,7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563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Штрафы</a:t>
                      </a:r>
                      <a:endParaRPr lang="ru-RU" sz="14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362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</a:t>
                      </a:r>
                      <a:r>
                        <a:rPr lang="ru-RU" sz="1400" baseline="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среду</a:t>
                      </a:r>
                      <a:endParaRPr lang="ru-RU" sz="14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9161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4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15,2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rgbClr val="1F3C0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lang="ru-RU" sz="1500" dirty="0">
                        <a:solidFill>
                          <a:srgbClr val="1F3C0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7916" name="TextBox 4"/>
          <p:cNvSpPr txBox="1">
            <a:spLocks noChangeArrowheads="1"/>
          </p:cNvSpPr>
          <p:nvPr/>
        </p:nvSpPr>
        <p:spPr bwMode="auto">
          <a:xfrm>
            <a:off x="7943850" y="407988"/>
            <a:ext cx="12239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(млн.руб.)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3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463B1A1-60C2-452F-88B2-EB6787BBADA7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3" name="TextBox 2"/>
          <p:cNvSpPr txBox="1"/>
          <p:nvPr/>
        </p:nvSpPr>
        <p:spPr>
          <a:xfrm>
            <a:off x="274638" y="107950"/>
            <a:ext cx="73215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Доходы бюджета городского округа Судак в 2016 году</a:t>
            </a:r>
          </a:p>
        </p:txBody>
      </p:sp>
      <p:sp>
        <p:nvSpPr>
          <p:cNvPr id="57436" name="TextBox 3"/>
          <p:cNvSpPr txBox="1">
            <a:spLocks noChangeArrowheads="1"/>
          </p:cNvSpPr>
          <p:nvPr/>
        </p:nvSpPr>
        <p:spPr bwMode="auto">
          <a:xfrm>
            <a:off x="7383463" y="306388"/>
            <a:ext cx="1079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1F3C0C"/>
                </a:solidFill>
              </a:rPr>
              <a:t>млн.руб.</a:t>
            </a:r>
          </a:p>
        </p:txBody>
      </p:sp>
      <p:graphicFrame>
        <p:nvGraphicFramePr>
          <p:cNvPr id="57428" name="Object 84"/>
          <p:cNvGraphicFramePr>
            <a:graphicFrameLocks/>
          </p:cNvGraphicFramePr>
          <p:nvPr/>
        </p:nvGraphicFramePr>
        <p:xfrm>
          <a:off x="125413" y="4162425"/>
          <a:ext cx="4321175" cy="269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34" r:id="rId3" imgW="4316342" imgH="2694666" progId="Excel.Chart.8">
                  <p:embed/>
                </p:oleObj>
              </mc:Choice>
              <mc:Fallback>
                <p:oleObj r:id="rId3" imgW="4316342" imgH="2694666" progId="Excel.Chart.8">
                  <p:embed/>
                  <p:pic>
                    <p:nvPicPr>
                      <p:cNvPr id="0" name="Picture 8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413" y="4162425"/>
                        <a:ext cx="4321175" cy="2695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Цилиндр 8"/>
          <p:cNvSpPr/>
          <p:nvPr/>
        </p:nvSpPr>
        <p:spPr>
          <a:xfrm>
            <a:off x="2286000" y="6283325"/>
            <a:ext cx="215900" cy="215900"/>
          </a:xfrm>
          <a:prstGeom prst="ca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dirty="0"/>
          </a:p>
        </p:txBody>
      </p:sp>
      <p:graphicFrame>
        <p:nvGraphicFramePr>
          <p:cNvPr id="57433" name="Object 62"/>
          <p:cNvGraphicFramePr>
            <a:graphicFrameLocks/>
          </p:cNvGraphicFramePr>
          <p:nvPr/>
        </p:nvGraphicFramePr>
        <p:xfrm>
          <a:off x="1476375" y="908050"/>
          <a:ext cx="7315200" cy="483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35" r:id="rId5" imgW="7315834" imgH="4834547" progId="Excel.Chart.8">
                  <p:embed/>
                </p:oleObj>
              </mc:Choice>
              <mc:Fallback>
                <p:oleObj r:id="rId5" imgW="7315834" imgH="4834547" progId="Excel.Chart.8">
                  <p:embed/>
                  <p:pic>
                    <p:nvPicPr>
                      <p:cNvPr id="0" name="Object 6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908050"/>
                        <a:ext cx="7315200" cy="4832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132138" y="533400"/>
            <a:ext cx="3687762" cy="446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2159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299" b="1" dirty="0">
                <a:solidFill>
                  <a:prstClr val="black"/>
                </a:solidFill>
                <a:latin typeface="+mn-lt"/>
                <a:cs typeface="Times New Roman" pitchFamily="18" charset="0"/>
              </a:rPr>
              <a:t>Налоговые доходы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6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A6DD92F-9AFE-46E2-B561-C3DD47AFF988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3" name="TextBox 2"/>
          <p:cNvSpPr txBox="1"/>
          <p:nvPr/>
        </p:nvSpPr>
        <p:spPr>
          <a:xfrm>
            <a:off x="274638" y="107950"/>
            <a:ext cx="73215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Доходы бюджета городского округа Судак в 2016 году</a:t>
            </a:r>
          </a:p>
        </p:txBody>
      </p:sp>
      <p:sp>
        <p:nvSpPr>
          <p:cNvPr id="58470" name="TextBox 3"/>
          <p:cNvSpPr txBox="1">
            <a:spLocks noChangeArrowheads="1"/>
          </p:cNvSpPr>
          <p:nvPr/>
        </p:nvSpPr>
        <p:spPr bwMode="auto">
          <a:xfrm>
            <a:off x="7383463" y="306388"/>
            <a:ext cx="1079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1F3C0C"/>
                </a:solidFill>
              </a:rPr>
              <a:t>млн.руб.</a:t>
            </a:r>
          </a:p>
        </p:txBody>
      </p:sp>
      <p:graphicFrame>
        <p:nvGraphicFramePr>
          <p:cNvPr id="58462" name="Object 94"/>
          <p:cNvGraphicFramePr>
            <a:graphicFrameLocks/>
          </p:cNvGraphicFramePr>
          <p:nvPr/>
        </p:nvGraphicFramePr>
        <p:xfrm>
          <a:off x="107950" y="4149725"/>
          <a:ext cx="4319588" cy="269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68" r:id="rId3" imgW="4316342" imgH="2694666" progId="Excel.Chart.8">
                  <p:embed/>
                </p:oleObj>
              </mc:Choice>
              <mc:Fallback>
                <p:oleObj r:id="rId3" imgW="4316342" imgH="2694666" progId="Excel.Chart.8">
                  <p:embed/>
                  <p:pic>
                    <p:nvPicPr>
                      <p:cNvPr id="0" name="Picture 9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4149725"/>
                        <a:ext cx="4319588" cy="2695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Цилиндр 8"/>
          <p:cNvSpPr/>
          <p:nvPr/>
        </p:nvSpPr>
        <p:spPr>
          <a:xfrm>
            <a:off x="2070100" y="6283325"/>
            <a:ext cx="215900" cy="215900"/>
          </a:xfrm>
          <a:prstGeom prst="ca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dirty="0"/>
          </a:p>
        </p:txBody>
      </p:sp>
      <p:graphicFrame>
        <p:nvGraphicFramePr>
          <p:cNvPr id="58467" name="Object 62"/>
          <p:cNvGraphicFramePr>
            <a:graphicFrameLocks/>
          </p:cNvGraphicFramePr>
          <p:nvPr/>
        </p:nvGraphicFramePr>
        <p:xfrm>
          <a:off x="520700" y="455613"/>
          <a:ext cx="7891463" cy="483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69" r:id="rId5" imgW="7895004" imgH="4828450" progId="Excel.Chart.8">
                  <p:embed/>
                </p:oleObj>
              </mc:Choice>
              <mc:Fallback>
                <p:oleObj r:id="rId5" imgW="7895004" imgH="4828450" progId="Excel.Chart.8">
                  <p:embed/>
                  <p:pic>
                    <p:nvPicPr>
                      <p:cNvPr id="0" name="Object 6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" y="455613"/>
                        <a:ext cx="7891463" cy="4832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472" name="TextBox 4"/>
          <p:cNvSpPr txBox="1">
            <a:spLocks noChangeArrowheads="1"/>
          </p:cNvSpPr>
          <p:nvPr/>
        </p:nvSpPr>
        <p:spPr bwMode="auto">
          <a:xfrm>
            <a:off x="1835150" y="676275"/>
            <a:ext cx="7107238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500" b="1">
                <a:cs typeface="Times New Roman" pitchFamily="18" charset="0"/>
              </a:rPr>
              <a:t>Неналоговые доходы</a:t>
            </a:r>
          </a:p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6467775-19E6-4A10-8DD8-4B00B88617B9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3" name="TextBox 2"/>
          <p:cNvSpPr txBox="1"/>
          <p:nvPr/>
        </p:nvSpPr>
        <p:spPr>
          <a:xfrm>
            <a:off x="274638" y="107950"/>
            <a:ext cx="73215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Доходы бюджета городского округа Судак в 2016 году</a:t>
            </a:r>
          </a:p>
        </p:txBody>
      </p:sp>
      <p:sp>
        <p:nvSpPr>
          <p:cNvPr id="59495" name="TextBox 3"/>
          <p:cNvSpPr txBox="1">
            <a:spLocks noChangeArrowheads="1"/>
          </p:cNvSpPr>
          <p:nvPr/>
        </p:nvSpPr>
        <p:spPr bwMode="auto">
          <a:xfrm>
            <a:off x="7383463" y="306388"/>
            <a:ext cx="1079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1F3C0C"/>
                </a:solidFill>
              </a:rPr>
              <a:t>млн.руб.</a:t>
            </a:r>
          </a:p>
        </p:txBody>
      </p:sp>
      <p:graphicFrame>
        <p:nvGraphicFramePr>
          <p:cNvPr id="59487" name="Object 95"/>
          <p:cNvGraphicFramePr>
            <a:graphicFrameLocks/>
          </p:cNvGraphicFramePr>
          <p:nvPr/>
        </p:nvGraphicFramePr>
        <p:xfrm>
          <a:off x="107950" y="4149725"/>
          <a:ext cx="4319588" cy="269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3" r:id="rId3" imgW="4316342" imgH="2694666" progId="Excel.Chart.8">
                  <p:embed/>
                </p:oleObj>
              </mc:Choice>
              <mc:Fallback>
                <p:oleObj r:id="rId3" imgW="4316342" imgH="2694666" progId="Excel.Chart.8">
                  <p:embed/>
                  <p:pic>
                    <p:nvPicPr>
                      <p:cNvPr id="0" name="Picture 9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4149725"/>
                        <a:ext cx="4319588" cy="2695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Цилиндр 8"/>
          <p:cNvSpPr/>
          <p:nvPr/>
        </p:nvSpPr>
        <p:spPr>
          <a:xfrm>
            <a:off x="2070100" y="6283325"/>
            <a:ext cx="215900" cy="215900"/>
          </a:xfrm>
          <a:prstGeom prst="ca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dirty="0"/>
          </a:p>
        </p:txBody>
      </p:sp>
      <p:graphicFrame>
        <p:nvGraphicFramePr>
          <p:cNvPr id="59492" name="Object 62"/>
          <p:cNvGraphicFramePr>
            <a:graphicFrameLocks/>
          </p:cNvGraphicFramePr>
          <p:nvPr/>
        </p:nvGraphicFramePr>
        <p:xfrm>
          <a:off x="520700" y="709613"/>
          <a:ext cx="7891463" cy="483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4" r:id="rId5" imgW="7895004" imgH="4834547" progId="Excel.Chart.8">
                  <p:embed/>
                </p:oleObj>
              </mc:Choice>
              <mc:Fallback>
                <p:oleObj r:id="rId5" imgW="7895004" imgH="4834547" progId="Excel.Chart.8">
                  <p:embed/>
                  <p:pic>
                    <p:nvPicPr>
                      <p:cNvPr id="0" name="Object 6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" y="709613"/>
                        <a:ext cx="7891463" cy="4832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497" name="TextBox 4"/>
          <p:cNvSpPr txBox="1">
            <a:spLocks noChangeArrowheads="1"/>
          </p:cNvSpPr>
          <p:nvPr/>
        </p:nvSpPr>
        <p:spPr bwMode="auto">
          <a:xfrm>
            <a:off x="-301625" y="331788"/>
            <a:ext cx="8474075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500" b="1">
                <a:cs typeface="Times New Roman" pitchFamily="18" charset="0"/>
              </a:rPr>
              <a:t>Безвозмездные поступления</a:t>
            </a:r>
          </a:p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8E26CBE-F430-4C81-A459-B5E12A7B4D97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755650" y="1700213"/>
            <a:ext cx="6911975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Принцип прозрачности (открытости) означает:</a:t>
            </a:r>
            <a:endParaRPr lang="ru-RU" dirty="0"/>
          </a:p>
          <a:p>
            <a:pPr algn="just">
              <a:defRPr/>
            </a:pPr>
            <a:r>
              <a:rPr lang="ru-RU" dirty="0"/>
              <a:t>	обязательное опубликование в средствах массовой информации утвержденных бюджетов и отчётов об их исполнении</a:t>
            </a:r>
          </a:p>
          <a:p>
            <a:pPr algn="just">
              <a:defRPr/>
            </a:pPr>
            <a:r>
              <a:rPr lang="ru-RU" dirty="0"/>
              <a:t>	обязательную открытость для общества и средств массовой информации проектов бюджетов, внесённых в законодательные органы государственной власти</a:t>
            </a:r>
          </a:p>
          <a:p>
            <a:pPr algn="just">
              <a:defRPr/>
            </a:pPr>
            <a:r>
              <a:rPr lang="ru-RU" dirty="0"/>
              <a:t>	обеспечение доступа к информации, размещённой в информационно-телекоммуникационной сети «Интернет» на едином портале бюджетной системы Российской Федерации</a:t>
            </a:r>
          </a:p>
          <a:p>
            <a:pPr algn="just">
              <a:defRPr/>
            </a:pPr>
            <a:r>
              <a:rPr lang="ru-RU" dirty="0"/>
              <a:t>	стабильность и (или) преемственность бюджетной классификации Российской Федерации, а также обеспечение сопоставимости показателей бюджета отчётного, текущего, очередного финансового года и планового периода</a:t>
            </a:r>
          </a:p>
          <a:p>
            <a:pPr algn="just">
              <a:defRPr/>
            </a:pPr>
            <a:r>
              <a:rPr lang="ru-RU" dirty="0">
                <a:solidFill>
                  <a:srgbClr val="0033CC"/>
                </a:solidFill>
              </a:rPr>
              <a:t>                                         </a:t>
            </a:r>
          </a:p>
          <a:p>
            <a:pPr algn="just">
              <a:defRPr/>
            </a:pPr>
            <a:r>
              <a:rPr lang="ru-RU" dirty="0">
                <a:solidFill>
                  <a:srgbClr val="0033CC"/>
                </a:solidFill>
              </a:rPr>
              <a:t>                                      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Бюджетный кодекс Российской Федерации</a:t>
            </a:r>
          </a:p>
          <a:p>
            <a:pPr algn="just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                                      статья 36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54602"/>
            <a:ext cx="6797072" cy="91440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ПРИНЦИП ОТКРЫТОСТИ</a:t>
            </a:r>
          </a:p>
        </p:txBody>
      </p:sp>
      <p:pic>
        <p:nvPicPr>
          <p:cNvPr id="471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5311775"/>
            <a:ext cx="23844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25" y="58738"/>
            <a:ext cx="1079500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9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DAF58B-8566-4D65-9942-D31E1F09B20A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3" name="TextBox 2"/>
          <p:cNvSpPr txBox="1"/>
          <p:nvPr/>
        </p:nvSpPr>
        <p:spPr>
          <a:xfrm>
            <a:off x="-9525" y="0"/>
            <a:ext cx="9153525" cy="862013"/>
          </a:xfrm>
          <a:prstGeom prst="rect">
            <a:avLst/>
          </a:prstGeom>
          <a:solidFill>
            <a:srgbClr val="D1FEA4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00" b="1" dirty="0">
                <a:solidFill>
                  <a:srgbClr val="1F3C0C"/>
                </a:solidFill>
              </a:rPr>
              <a:t>Безвозмездные поступления в бюджет городского округа за</a:t>
            </a:r>
          </a:p>
          <a:p>
            <a:pPr algn="ctr">
              <a:defRPr/>
            </a:pPr>
            <a:r>
              <a:rPr lang="ru-RU" sz="2500" b="1" dirty="0">
                <a:solidFill>
                  <a:srgbClr val="1F3C0C"/>
                </a:solidFill>
              </a:rPr>
              <a:t> 2016 год</a:t>
            </a:r>
          </a:p>
        </p:txBody>
      </p:sp>
      <p:sp>
        <p:nvSpPr>
          <p:cNvPr id="72711" name="TextBox 3"/>
          <p:cNvSpPr txBox="1">
            <a:spLocks noChangeArrowheads="1"/>
          </p:cNvSpPr>
          <p:nvPr/>
        </p:nvSpPr>
        <p:spPr bwMode="auto">
          <a:xfrm>
            <a:off x="7956550" y="862013"/>
            <a:ext cx="11874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млн.руб.</a:t>
            </a:r>
          </a:p>
        </p:txBody>
      </p:sp>
      <p:graphicFrame>
        <p:nvGraphicFramePr>
          <p:cNvPr id="72708" name="Диаграмма 4"/>
          <p:cNvGraphicFramePr>
            <a:graphicFrameLocks/>
          </p:cNvGraphicFramePr>
          <p:nvPr/>
        </p:nvGraphicFramePr>
        <p:xfrm>
          <a:off x="112713" y="995363"/>
          <a:ext cx="8550275" cy="587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9" r:id="rId3" imgW="8553429" imgH="5877053" progId="Excel.Chart.8">
                  <p:embed/>
                </p:oleObj>
              </mc:Choice>
              <mc:Fallback>
                <p:oleObj r:id="rId3" imgW="8553429" imgH="5877053" progId="Excel.Chart.8">
                  <p:embed/>
                  <p:pic>
                    <p:nvPicPr>
                      <p:cNvPr id="0" name="Диаграмма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3" y="995363"/>
                        <a:ext cx="8550275" cy="5875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F905458-0DD0-4184-9E99-8EE597C9B47A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3" name="TextBox 2"/>
          <p:cNvSpPr txBox="1"/>
          <p:nvPr/>
        </p:nvSpPr>
        <p:spPr>
          <a:xfrm>
            <a:off x="-20638" y="20638"/>
            <a:ext cx="9144001" cy="708025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1F3C0C"/>
                </a:solidFill>
              </a:rPr>
              <a:t>Мероприятия по увеличению поступлений налоговых и неналоговых доходов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1F3C0C"/>
                </a:solidFill>
              </a:rPr>
              <a:t> в бюджет городского округа Судак</a:t>
            </a:r>
          </a:p>
        </p:txBody>
      </p:sp>
      <p:sp>
        <p:nvSpPr>
          <p:cNvPr id="73731" name="TextBox 3"/>
          <p:cNvSpPr txBox="1">
            <a:spLocks noChangeArrowheads="1"/>
          </p:cNvSpPr>
          <p:nvPr/>
        </p:nvSpPr>
        <p:spPr bwMode="auto">
          <a:xfrm>
            <a:off x="468313" y="1628775"/>
            <a:ext cx="3024187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4775" y="1341438"/>
            <a:ext cx="3384550" cy="3095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Проведено 9 заседаний комиссии.</a:t>
            </a:r>
            <a:br>
              <a:rPr lang="ru-RU" sz="2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Приглашен 151 неплательщик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3489325" y="836613"/>
            <a:ext cx="5654675" cy="4032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погашено по аренде земли 1,7млн.руб.;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увеличено поступление платежей по НДФЛ на 0,2млн.руб.;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 36 работниками оформлены трудовые отношения с выплатой заработной платы в среднем 10,0 тыс.руб.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Users\Пользователь\Desktop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868863"/>
            <a:ext cx="1944687" cy="1223962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5363" name="Picture 3" descr="C:\Users\Пользователь\Desktop\budzhe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22863" y="4827588"/>
            <a:ext cx="1976437" cy="1322387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5364" name="Picture 4" descr="C:\Users\Пользователь\Desktop\d431191f-afd7-465200000000-b58a-7a69fb5094aa-300x20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1775" y="4827588"/>
            <a:ext cx="1962150" cy="1306512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5A7BC39-1921-4F6E-A3A4-453C66B7104A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12700"/>
            <a:ext cx="9144000" cy="984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1F3C0C"/>
                </a:solidFill>
                <a:latin typeface="Times New Roman" pitchFamily="18" charset="0"/>
                <a:cs typeface="Times New Roman" pitchFamily="18" charset="0"/>
              </a:rPr>
              <a:t>Мероприятия по увеличению поступлений налоговых и неналоговых доходов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1F3C0C"/>
                </a:solidFill>
                <a:latin typeface="Times New Roman" pitchFamily="18" charset="0"/>
                <a:cs typeface="Times New Roman" pitchFamily="18" charset="0"/>
              </a:rPr>
              <a:t> в бюджет городского округа Судак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7950" y="1052513"/>
            <a:ext cx="8604250" cy="5078412"/>
          </a:xfrm>
          <a:prstGeom prst="rect">
            <a:avLst/>
          </a:prstGeom>
          <a:solidFill>
            <a:srgbClr val="D1FEA4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/>
              <a:t>С целью расширения базы налогообложения, проведена работа по легализации работающих граждан из них: </a:t>
            </a:r>
          </a:p>
          <a:p>
            <a:pPr>
              <a:defRPr/>
            </a:pPr>
            <a:endParaRPr lang="ru-RU" b="1" dirty="0"/>
          </a:p>
          <a:p>
            <a:pPr>
              <a:defRPr/>
            </a:pPr>
            <a:r>
              <a:rPr lang="ru-RU" dirty="0"/>
              <a:t> -по предоставляющим услуги такси без надлежащей регистрации,   привлечено к регистрации  39 субъектов, оформлено 29 трудовых договоров с наемными работниками, в результате чего поступило:</a:t>
            </a:r>
          </a:p>
          <a:p>
            <a:pPr>
              <a:defRPr/>
            </a:pPr>
            <a:endParaRPr lang="ru-RU" b="1" dirty="0"/>
          </a:p>
          <a:p>
            <a:pPr>
              <a:defRPr/>
            </a:pPr>
            <a:r>
              <a:rPr lang="ru-RU" dirty="0"/>
              <a:t>  -52,0. тыс. руб. от торгового патента;</a:t>
            </a:r>
            <a:endParaRPr lang="ru-RU" b="1" dirty="0"/>
          </a:p>
          <a:p>
            <a:pPr>
              <a:defRPr/>
            </a:pPr>
            <a:r>
              <a:rPr lang="ru-RU" dirty="0"/>
              <a:t>  -14,4 тыс. руб. от НДФЛ.;</a:t>
            </a:r>
          </a:p>
          <a:p>
            <a:pPr>
              <a:defRPr/>
            </a:pPr>
            <a:endParaRPr lang="ru-RU" b="1" dirty="0"/>
          </a:p>
          <a:p>
            <a:pPr marL="285750" indent="-285750">
              <a:buFontTx/>
              <a:buChar char="-"/>
              <a:defRPr/>
            </a:pPr>
            <a:r>
              <a:rPr lang="ru-RU" dirty="0"/>
              <a:t>занимающихся выращиванием и продажей сельскохозяйственной продукции без надлежащей регистрации, привлечено к регистрации  21 субъект, в результате чего  поступило  44,5 тыс. руб.</a:t>
            </a:r>
          </a:p>
          <a:p>
            <a:pPr>
              <a:defRPr/>
            </a:pPr>
            <a:endParaRPr lang="ru-RU" b="1" dirty="0"/>
          </a:p>
          <a:p>
            <a:pPr>
              <a:defRPr/>
            </a:pPr>
            <a:r>
              <a:rPr lang="ru-RU" b="1" dirty="0"/>
              <a:t>В целом по результатам  работы Межведомственной комиссии, по состоянию на 01.01.2017 г. поступления в бюджет  городского округа Судак составили 1,9 млн. руб.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146050" y="758802"/>
            <a:ext cx="2554288" cy="263847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/>
        </p:spPr>
      </p:pic>
      <p:pic>
        <p:nvPicPr>
          <p:cNvPr id="108547" name="Picture 3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6436391" y="1336086"/>
            <a:ext cx="2412334" cy="20716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/>
        </p:spPr>
      </p:pic>
      <p:sp>
        <p:nvSpPr>
          <p:cNvPr id="75779" name="Прямоугольник 1"/>
          <p:cNvSpPr>
            <a:spLocks noChangeArrowheads="1"/>
          </p:cNvSpPr>
          <p:nvPr/>
        </p:nvSpPr>
        <p:spPr bwMode="auto">
          <a:xfrm>
            <a:off x="206375" y="188913"/>
            <a:ext cx="864235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200" b="1">
                <a:solidFill>
                  <a:srgbClr val="376092"/>
                </a:solidFill>
              </a:rPr>
              <a:t>Из бюджета городского округа Судак финансируются  </a:t>
            </a:r>
            <a:endParaRPr lang="ru-RU" altLang="ru-RU" sz="2200" b="1">
              <a:solidFill>
                <a:srgbClr val="376092"/>
              </a:solidFill>
              <a:latin typeface="Arial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6375" y="3500438"/>
            <a:ext cx="3573463" cy="3168650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>
                <a:solidFill>
                  <a:srgbClr val="376092"/>
                </a:solidFill>
                <a:cs typeface="Times New Roman" pitchFamily="18" charset="0"/>
              </a:rPr>
              <a:t> </a:t>
            </a:r>
            <a:r>
              <a:rPr lang="ru-RU" sz="1700" b="1">
                <a:solidFill>
                  <a:srgbClr val="376092"/>
                </a:solidFill>
                <a:cs typeface="Times New Roman" pitchFamily="18" charset="0"/>
              </a:rPr>
              <a:t>КАЗЕННЫЕ:</a:t>
            </a:r>
          </a:p>
          <a:p>
            <a:pPr algn="just">
              <a:buFontTx/>
              <a:buChar char="-"/>
            </a:pPr>
            <a:r>
              <a:rPr lang="ru-RU" sz="1600" b="1">
                <a:solidFill>
                  <a:srgbClr val="376092"/>
                </a:solidFill>
                <a:cs typeface="Times New Roman" pitchFamily="18" charset="0"/>
              </a:rPr>
              <a:t>Администрация г.Судака;</a:t>
            </a:r>
          </a:p>
          <a:p>
            <a:pPr algn="just">
              <a:buFontTx/>
              <a:buChar char="-"/>
            </a:pPr>
            <a:r>
              <a:rPr lang="ru-RU" sz="1600" b="1">
                <a:solidFill>
                  <a:srgbClr val="376092"/>
                </a:solidFill>
                <a:cs typeface="Times New Roman" pitchFamily="18" charset="0"/>
              </a:rPr>
              <a:t>Судакский городской совет;</a:t>
            </a:r>
          </a:p>
          <a:p>
            <a:pPr algn="just">
              <a:buFontTx/>
              <a:buChar char="-"/>
            </a:pPr>
            <a:r>
              <a:rPr lang="ru-RU" sz="1600" b="1">
                <a:solidFill>
                  <a:srgbClr val="376092"/>
                </a:solidFill>
                <a:cs typeface="Times New Roman" pitchFamily="18" charset="0"/>
              </a:rPr>
              <a:t>Контрольно-счетная палата г.Судака;</a:t>
            </a:r>
            <a:endParaRPr lang="ru-RU" sz="1600" b="1">
              <a:solidFill>
                <a:srgbClr val="376092"/>
              </a:solidFill>
              <a:latin typeface="Arial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1600" b="1">
                <a:solidFill>
                  <a:srgbClr val="376092"/>
                </a:solidFill>
                <a:latin typeface="Arial" charset="0"/>
                <a:cs typeface="Times New Roman" pitchFamily="18" charset="0"/>
              </a:rPr>
              <a:t>ДТСЗН администрации г.Судака;</a:t>
            </a:r>
          </a:p>
          <a:p>
            <a:pPr algn="just">
              <a:buFontTx/>
              <a:buChar char="-"/>
            </a:pPr>
            <a:r>
              <a:rPr lang="ru-RU" sz="1600" b="1">
                <a:solidFill>
                  <a:srgbClr val="376092"/>
                </a:solidFill>
                <a:cs typeface="Times New Roman" pitchFamily="18" charset="0"/>
              </a:rPr>
              <a:t>МКУ «Центр по обеспечению деятельности бюджетных учреждений»;</a:t>
            </a:r>
          </a:p>
          <a:p>
            <a:pPr algn="just">
              <a:buFontTx/>
              <a:buChar char="-"/>
            </a:pPr>
            <a:r>
              <a:rPr lang="ru-RU" sz="1600" b="1">
                <a:solidFill>
                  <a:srgbClr val="376092"/>
                </a:solidFill>
                <a:cs typeface="Times New Roman" pitchFamily="18" charset="0"/>
              </a:rPr>
              <a:t>МКУ«Единая-диспетчерская служба»</a:t>
            </a:r>
          </a:p>
          <a:p>
            <a:pPr algn="just">
              <a:buFontTx/>
              <a:buChar char="-"/>
            </a:pPr>
            <a:endParaRPr lang="ru-RU" b="1">
              <a:solidFill>
                <a:srgbClr val="376092"/>
              </a:solidFill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3250" y="1660525"/>
            <a:ext cx="2581275" cy="1543050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cs typeface="Times New Roman" panose="02020603050405020304" pitchFamily="18" charset="0"/>
              </a:rPr>
              <a:t>30 учреждений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59338" y="3843338"/>
            <a:ext cx="3989387" cy="2609850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700" b="1" dirty="0">
                <a:solidFill>
                  <a:srgbClr val="4F81BD">
                    <a:lumMod val="75000"/>
                  </a:srgbClr>
                </a:solidFill>
                <a:cs typeface="Times New Roman" panose="02020603050405020304" pitchFamily="18" charset="0"/>
              </a:rPr>
              <a:t>                 БЮДЖЕТНЫЕ: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sz="1600" b="1" dirty="0">
                <a:solidFill>
                  <a:srgbClr val="4F81BD">
                    <a:lumMod val="75000"/>
                  </a:srgbClr>
                </a:solidFill>
                <a:cs typeface="Times New Roman" panose="02020603050405020304" pitchFamily="18" charset="0"/>
              </a:rPr>
              <a:t>Образовательные учреждения (7-садов, 9 школ);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sz="1600" b="1" dirty="0">
                <a:solidFill>
                  <a:srgbClr val="4F81BD">
                    <a:lumMod val="75000"/>
                  </a:srgbClr>
                </a:solidFill>
                <a:cs typeface="Times New Roman" panose="02020603050405020304" pitchFamily="18" charset="0"/>
              </a:rPr>
              <a:t>2 учреждения дополнительного образования;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sz="1600" b="1" dirty="0">
                <a:solidFill>
                  <a:srgbClr val="4F81BD">
                    <a:lumMod val="75000"/>
                  </a:srgbClr>
                </a:solidFill>
                <a:cs typeface="Times New Roman" panose="02020603050405020304" pitchFamily="18" charset="0"/>
              </a:rPr>
              <a:t>3 учреждения  культуры;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sz="1600" b="1" dirty="0">
                <a:solidFill>
                  <a:srgbClr val="4F81BD">
                    <a:lumMod val="75000"/>
                  </a:srgbClr>
                </a:solidFill>
                <a:cs typeface="Times New Roman" panose="02020603050405020304" pitchFamily="18" charset="0"/>
              </a:rPr>
              <a:t>МБУ «Спорт для всех», МБУ «Коммунхоз», МБУ «Судак-медиа»</a:t>
            </a:r>
          </a:p>
        </p:txBody>
      </p:sp>
      <p:sp>
        <p:nvSpPr>
          <p:cNvPr id="3" name="Стрелка влево 2"/>
          <p:cNvSpPr/>
          <p:nvPr/>
        </p:nvSpPr>
        <p:spPr>
          <a:xfrm rot="18705088">
            <a:off x="1869282" y="2780506"/>
            <a:ext cx="1312862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prstClr val="white"/>
              </a:solidFill>
            </a:endParaRPr>
          </a:p>
        </p:txBody>
      </p:sp>
      <p:sp>
        <p:nvSpPr>
          <p:cNvPr id="18" name="Стрелка влево 17"/>
          <p:cNvSpPr/>
          <p:nvPr/>
        </p:nvSpPr>
        <p:spPr>
          <a:xfrm rot="13727460">
            <a:off x="5681663" y="2730500"/>
            <a:ext cx="131445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8000"/>
                <a:shade val="90000"/>
                <a:satMod val="160000"/>
                <a:lumMod val="82000"/>
                <a:lumOff val="18000"/>
                <a:alpha val="43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55" name="Object 4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2182813"/>
          <a:ext cx="7974013" cy="365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6" r:id="rId3" imgW="7974259" imgH="3657917" progId="Excel.Chart.8">
                  <p:embed/>
                </p:oleObj>
              </mc:Choice>
              <mc:Fallback>
                <p:oleObj r:id="rId3" imgW="7974259" imgH="3657917" progId="Excel.Chart.8">
                  <p:embed/>
                  <p:pic>
                    <p:nvPicPr>
                      <p:cNvPr id="0" name="Picture 4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182813"/>
                        <a:ext cx="7974013" cy="3657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7950" y="476250"/>
            <a:ext cx="6840538" cy="400050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latin typeface="Tahoma" pitchFamily="34" charset="0"/>
              </a:rPr>
              <a:t>Структура расходов местного бюджета 2016 года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AutoShape 2" descr="http://%D0%BC%D0%BF.%D1%80%D1%84/upload/iblock/1e3/1e36ca9a299b4698e813b77d6f7452cb.jpg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 sz="2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7107" name="Заголовок 1"/>
          <p:cNvSpPr txBox="1">
            <a:spLocks/>
          </p:cNvSpPr>
          <p:nvPr/>
        </p:nvSpPr>
        <p:spPr bwMode="auto">
          <a:xfrm>
            <a:off x="250825" y="92075"/>
            <a:ext cx="8785225" cy="661988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altLang="ru-RU" sz="2000" b="1" dirty="0">
                <a:solidFill>
                  <a:schemeClr val="tx2"/>
                </a:solidFill>
                <a:latin typeface="Tahoma" pitchFamily="34" charset="0"/>
              </a:rPr>
              <a:t>ИСПОЛНЕНИЕ  БЮДЖЕТА  В РАЗРЕЗЕ </a:t>
            </a:r>
            <a:r>
              <a:rPr lang="ru-RU" altLang="ru-RU" sz="2000" b="1" dirty="0" smtClean="0">
                <a:solidFill>
                  <a:schemeClr val="tx2"/>
                </a:solidFill>
                <a:latin typeface="Tahoma" pitchFamily="34" charset="0"/>
              </a:rPr>
              <a:t>ОТРАСЛЕЙ</a:t>
            </a:r>
          </a:p>
          <a:p>
            <a:pPr algn="ctr">
              <a:defRPr/>
            </a:pPr>
            <a:r>
              <a:rPr lang="ru-RU" altLang="ru-RU" sz="2000" b="1" dirty="0" smtClean="0">
                <a:solidFill>
                  <a:schemeClr val="tx2"/>
                </a:solidFill>
                <a:latin typeface="Tahoma" pitchFamily="34" charset="0"/>
              </a:rPr>
              <a:t> </a:t>
            </a:r>
            <a:r>
              <a:rPr lang="ru-RU" altLang="ru-RU" sz="2000" b="1" dirty="0">
                <a:solidFill>
                  <a:schemeClr val="tx2"/>
                </a:solidFill>
                <a:latin typeface="Tahoma" pitchFamily="34" charset="0"/>
              </a:rPr>
              <a:t>ЗА 2016 ГОД  </a:t>
            </a:r>
          </a:p>
        </p:txBody>
      </p:sp>
      <p:graphicFrame>
        <p:nvGraphicFramePr>
          <p:cNvPr id="6" name="Объект 5"/>
          <p:cNvGraphicFramePr>
            <a:graphicFrameLocks/>
          </p:cNvGraphicFramePr>
          <p:nvPr/>
        </p:nvGraphicFramePr>
        <p:xfrm>
          <a:off x="250825" y="836613"/>
          <a:ext cx="8816280" cy="515878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357472"/>
                <a:gridCol w="1619192"/>
                <a:gridCol w="1594965"/>
                <a:gridCol w="1244651"/>
              </a:tblGrid>
              <a:tr h="83696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отраслей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Уточненный</a:t>
                      </a:r>
                      <a:r>
                        <a:rPr lang="ru-RU" sz="1500" baseline="0" dirty="0" smtClean="0"/>
                        <a:t> </a:t>
                      </a:r>
                    </a:p>
                    <a:p>
                      <a:pPr algn="ctr"/>
                      <a:r>
                        <a:rPr lang="ru-RU" sz="1500" baseline="0" dirty="0" smtClean="0"/>
                        <a:t>план</a:t>
                      </a:r>
                    </a:p>
                    <a:p>
                      <a:pPr algn="ctr"/>
                      <a:r>
                        <a:rPr lang="ru-RU" sz="1500" baseline="0" dirty="0" smtClean="0"/>
                        <a:t>(млн. рублей)</a:t>
                      </a:r>
                      <a:endParaRPr lang="ru-RU" sz="15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Кассовый</a:t>
                      </a:r>
                    </a:p>
                    <a:p>
                      <a:pPr algn="ctr"/>
                      <a:r>
                        <a:rPr lang="ru-RU" sz="1500" dirty="0" smtClean="0"/>
                        <a:t> расход</a:t>
                      </a:r>
                    </a:p>
                    <a:p>
                      <a:pPr algn="ctr"/>
                      <a:r>
                        <a:rPr lang="ru-RU" sz="1500" dirty="0" smtClean="0"/>
                        <a:t>(млн. рублей)</a:t>
                      </a:r>
                      <a:endParaRPr lang="ru-RU" sz="15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%</a:t>
                      </a:r>
                    </a:p>
                    <a:p>
                      <a:pPr algn="ctr"/>
                      <a:r>
                        <a:rPr lang="ru-RU" sz="1500" dirty="0" smtClean="0"/>
                        <a:t>исполнения</a:t>
                      </a:r>
                      <a:endParaRPr lang="ru-RU" sz="15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198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Общегосударственные вопросы</a:t>
                      </a:r>
                      <a:endParaRPr lang="ru-RU" sz="15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79, 52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73,19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92,04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7012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Национальная оборона</a:t>
                      </a:r>
                      <a:endParaRPr lang="ru-RU" sz="15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0,5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0,46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93,4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3636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Национальная</a:t>
                      </a:r>
                      <a:r>
                        <a:rPr lang="ru-RU" sz="1500" baseline="0" dirty="0" smtClean="0"/>
                        <a:t> безопасность и правоохранительная деятельность</a:t>
                      </a:r>
                      <a:endParaRPr lang="ru-RU" sz="15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5, 23 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4, 52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86,4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198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Национальная</a:t>
                      </a:r>
                      <a:r>
                        <a:rPr lang="ru-RU" sz="1500" baseline="0" dirty="0" smtClean="0"/>
                        <a:t> экономика</a:t>
                      </a:r>
                      <a:endParaRPr lang="ru-RU" sz="15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176,29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132,01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74,9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34580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Жилищно-коммунальное хозяйство</a:t>
                      </a:r>
                      <a:endParaRPr lang="ru-RU" sz="15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75,09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70,45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93,8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198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Образование</a:t>
                      </a:r>
                      <a:endParaRPr lang="ru-RU" sz="15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407,26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405,77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99,6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198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Культура, кинематография</a:t>
                      </a:r>
                      <a:endParaRPr lang="ru-RU" sz="15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29,96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29,93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99,9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198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Социальная политика</a:t>
                      </a:r>
                      <a:endParaRPr lang="ru-RU" sz="15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206,38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203,75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98,7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198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Физическая</a:t>
                      </a:r>
                      <a:r>
                        <a:rPr lang="ru-RU" sz="1500" baseline="0" dirty="0" smtClean="0"/>
                        <a:t> культура и спорт</a:t>
                      </a:r>
                      <a:endParaRPr lang="ru-RU" sz="15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1,85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1,85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100,0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198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Средства массовой информации</a:t>
                      </a:r>
                      <a:endParaRPr lang="ru-RU" sz="15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7,38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7,38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100,0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198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Всего расходов:</a:t>
                      </a:r>
                      <a:endParaRPr lang="ru-RU" sz="15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989,46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929,31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93,9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7" name="AutoShape 2" descr="http://%D0%BC%D0%BF.%D1%80%D1%84/upload/iblock/1e3/1e36ca9a299b4698e813b77d6f7452cb.jpg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 sz="2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8131" name="Прямоугольник 1"/>
          <p:cNvSpPr>
            <a:spLocks noChangeArrowheads="1"/>
          </p:cNvSpPr>
          <p:nvPr/>
        </p:nvSpPr>
        <p:spPr bwMode="auto">
          <a:xfrm>
            <a:off x="190500" y="260350"/>
            <a:ext cx="8845550" cy="70802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altLang="ru-RU" sz="2000" b="1" dirty="0">
                <a:solidFill>
                  <a:schemeClr val="tx2"/>
                </a:solidFill>
                <a:latin typeface="Tahoma" pitchFamily="34" charset="0"/>
              </a:rPr>
              <a:t>ДИНАМИКА РАСХОДОВ БЮДЖЕТА </a:t>
            </a:r>
            <a:br>
              <a:rPr lang="ru-RU" altLang="ru-RU" sz="2000" b="1" dirty="0">
                <a:solidFill>
                  <a:schemeClr val="tx2"/>
                </a:solidFill>
                <a:latin typeface="Tahoma" pitchFamily="34" charset="0"/>
              </a:rPr>
            </a:br>
            <a:r>
              <a:rPr lang="ru-RU" altLang="ru-RU" sz="2000" b="1" dirty="0">
                <a:solidFill>
                  <a:schemeClr val="tx2"/>
                </a:solidFill>
                <a:latin typeface="Tahoma" pitchFamily="34" charset="0"/>
              </a:rPr>
              <a:t>ПО ВИДАМ РАСХОДОВ  (млн. рублей)</a:t>
            </a:r>
          </a:p>
        </p:txBody>
      </p:sp>
      <p:graphicFrame>
        <p:nvGraphicFramePr>
          <p:cNvPr id="8276" name="Object 84"/>
          <p:cNvGraphicFramePr>
            <a:graphicFrameLocks noGrp="1"/>
          </p:cNvGraphicFramePr>
          <p:nvPr/>
        </p:nvGraphicFramePr>
        <p:xfrm>
          <a:off x="611188" y="1341438"/>
          <a:ext cx="8208962" cy="496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7" name="Лист" r:id="rId3" imgW="8944043" imgH="5181510" progId="Excel.Sheet.8">
                  <p:embed/>
                </p:oleObj>
              </mc:Choice>
              <mc:Fallback>
                <p:oleObj name="Лист" r:id="rId3" imgW="8944043" imgH="5181510" progId="Excel.Sheet.8">
                  <p:embed/>
                  <p:pic>
                    <p:nvPicPr>
                      <p:cNvPr id="0" name="Picture 8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341438"/>
                        <a:ext cx="8208962" cy="4968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Стрелка вниз 4"/>
          <p:cNvSpPr/>
          <p:nvPr/>
        </p:nvSpPr>
        <p:spPr>
          <a:xfrm rot="15524791">
            <a:off x="1298728" y="1391193"/>
            <a:ext cx="285709" cy="1296466"/>
          </a:xfrm>
          <a:prstGeom prst="downArrow">
            <a:avLst/>
          </a:prstGeom>
          <a:solidFill>
            <a:srgbClr val="FFFF00"/>
          </a:solidFill>
          <a:ln>
            <a:solidFill>
              <a:srgbClr val="9E2E2E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rgbClr val="8064A2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828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35188" y="2538413"/>
            <a:ext cx="10810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569325" cy="98107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400" b="1" dirty="0" smtClean="0">
                <a:solidFill>
                  <a:srgbClr val="002060"/>
                </a:solidFill>
              </a:rPr>
              <a:t>Расходы всех бюджетных  учреждений за счет полученных субсидий в объеме 413,3 млн. рублей направлены:</a:t>
            </a:r>
          </a:p>
        </p:txBody>
      </p:sp>
      <p:graphicFrame>
        <p:nvGraphicFramePr>
          <p:cNvPr id="14401" name="Object 65"/>
          <p:cNvGraphicFramePr>
            <a:graphicFrameLocks noGrp="1"/>
          </p:cNvGraphicFramePr>
          <p:nvPr>
            <p:ph sz="half" idx="2"/>
          </p:nvPr>
        </p:nvGraphicFramePr>
        <p:xfrm>
          <a:off x="1055688" y="1776413"/>
          <a:ext cx="7102475" cy="424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2" name="Лист" r:id="rId3" imgW="9077257" imgH="5419815" progId="Excel.Sheet.8">
                  <p:embed/>
                </p:oleObj>
              </mc:Choice>
              <mc:Fallback>
                <p:oleObj name="Лист" r:id="rId3" imgW="9077257" imgH="5419815" progId="Excel.Sheet.8">
                  <p:embed/>
                  <p:pic>
                    <p:nvPicPr>
                      <p:cNvPr id="0" name="Picture 65"/>
                      <p:cNvPicPr>
                        <a:picLocks noGrp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5688" y="1776413"/>
                        <a:ext cx="7102475" cy="4240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6588224" y="260648"/>
            <a:ext cx="2736304" cy="1824203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7938" y="0"/>
            <a:ext cx="9144001" cy="71437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anchor="ctr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79512" y="870863"/>
          <a:ext cx="8784976" cy="53607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3971" name="TextBox 4"/>
          <p:cNvSpPr txBox="1">
            <a:spLocks noChangeArrowheads="1"/>
          </p:cNvSpPr>
          <p:nvPr/>
        </p:nvSpPr>
        <p:spPr bwMode="auto">
          <a:xfrm>
            <a:off x="468313" y="908050"/>
            <a:ext cx="73437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rgbClr val="1F3C0C"/>
                </a:solidFill>
                <a:cs typeface="Times New Roman" pitchFamily="18" charset="0"/>
              </a:rPr>
              <a:t>К социальной политике  бюджета относятся расходы на социальное обеспечение различных категорий граждан, охрану семьи и детства, и другие вопросы  в области  социальной политики</a:t>
            </a: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6660232" y="5373216"/>
            <a:ext cx="2141602" cy="838200"/>
          </a:xfrm>
          <a:prstGeom prst="rect">
            <a:avLst/>
          </a:prstGeom>
          <a:gradFill flip="none" rotWithShape="1">
            <a:gsLst>
              <a:gs pos="14300">
                <a:schemeClr val="accent3">
                  <a:lumMod val="75000"/>
                  <a:alpha val="24000"/>
                </a:schemeClr>
              </a:gs>
              <a:gs pos="0">
                <a:schemeClr val="accent2">
                  <a:lumMod val="50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txBody>
          <a:bodyPr anchor="ctr"/>
          <a:lstStyle>
            <a:defPPr>
              <a:defRPr lang="ru-RU"/>
            </a:defPPr>
            <a:lvl1pPr>
              <a:defRPr b="1">
                <a:latin typeface="Times New Roman" pitchFamily="18" charset="0"/>
                <a:cs typeface="Times New Roman" pitchFamily="18" charset="0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</a:rPr>
              <a:t>доля расходов на социальную сферу (%)</a:t>
            </a:r>
          </a:p>
        </p:txBody>
      </p:sp>
      <p:sp>
        <p:nvSpPr>
          <p:cNvPr id="17" name="AutoShape 70"/>
          <p:cNvSpPr>
            <a:spLocks noChangeArrowheads="1"/>
          </p:cNvSpPr>
          <p:nvPr/>
        </p:nvSpPr>
        <p:spPr bwMode="auto">
          <a:xfrm>
            <a:off x="4274815" y="2952986"/>
            <a:ext cx="1008112" cy="574504"/>
          </a:xfrm>
          <a:prstGeom prst="leftArrow">
            <a:avLst>
              <a:gd name="adj1" fmla="val 82648"/>
              <a:gd name="adj2" fmla="val 49191"/>
            </a:avLst>
          </a:prstGeom>
          <a:gradFill flip="none" rotWithShape="1">
            <a:gsLst>
              <a:gs pos="14300">
                <a:schemeClr val="accent3">
                  <a:lumMod val="75000"/>
                </a:schemeClr>
              </a:gs>
              <a:gs pos="0">
                <a:schemeClr val="accent2">
                  <a:lumMod val="50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  <a:tileRect/>
          </a:gradFill>
          <a:ln>
            <a:noFill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rebuchet MS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4925" y="115888"/>
            <a:ext cx="8858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 cmpd="dbl"/>
                <a:solidFill>
                  <a:srgbClr val="1F3C0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Расходы местного бюджета  на социальную политику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714375"/>
            <a:ext cx="91440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3978" name="Прямоугольник 1"/>
          <p:cNvSpPr>
            <a:spLocks noChangeArrowheads="1"/>
          </p:cNvSpPr>
          <p:nvPr/>
        </p:nvSpPr>
        <p:spPr bwMode="auto">
          <a:xfrm>
            <a:off x="-107950" y="0"/>
            <a:ext cx="9936163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ru-RU" sz="1400" b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" name="AutoShape 70"/>
          <p:cNvSpPr>
            <a:spLocks noChangeArrowheads="1"/>
          </p:cNvSpPr>
          <p:nvPr/>
        </p:nvSpPr>
        <p:spPr bwMode="auto">
          <a:xfrm>
            <a:off x="4304519" y="4203639"/>
            <a:ext cx="1008112" cy="574504"/>
          </a:xfrm>
          <a:prstGeom prst="leftArrow">
            <a:avLst>
              <a:gd name="adj1" fmla="val 82648"/>
              <a:gd name="adj2" fmla="val 49191"/>
            </a:avLst>
          </a:prstGeom>
          <a:gradFill flip="none" rotWithShape="1">
            <a:gsLst>
              <a:gs pos="14300">
                <a:schemeClr val="accent3">
                  <a:lumMod val="75000"/>
                </a:schemeClr>
              </a:gs>
              <a:gs pos="0">
                <a:schemeClr val="accent2">
                  <a:lumMod val="50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  <a:tileRect/>
          </a:gradFill>
          <a:ln>
            <a:noFill/>
          </a:ln>
          <a:effectLst/>
          <a:scene3d>
            <a:camera prst="orthographicFront">
              <a:rot lat="0" lon="0" rev="10799999"/>
            </a:camera>
            <a:lightRig rig="threePt" dir="t"/>
          </a:scene3d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rebuchet MS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1" name="Заголовок 2"/>
          <p:cNvSpPr>
            <a:spLocks noGrp="1"/>
          </p:cNvSpPr>
          <p:nvPr>
            <p:ph type="title"/>
          </p:nvPr>
        </p:nvSpPr>
        <p:spPr>
          <a:xfrm>
            <a:off x="1116013" y="476250"/>
            <a:ext cx="6840537" cy="865188"/>
          </a:xfrm>
        </p:spPr>
        <p:txBody>
          <a:bodyPr/>
          <a:lstStyle/>
          <a:p>
            <a:pPr algn="ctr" eaLnBrk="1" hangingPunct="1"/>
            <a:r>
              <a:rPr lang="ru-RU" altLang="ru-RU" sz="2400" smtClean="0">
                <a:solidFill>
                  <a:srgbClr val="002060"/>
                </a:solidFill>
                <a:latin typeface="Arial" charset="0"/>
                <a:cs typeface="Arial" charset="0"/>
              </a:rPr>
              <a:t>НАПРАВЛЕНИЯ РАСХОДОВ НА СОЦИАЛЬНУЮ ПОЛИТИКУ (млн.рублей)</a:t>
            </a:r>
            <a:endParaRPr lang="ru-RU" smtClean="0"/>
          </a:p>
        </p:txBody>
      </p:sp>
      <p:graphicFrame>
        <p:nvGraphicFramePr>
          <p:cNvPr id="3210" name="Object 138"/>
          <p:cNvGraphicFramePr>
            <a:graphicFrameLocks/>
          </p:cNvGraphicFramePr>
          <p:nvPr/>
        </p:nvGraphicFramePr>
        <p:xfrm>
          <a:off x="468313" y="1504950"/>
          <a:ext cx="8351837" cy="487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1" name="Лист" r:id="rId3" imgW="9401243" imgH="5829300" progId="Excel.Sheet.8">
                  <p:embed/>
                </p:oleObj>
              </mc:Choice>
              <mc:Fallback>
                <p:oleObj name="Лист" r:id="rId3" imgW="9401243" imgH="5829300" progId="Excel.Sheet.8">
                  <p:embed/>
                  <p:pic>
                    <p:nvPicPr>
                      <p:cNvPr id="0" name="Picture 13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504950"/>
                        <a:ext cx="8351837" cy="48768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6F91A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7380288" y="1604963"/>
            <a:ext cx="350837" cy="288925"/>
          </a:xfrm>
          <a:prstGeom prst="roundRect">
            <a:avLst>
              <a:gd name="adj" fmla="val 27743"/>
            </a:avLst>
          </a:prstGeom>
          <a:solidFill>
            <a:schemeClr val="tx2"/>
          </a:solidFill>
          <a:ln>
            <a:solidFill>
              <a:srgbClr val="00B0F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66FF66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380288" y="2203450"/>
            <a:ext cx="350837" cy="288925"/>
          </a:xfrm>
          <a:prstGeom prst="roundRect">
            <a:avLst>
              <a:gd name="adj" fmla="val 27743"/>
            </a:avLst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B050"/>
              </a:solidFill>
            </a:endParaRPr>
          </a:p>
        </p:txBody>
      </p:sp>
      <p:sp>
        <p:nvSpPr>
          <p:cNvPr id="3214" name="Прямоугольник 8"/>
          <p:cNvSpPr>
            <a:spLocks noChangeArrowheads="1"/>
          </p:cNvSpPr>
          <p:nvPr/>
        </p:nvSpPr>
        <p:spPr bwMode="auto">
          <a:xfrm>
            <a:off x="7885113" y="1504950"/>
            <a:ext cx="1079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b="1">
                <a:solidFill>
                  <a:srgbClr val="002060"/>
                </a:solidFill>
                <a:cs typeface="Arial" charset="0"/>
              </a:rPr>
              <a:t>план</a:t>
            </a:r>
            <a:endParaRPr lang="ru-RU" altLang="ru-RU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215" name="Прямоугольник 8"/>
          <p:cNvSpPr>
            <a:spLocks noChangeArrowheads="1"/>
          </p:cNvSpPr>
          <p:nvPr/>
        </p:nvSpPr>
        <p:spPr bwMode="auto">
          <a:xfrm flipV="1">
            <a:off x="7885113" y="2027238"/>
            <a:ext cx="6159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 altLang="ru-RU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216" name="Прямоугольник 4"/>
          <p:cNvSpPr>
            <a:spLocks noChangeArrowheads="1"/>
          </p:cNvSpPr>
          <p:nvPr/>
        </p:nvSpPr>
        <p:spPr bwMode="auto">
          <a:xfrm>
            <a:off x="7885113" y="2133600"/>
            <a:ext cx="9350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b="1">
                <a:solidFill>
                  <a:srgbClr val="002060"/>
                </a:solidFill>
                <a:cs typeface="Arial" charset="0"/>
              </a:rPr>
              <a:t>факт</a:t>
            </a:r>
            <a:endParaRPr lang="ru-RU" altLang="ru-RU" b="1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7D0CC39-EB4B-4ED6-B9F0-31C2C9CDBF3B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611188" y="333375"/>
            <a:ext cx="6264275" cy="719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Открытость информации о бюджете города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288" y="1341438"/>
            <a:ext cx="7272337" cy="3508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Для повышения эффективности принимаемых решений, для обеспечения   целевого использования бюджетных средств и возможности  общественного контроля администрация города Судака обеспечивает  открытость и прозрачность утверждения и исполнения бюджета города  Судака с помощью:</a:t>
            </a:r>
          </a:p>
          <a:p>
            <a:pPr>
              <a:defRPr/>
            </a:pPr>
            <a:r>
              <a:rPr lang="ru-RU" dirty="0"/>
              <a:t>- информирования населения обо всех стадиях бюджетного процесса на</a:t>
            </a:r>
          </a:p>
          <a:p>
            <a:pPr>
              <a:defRPr/>
            </a:pPr>
            <a:r>
              <a:rPr lang="ru-RU" dirty="0"/>
              <a:t>сайте администрации города;</a:t>
            </a:r>
          </a:p>
          <a:p>
            <a:pPr>
              <a:defRPr/>
            </a:pPr>
            <a:r>
              <a:rPr lang="ru-RU" dirty="0"/>
              <a:t>- проведения публичных слушаний по проекту бюджета города и отчету об   исполнении бюджета города.</a:t>
            </a:r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Актуальную информацию о бюджете города Вы всегда найдете по ссылке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:  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http://sudak.rk.gov.ru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813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4854575"/>
            <a:ext cx="2520950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6475" y="4552950"/>
            <a:ext cx="28321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24750" y="49213"/>
            <a:ext cx="1079500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Овал 30"/>
          <p:cNvSpPr/>
          <p:nvPr/>
        </p:nvSpPr>
        <p:spPr>
          <a:xfrm>
            <a:off x="3030538" y="2641600"/>
            <a:ext cx="2949575" cy="1801813"/>
          </a:xfrm>
          <a:prstGeom prst="ellipse">
            <a:avLst/>
          </a:prstGeom>
          <a:solidFill>
            <a:srgbClr val="CCFF66"/>
          </a:solidFill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890" tIns="8890" rIns="8890" bIns="8890" spcCol="1270" anchor="ctr"/>
          <a:lstStyle/>
          <a:p>
            <a:pPr algn="ctr" defTabSz="600075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Израсходовано на социальное обеспечение населения</a:t>
            </a:r>
          </a:p>
          <a:p>
            <a:pPr algn="ctr" defTabSz="600075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 203,7 млн.руб.</a:t>
            </a:r>
          </a:p>
          <a:p>
            <a:pPr algn="ctr" defTabSz="600075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из них:</a:t>
            </a:r>
          </a:p>
        </p:txBody>
      </p:sp>
      <p:sp>
        <p:nvSpPr>
          <p:cNvPr id="92166" name="TextBox 40"/>
          <p:cNvSpPr txBox="1">
            <a:spLocks noChangeArrowheads="1"/>
          </p:cNvSpPr>
          <p:nvPr/>
        </p:nvSpPr>
        <p:spPr bwMode="auto">
          <a:xfrm>
            <a:off x="5389563" y="5876925"/>
            <a:ext cx="1885950" cy="5540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000" b="1" dirty="0" smtClean="0">
                <a:solidFill>
                  <a:schemeClr val="tx1"/>
                </a:solidFill>
                <a:latin typeface="+mn-lt"/>
              </a:rPr>
              <a:t>Меры социальной защиты граждан – 421 чел.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000" b="1" dirty="0" smtClean="0">
                <a:solidFill>
                  <a:schemeClr val="tx1"/>
                </a:solidFill>
                <a:latin typeface="+mn-lt"/>
              </a:rPr>
              <a:t>3,0  млн. рублей</a:t>
            </a:r>
          </a:p>
        </p:txBody>
      </p:sp>
      <p:sp>
        <p:nvSpPr>
          <p:cNvPr id="92167" name="TextBox 42"/>
          <p:cNvSpPr txBox="1">
            <a:spLocks noChangeArrowheads="1"/>
          </p:cNvSpPr>
          <p:nvPr/>
        </p:nvSpPr>
        <p:spPr bwMode="auto">
          <a:xfrm>
            <a:off x="284163" y="5602288"/>
            <a:ext cx="2524125" cy="86201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000" b="1" dirty="0" smtClean="0">
                <a:solidFill>
                  <a:schemeClr val="tx1"/>
                </a:solidFill>
                <a:latin typeface="+mn-lt"/>
              </a:rPr>
              <a:t>Государственные пособия  гражданам, не подлежащим обязательному социальному страхованию – 497 чел.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000" b="1" dirty="0" smtClean="0">
                <a:solidFill>
                  <a:schemeClr val="tx1"/>
                </a:solidFill>
                <a:latin typeface="+mn-lt"/>
              </a:rPr>
              <a:t>26,4  млн. рублей</a:t>
            </a:r>
          </a:p>
        </p:txBody>
      </p:sp>
      <p:sp>
        <p:nvSpPr>
          <p:cNvPr id="46" name="Shape 45"/>
          <p:cNvSpPr/>
          <p:nvPr/>
        </p:nvSpPr>
        <p:spPr>
          <a:xfrm rot="12206746" flipV="1">
            <a:off x="3484563" y="2139950"/>
            <a:ext cx="569912" cy="439738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CCFF66"/>
          </a:solidFill>
          <a:ln>
            <a:solidFill>
              <a:srgbClr val="92D05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sp>
        <p:nvSpPr>
          <p:cNvPr id="49" name="Shape 48"/>
          <p:cNvSpPr/>
          <p:nvPr/>
        </p:nvSpPr>
        <p:spPr>
          <a:xfrm rot="9316571">
            <a:off x="3657600" y="4478338"/>
            <a:ext cx="460375" cy="458787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CCFF66"/>
          </a:solidFill>
          <a:ln>
            <a:solidFill>
              <a:srgbClr val="92D05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sp>
        <p:nvSpPr>
          <p:cNvPr id="50" name="Shape 49"/>
          <p:cNvSpPr/>
          <p:nvPr/>
        </p:nvSpPr>
        <p:spPr>
          <a:xfrm rot="4691085">
            <a:off x="4977606" y="4409282"/>
            <a:ext cx="547687" cy="463550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CCFF66"/>
          </a:solidFill>
          <a:ln>
            <a:solidFill>
              <a:srgbClr val="92D05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sp>
        <p:nvSpPr>
          <p:cNvPr id="51" name="Shape 50"/>
          <p:cNvSpPr/>
          <p:nvPr/>
        </p:nvSpPr>
        <p:spPr>
          <a:xfrm rot="510771">
            <a:off x="5911850" y="2717800"/>
            <a:ext cx="461963" cy="457200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CCFF66"/>
          </a:solidFill>
          <a:ln>
            <a:solidFill>
              <a:srgbClr val="92D05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sp>
        <p:nvSpPr>
          <p:cNvPr id="92174" name="TextBox 24"/>
          <p:cNvSpPr txBox="1">
            <a:spLocks noChangeArrowheads="1"/>
          </p:cNvSpPr>
          <p:nvPr/>
        </p:nvSpPr>
        <p:spPr bwMode="auto">
          <a:xfrm>
            <a:off x="495300" y="777875"/>
            <a:ext cx="2370138" cy="7080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000" b="1" dirty="0" smtClean="0">
                <a:solidFill>
                  <a:schemeClr val="tx1"/>
                </a:solidFill>
                <a:latin typeface="+mn-lt"/>
              </a:rPr>
              <a:t>На оплату жилищно-коммунальных услуг отдельным категориям граждан –1 718чел.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000" b="1" dirty="0" smtClean="0">
                <a:solidFill>
                  <a:schemeClr val="tx1"/>
                </a:solidFill>
                <a:latin typeface="+mn-lt"/>
              </a:rPr>
              <a:t>5,8  млн. рублей</a:t>
            </a:r>
            <a:endParaRPr lang="ru-RU" altLang="ru-RU" sz="1000" dirty="0" smtClean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23928" name="Picture 24" descr="http://webohrannik.ru/images/stories/komunalka/kom_04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2460581" y="793631"/>
            <a:ext cx="1900326" cy="1425244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8" name="Shape 27"/>
          <p:cNvSpPr/>
          <p:nvPr/>
        </p:nvSpPr>
        <p:spPr>
          <a:xfrm rot="14365267">
            <a:off x="2550320" y="3009106"/>
            <a:ext cx="506412" cy="371475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CCFF66"/>
          </a:solidFill>
          <a:ln>
            <a:solidFill>
              <a:srgbClr val="92D05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pic>
        <p:nvPicPr>
          <p:cNvPr id="123938" name="Picture 34" descr="http://r.zbp.ru/630x420/ee/4f357e.4zx3c7.9drl.18g.xc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 flipH="1">
            <a:off x="2716224" y="4941692"/>
            <a:ext cx="1984596" cy="1323064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92183" name="TextBox 31"/>
          <p:cNvSpPr txBox="1">
            <a:spLocks noChangeArrowheads="1"/>
          </p:cNvSpPr>
          <p:nvPr/>
        </p:nvSpPr>
        <p:spPr bwMode="auto">
          <a:xfrm>
            <a:off x="2409825" y="6130925"/>
            <a:ext cx="2957513" cy="5540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000" b="1" dirty="0" smtClean="0">
                <a:solidFill>
                  <a:schemeClr val="tx1"/>
                </a:solidFill>
                <a:latin typeface="+mn-lt"/>
              </a:rPr>
              <a:t>Меры социальной поддержки отдельным категориям граждан – 4 770 чел.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000" b="1" dirty="0" smtClean="0">
                <a:solidFill>
                  <a:schemeClr val="tx1"/>
                </a:solidFill>
                <a:latin typeface="+mn-lt"/>
              </a:rPr>
              <a:t>25,9 млн.  рублей</a:t>
            </a:r>
          </a:p>
        </p:txBody>
      </p:sp>
      <p:sp>
        <p:nvSpPr>
          <p:cNvPr id="33" name="Shape 32"/>
          <p:cNvSpPr/>
          <p:nvPr/>
        </p:nvSpPr>
        <p:spPr>
          <a:xfrm rot="3121739">
            <a:off x="6112669" y="3652044"/>
            <a:ext cx="547688" cy="463550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CCFF66"/>
          </a:solidFill>
          <a:ln>
            <a:solidFill>
              <a:srgbClr val="92D05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sp>
        <p:nvSpPr>
          <p:cNvPr id="87054" name="AutoShape 36" descr="http://gov.cap.ru/UserFiles/news/201410/27/1302874137.jpg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123942" name="Picture 38" descr="http://gov.cap.ru/UserFiles/news/201504/03/fotolia5699555subscriptionxl_medium.jpg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557477" y="4465242"/>
            <a:ext cx="2308011" cy="1049097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23944" name="Picture 40" descr="http://www.gusr.ru/news/images/1386329768.jpg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899593" y="1866344"/>
            <a:ext cx="1875470" cy="1476602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92188" name="TextBox 36"/>
          <p:cNvSpPr txBox="1">
            <a:spLocks noChangeArrowheads="1"/>
          </p:cNvSpPr>
          <p:nvPr/>
        </p:nvSpPr>
        <p:spPr bwMode="auto">
          <a:xfrm>
            <a:off x="6894513" y="4051300"/>
            <a:ext cx="2263775" cy="7080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000" b="1" dirty="0" smtClean="0">
                <a:solidFill>
                  <a:schemeClr val="tx1"/>
                </a:solidFill>
                <a:latin typeface="+mn-lt"/>
              </a:rPr>
              <a:t>На социальную поддержку граждан, подвергшихся воздействию радиации – 95 чел. – 0,4 млн. рублей</a:t>
            </a:r>
          </a:p>
        </p:txBody>
      </p:sp>
      <p:sp>
        <p:nvSpPr>
          <p:cNvPr id="40" name="Shape 39"/>
          <p:cNvSpPr/>
          <p:nvPr/>
        </p:nvSpPr>
        <p:spPr>
          <a:xfrm rot="11142382">
            <a:off x="2744788" y="3984625"/>
            <a:ext cx="461962" cy="458788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CCFF66"/>
          </a:solidFill>
          <a:ln>
            <a:solidFill>
              <a:srgbClr val="92D05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sp>
        <p:nvSpPr>
          <p:cNvPr id="92192" name="TextBox 43"/>
          <p:cNvSpPr txBox="1">
            <a:spLocks noChangeArrowheads="1"/>
          </p:cNvSpPr>
          <p:nvPr/>
        </p:nvSpPr>
        <p:spPr bwMode="auto">
          <a:xfrm>
            <a:off x="250825" y="3343275"/>
            <a:ext cx="2066925" cy="10160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000" b="1" dirty="0" smtClean="0">
                <a:solidFill>
                  <a:schemeClr val="tx1"/>
                </a:solidFill>
                <a:latin typeface="+mn-lt"/>
              </a:rPr>
              <a:t>На ежегодную денежную выплату лицам, награжденным нагрудным знаком «Почетный донор России» 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000" b="1" dirty="0" smtClean="0">
                <a:solidFill>
                  <a:schemeClr val="tx1"/>
                </a:solidFill>
                <a:latin typeface="+mn-lt"/>
              </a:rPr>
              <a:t> 139 чел. - 1,7 млн. рублей.</a:t>
            </a:r>
          </a:p>
        </p:txBody>
      </p:sp>
      <p:sp>
        <p:nvSpPr>
          <p:cNvPr id="45" name="Shape 44"/>
          <p:cNvSpPr/>
          <p:nvPr/>
        </p:nvSpPr>
        <p:spPr>
          <a:xfrm rot="20359366">
            <a:off x="4686300" y="2125663"/>
            <a:ext cx="642938" cy="461962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CCFF66"/>
          </a:solidFill>
          <a:ln>
            <a:solidFill>
              <a:srgbClr val="92D05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sp>
        <p:nvSpPr>
          <p:cNvPr id="42008" name="TextBox 46"/>
          <p:cNvSpPr txBox="1">
            <a:spLocks noChangeArrowheads="1"/>
          </p:cNvSpPr>
          <p:nvPr/>
        </p:nvSpPr>
        <p:spPr bwMode="auto">
          <a:xfrm>
            <a:off x="7343775" y="644525"/>
            <a:ext cx="1620838" cy="3632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171450" indent="-171450" algn="ctr" eaLnBrk="1" hangingPunct="1">
              <a:buFontTx/>
              <a:buChar char="-"/>
              <a:defRPr/>
            </a:pPr>
            <a:r>
              <a:rPr lang="ru-RU" altLang="ru-RU" sz="1000" b="1" dirty="0" smtClean="0">
                <a:latin typeface="Calibri" pitchFamily="34" charset="0"/>
              </a:rPr>
              <a:t>на </a:t>
            </a:r>
            <a:r>
              <a:rPr lang="ru-RU" altLang="ru-RU" sz="1000" b="1" dirty="0">
                <a:latin typeface="Calibri" pitchFamily="34" charset="0"/>
              </a:rPr>
              <a:t>выплату государственных пособий лицам,  в связи с материнством </a:t>
            </a:r>
            <a:r>
              <a:rPr lang="ru-RU" altLang="ru-RU" sz="1000" b="1" dirty="0" smtClean="0">
                <a:latin typeface="Calibri" pitchFamily="34" charset="0"/>
              </a:rPr>
              <a:t>– 2 350 чел. – 78  млн. рублей;</a:t>
            </a:r>
            <a:endParaRPr lang="ru-RU" altLang="ru-RU" sz="1000" b="1" dirty="0">
              <a:latin typeface="Calibri" pitchFamily="34" charset="0"/>
            </a:endParaRPr>
          </a:p>
          <a:p>
            <a:pPr marL="171450" indent="-171450" algn="ctr" eaLnBrk="1" hangingPunct="1">
              <a:buFontTx/>
              <a:buChar char="-"/>
              <a:defRPr/>
            </a:pPr>
            <a:r>
              <a:rPr lang="ru-RU" altLang="ru-RU" sz="1000" b="1" dirty="0" smtClean="0">
                <a:latin typeface="Calibri" pitchFamily="34" charset="0"/>
              </a:rPr>
              <a:t>на </a:t>
            </a:r>
            <a:r>
              <a:rPr lang="ru-RU" altLang="ru-RU" sz="1000" b="1" dirty="0">
                <a:latin typeface="Calibri" pitchFamily="34" charset="0"/>
              </a:rPr>
              <a:t>осуществление ежемесячной выплаты на рождение третьего и </a:t>
            </a:r>
            <a:r>
              <a:rPr lang="ru-RU" altLang="ru-RU" sz="1000" b="1" dirty="0" smtClean="0">
                <a:latin typeface="Calibri" pitchFamily="34" charset="0"/>
              </a:rPr>
              <a:t>последующих детей 128 чел.</a:t>
            </a:r>
          </a:p>
          <a:p>
            <a:pPr marL="171450" indent="-171450" algn="ctr" eaLnBrk="1" hangingPunct="1">
              <a:buFontTx/>
              <a:buChar char="-"/>
              <a:defRPr/>
            </a:pPr>
            <a:r>
              <a:rPr lang="ru-RU" altLang="ru-RU" sz="1000" b="1" dirty="0" smtClean="0">
                <a:latin typeface="Calibri" pitchFamily="34" charset="0"/>
              </a:rPr>
              <a:t>  13,8 млн.  </a:t>
            </a:r>
            <a:r>
              <a:rPr lang="ru-RU" altLang="ru-RU" sz="1000" b="1" dirty="0">
                <a:latin typeface="Calibri" pitchFamily="34" charset="0"/>
              </a:rPr>
              <a:t>рублей;  </a:t>
            </a:r>
          </a:p>
          <a:p>
            <a:pPr marL="171450" indent="-171450" algn="ctr" eaLnBrk="1" hangingPunct="1">
              <a:buFontTx/>
              <a:buChar char="-"/>
              <a:defRPr/>
            </a:pPr>
            <a:r>
              <a:rPr lang="ru-RU" altLang="ru-RU" sz="1000" b="1" dirty="0" smtClean="0">
                <a:latin typeface="Calibri" pitchFamily="34" charset="0"/>
              </a:rPr>
              <a:t>на </a:t>
            </a:r>
            <a:r>
              <a:rPr lang="ru-RU" altLang="ru-RU" sz="1000" b="1" dirty="0">
                <a:latin typeface="Calibri" pitchFamily="34" charset="0"/>
              </a:rPr>
              <a:t>выплату </a:t>
            </a:r>
            <a:r>
              <a:rPr lang="ru-RU" altLang="ru-RU" sz="1000" b="1" dirty="0" smtClean="0">
                <a:latin typeface="Calibri" pitchFamily="34" charset="0"/>
              </a:rPr>
              <a:t>пособия  </a:t>
            </a:r>
            <a:r>
              <a:rPr lang="ru-RU" altLang="ru-RU" sz="1000" b="1" dirty="0">
                <a:latin typeface="Calibri" pitchFamily="34" charset="0"/>
              </a:rPr>
              <a:t>при всех формах устройства детей, лишенных родительского попечения, в </a:t>
            </a:r>
            <a:r>
              <a:rPr lang="ru-RU" altLang="ru-RU" sz="1000" b="1" dirty="0" smtClean="0">
                <a:latin typeface="Calibri" pitchFamily="34" charset="0"/>
              </a:rPr>
              <a:t>семью – 28 чел. -  8,7 млн. </a:t>
            </a:r>
            <a:r>
              <a:rPr lang="ru-RU" altLang="ru-RU" sz="1000" b="1" dirty="0">
                <a:latin typeface="Calibri" pitchFamily="34" charset="0"/>
              </a:rPr>
              <a:t>рублей; </a:t>
            </a:r>
          </a:p>
          <a:p>
            <a:pPr algn="ctr" eaLnBrk="1" hangingPunct="1">
              <a:defRPr/>
            </a:pPr>
            <a:endParaRPr lang="ru-RU" altLang="ru-RU" sz="1000" b="1" dirty="0">
              <a:latin typeface="Calibri" pitchFamily="34" charset="0"/>
            </a:endParaRPr>
          </a:p>
          <a:p>
            <a:pPr algn="ctr" eaLnBrk="1" hangingPunct="1">
              <a:defRPr/>
            </a:pPr>
            <a:endParaRPr lang="ru-RU" altLang="ru-RU" sz="1000" b="1" dirty="0">
              <a:latin typeface="Calibri" pitchFamily="34" charset="0"/>
            </a:endParaRPr>
          </a:p>
        </p:txBody>
      </p:sp>
      <p:pic>
        <p:nvPicPr>
          <p:cNvPr id="50205" name="Picture 29"/>
          <p:cNvPicPr>
            <a:picLocks noChangeAspect="1" noChangeArrowheads="1"/>
          </p:cNvPicPr>
          <p:nvPr/>
        </p:nvPicPr>
        <p:blipFill>
          <a:blip r:embed="rId7">
            <a:extLst/>
          </a:blip>
          <a:srcRect/>
          <a:stretch>
            <a:fillRect/>
          </a:stretch>
        </p:blipFill>
        <p:spPr bwMode="auto">
          <a:xfrm>
            <a:off x="793936" y="1866344"/>
            <a:ext cx="2009590" cy="1456324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7063" name="AutoShape 31" descr="&amp;Kcy;&amp;acy;&amp;rcy;&amp;tcy;&amp;icy;&amp;ncy;&amp;kcy;&amp;icy; &amp;pcy;&amp;ocy; &amp;zcy;&amp;acy;&amp;pcy;&amp;rcy;&amp;ocy;&amp;scy;&amp;ucy; &amp;kcy;&amp;acy;&amp;rcy;&amp;tcy;&amp;icy;&amp;ncy;&amp;kcy;&amp;ucy; &amp;pcy;&amp;rcy;&amp;ocy; &amp;acy;&amp;vcy;&amp;tcy;&amp;ocy;&amp;scy;&amp;tcy;&amp;rcy;&amp;acy;&amp;khcy;&amp;ocy;&amp;vcy;&amp;kcy;&amp;ucy; &amp;icy;&amp;ncy;&amp;vcy;&amp;acy;&amp;lcy;&amp;icy;&amp;dcy;&amp;acy;&amp;mcy;"/>
          <p:cNvSpPr>
            <a:spLocks noChangeAspect="1" noChangeArrowheads="1"/>
          </p:cNvSpPr>
          <p:nvPr/>
        </p:nvSpPr>
        <p:spPr bwMode="auto">
          <a:xfrm>
            <a:off x="395288" y="-747713"/>
            <a:ext cx="1828800" cy="1114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0208" name="Picture 32"/>
          <p:cNvPicPr>
            <a:picLocks noChangeAspect="1" noChangeArrowheads="1"/>
          </p:cNvPicPr>
          <p:nvPr/>
        </p:nvPicPr>
        <p:blipFill>
          <a:blip r:embed="rId8">
            <a:extLst/>
          </a:blip>
          <a:srcRect/>
          <a:stretch>
            <a:fillRect/>
          </a:stretch>
        </p:blipFill>
        <p:spPr bwMode="auto">
          <a:xfrm>
            <a:off x="2876597" y="5046011"/>
            <a:ext cx="1828800" cy="1114425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0209" name="Picture 33"/>
          <p:cNvPicPr>
            <a:picLocks noChangeAspect="1" noChangeArrowheads="1"/>
          </p:cNvPicPr>
          <p:nvPr/>
        </p:nvPicPr>
        <p:blipFill>
          <a:blip r:embed="rId9">
            <a:extLst/>
          </a:blip>
          <a:srcRect/>
          <a:stretch>
            <a:fillRect/>
          </a:stretch>
        </p:blipFill>
        <p:spPr bwMode="auto">
          <a:xfrm>
            <a:off x="4807586" y="793631"/>
            <a:ext cx="2467173" cy="1446680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4" name="Овал 33"/>
          <p:cNvSpPr/>
          <p:nvPr/>
        </p:nvSpPr>
        <p:spPr>
          <a:xfrm>
            <a:off x="7378700" y="4826000"/>
            <a:ext cx="1550988" cy="1438275"/>
          </a:xfrm>
          <a:prstGeom prst="ellipse">
            <a:avLst/>
          </a:prstGeom>
          <a:blipFill rotWithShape="1">
            <a:blip r:embed="rId10" cstate="print"/>
            <a:stretch>
              <a:fillRect/>
            </a:stretch>
          </a:blip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-2539"/>
              <a:satOff val="-1819"/>
              <a:lumOff val="7461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392738" y="4706938"/>
            <a:ext cx="1698625" cy="1098550"/>
          </a:xfrm>
          <a:prstGeom prst="rect">
            <a:avLst/>
          </a:prstGeom>
          <a:blipFill rotWithShape="1">
            <a:blip r:embed="rId10" cstate="print"/>
            <a:stretch>
              <a:fillRect/>
            </a:stretch>
          </a:blipFill>
          <a:ln>
            <a:solidFill>
              <a:schemeClr val="bg2">
                <a:lumMod val="40000"/>
                <a:lumOff val="60000"/>
              </a:schemeClr>
            </a:solidFill>
          </a:ln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4" name="Заголовок 1"/>
          <p:cNvSpPr>
            <a:spLocks noGrp="1"/>
          </p:cNvSpPr>
          <p:nvPr>
            <p:ph type="ctrTitle"/>
          </p:nvPr>
        </p:nvSpPr>
        <p:spPr>
          <a:xfrm>
            <a:off x="685800" y="115888"/>
            <a:ext cx="7772400" cy="720725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latin typeface="Arial" charset="0"/>
                <a:cs typeface="Arial" charset="0"/>
              </a:rPr>
              <a:t>СТРУКТУРА РАСХОДОВ НА ОБРАЗОВАНИЕ ЗА 2016 ГОД</a:t>
            </a:r>
          </a:p>
        </p:txBody>
      </p:sp>
      <p:graphicFrame>
        <p:nvGraphicFramePr>
          <p:cNvPr id="10352" name="Диаграмма 4"/>
          <p:cNvGraphicFramePr>
            <a:graphicFrameLocks/>
          </p:cNvGraphicFramePr>
          <p:nvPr/>
        </p:nvGraphicFramePr>
        <p:xfrm>
          <a:off x="301625" y="1031875"/>
          <a:ext cx="8651875" cy="487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3" r:id="rId3" imgW="8657070" imgH="4883319" progId="Excel.Chart.8">
                  <p:embed/>
                </p:oleObj>
              </mc:Choice>
              <mc:Fallback>
                <p:oleObj r:id="rId3" imgW="8657070" imgH="4883319" progId="Excel.Chart.8">
                  <p:embed/>
                  <p:pic>
                    <p:nvPicPr>
                      <p:cNvPr id="0" name="Диаграмма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" y="1031875"/>
                        <a:ext cx="8651875" cy="4879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49" name="Object 109"/>
          <p:cNvGraphicFramePr>
            <a:graphicFrameLocks/>
          </p:cNvGraphicFramePr>
          <p:nvPr/>
        </p:nvGraphicFramePr>
        <p:xfrm>
          <a:off x="4427538" y="3141663"/>
          <a:ext cx="4321175" cy="313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4" name="Лист" r:id="rId5" imgW="9401243" imgH="6077040" progId="Excel.Sheet.8">
                  <p:embed/>
                </p:oleObj>
              </mc:Choice>
              <mc:Fallback>
                <p:oleObj name="Лист" r:id="rId5" imgW="9401243" imgH="6077040" progId="Excel.Sheet.8">
                  <p:embed/>
                  <p:pic>
                    <p:nvPicPr>
                      <p:cNvPr id="0" name="Picture 109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3141663"/>
                        <a:ext cx="4321175" cy="3130550"/>
                      </a:xfrm>
                      <a:prstGeom prst="rect">
                        <a:avLst/>
                      </a:prstGeom>
                      <a:solidFill>
                        <a:srgbClr val="C0E474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55" name="Picture 5" descr="https://www.colourbox.com/preview/7120334-nu_14fri1_3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825" y="1125538"/>
            <a:ext cx="39528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7" name="Заголовок 4"/>
          <p:cNvSpPr>
            <a:spLocks noGrp="1"/>
          </p:cNvSpPr>
          <p:nvPr>
            <p:ph type="ctrTitle"/>
          </p:nvPr>
        </p:nvSpPr>
        <p:spPr>
          <a:xfrm>
            <a:off x="684213" y="188913"/>
            <a:ext cx="7773987" cy="863600"/>
          </a:xfrm>
        </p:spPr>
        <p:txBody>
          <a:bodyPr/>
          <a:lstStyle/>
          <a:p>
            <a:pPr>
              <a:defRPr/>
            </a:pPr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cs typeface="Arial" charset="0"/>
              </a:rPr>
              <a:t>ДИНАМИКА РАСХОДОВ НА ОБРАЗОВАНИЕ</a:t>
            </a:r>
            <a:b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cs typeface="Arial" charset="0"/>
              </a:rPr>
            </a:br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cs typeface="Arial" charset="0"/>
              </a:rPr>
              <a:t>  (млн. рублей)</a:t>
            </a:r>
          </a:p>
        </p:txBody>
      </p:sp>
      <p:graphicFrame>
        <p:nvGraphicFramePr>
          <p:cNvPr id="11343" name="Object 79"/>
          <p:cNvGraphicFramePr>
            <a:graphicFrameLocks/>
          </p:cNvGraphicFramePr>
          <p:nvPr/>
        </p:nvGraphicFramePr>
        <p:xfrm>
          <a:off x="341313" y="1195388"/>
          <a:ext cx="8974137" cy="518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4" name="Лист" r:id="rId3" imgW="8772457" imgH="5067210" progId="Excel.Sheet.8">
                  <p:embed/>
                </p:oleObj>
              </mc:Choice>
              <mc:Fallback>
                <p:oleObj name="Лист" r:id="rId3" imgW="8772457" imgH="5067210" progId="Excel.Sheet.8">
                  <p:embed/>
                  <p:pic>
                    <p:nvPicPr>
                      <p:cNvPr id="0" name="Picture 79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313" y="1195388"/>
                        <a:ext cx="8974137" cy="5184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7380288" y="1604963"/>
            <a:ext cx="350837" cy="288925"/>
          </a:xfrm>
          <a:prstGeom prst="roundRect">
            <a:avLst>
              <a:gd name="adj" fmla="val 27743"/>
            </a:avLst>
          </a:prstGeom>
          <a:solidFill>
            <a:schemeClr val="accent1"/>
          </a:solidFill>
          <a:ln>
            <a:solidFill>
              <a:srgbClr val="FFF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rgbClr val="00B05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429500" y="2286000"/>
            <a:ext cx="334963" cy="277813"/>
          </a:xfrm>
          <a:prstGeom prst="roundRect">
            <a:avLst>
              <a:gd name="adj" fmla="val 27743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rgbClr val="00B050"/>
              </a:solidFill>
            </a:endParaRPr>
          </a:p>
        </p:txBody>
      </p:sp>
      <p:sp>
        <p:nvSpPr>
          <p:cNvPr id="11347" name="Прямоугольник 8"/>
          <p:cNvSpPr>
            <a:spLocks noChangeArrowheads="1"/>
          </p:cNvSpPr>
          <p:nvPr/>
        </p:nvSpPr>
        <p:spPr bwMode="auto">
          <a:xfrm>
            <a:off x="7840663" y="1577975"/>
            <a:ext cx="1162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b="1">
                <a:solidFill>
                  <a:srgbClr val="002060"/>
                </a:solidFill>
                <a:latin typeface="Arial" charset="0"/>
                <a:cs typeface="Arial" charset="0"/>
              </a:rPr>
              <a:t>2015г.</a:t>
            </a:r>
            <a:endParaRPr lang="ru-RU" altLang="ru-RU" b="1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1348" name="Прямоугольник 9"/>
          <p:cNvSpPr>
            <a:spLocks noChangeArrowheads="1"/>
          </p:cNvSpPr>
          <p:nvPr/>
        </p:nvSpPr>
        <p:spPr bwMode="auto">
          <a:xfrm>
            <a:off x="7840663" y="2203450"/>
            <a:ext cx="13033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b="1">
                <a:solidFill>
                  <a:srgbClr val="002060"/>
                </a:solidFill>
                <a:latin typeface="Arial" charset="0"/>
                <a:cs typeface="Arial" charset="0"/>
              </a:rPr>
              <a:t>2016г.</a:t>
            </a:r>
          </a:p>
        </p:txBody>
      </p:sp>
      <p:pic>
        <p:nvPicPr>
          <p:cNvPr id="11349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6013" y="1127125"/>
            <a:ext cx="64770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50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88" y="3929063"/>
            <a:ext cx="7493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51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97463" y="4876800"/>
            <a:ext cx="6175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52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641107">
            <a:off x="6654800" y="5111750"/>
            <a:ext cx="57626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53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32692">
            <a:off x="7999413" y="5146675"/>
            <a:ext cx="5762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07504" y="1073850"/>
          <a:ext cx="8784976" cy="5379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Заголовок 2"/>
          <p:cNvSpPr txBox="1">
            <a:spLocks/>
          </p:cNvSpPr>
          <p:nvPr/>
        </p:nvSpPr>
        <p:spPr>
          <a:xfrm>
            <a:off x="2524125" y="5324475"/>
            <a:ext cx="4752975" cy="633413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Clr>
                <a:srgbClr val="F14124">
                  <a:lumMod val="75000"/>
                </a:srgbClr>
              </a:buClr>
              <a:buFont typeface="Georgia" pitchFamily="18" charset="0"/>
              <a:buNone/>
              <a:defRPr/>
            </a:pPr>
            <a:endParaRPr lang="ru-RU" sz="2000" dirty="0">
              <a:ln w="11430" cmpd="dbl"/>
              <a:solidFill>
                <a:srgbClr val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95288" y="0"/>
            <a:ext cx="84978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 w="11430" cmpd="dbl"/>
              <a:solidFill>
                <a:srgbClr val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714375"/>
            <a:ext cx="91440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79388" y="6350"/>
            <a:ext cx="896461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F3C0C"/>
                </a:solidFill>
                <a:cs typeface="Times New Roman" pitchFamily="18" charset="0"/>
              </a:rPr>
              <a:t>Расходы на </a:t>
            </a:r>
            <a:r>
              <a:rPr lang="ru-RU" sz="2000" b="1" dirty="0">
                <a:ln w="11430" cmpd="dbl"/>
                <a:solidFill>
                  <a:srgbClr val="1F3C0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основное, среднее, начальное, дошкольное образование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 cmpd="dbl"/>
                <a:solidFill>
                  <a:srgbClr val="1F3C0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2016</a:t>
            </a:r>
            <a:r>
              <a:rPr lang="ru-RU" sz="2000" b="1" dirty="0">
                <a:solidFill>
                  <a:srgbClr val="1F3C0C"/>
                </a:solidFill>
                <a:cs typeface="Times New Roman" pitchFamily="18" charset="0"/>
              </a:rPr>
              <a:t> года – 371,7 млн. рублей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35497" y="964760"/>
            <a:ext cx="2821470" cy="2813151"/>
            <a:chOff x="142365" y="2413663"/>
            <a:chExt cx="3748999" cy="1299601"/>
          </a:xfrm>
          <a:scene3d>
            <a:camera prst="orthographicFront"/>
            <a:lightRig rig="chilly" dir="t"/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142365" y="2479439"/>
              <a:ext cx="3748999" cy="1233825"/>
            </a:xfrm>
            <a:prstGeom prst="roundRect">
              <a:avLst>
                <a:gd name="adj" fmla="val 10000"/>
              </a:avLst>
            </a:prstGeom>
            <a:solidFill>
              <a:srgbClr val="D1FEA4"/>
            </a:solidFill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178503" y="2413663"/>
              <a:ext cx="3676724" cy="129960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algn="ctr" defTabSz="622300" fontAlgn="auto"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на выполнение муниципальных заданий </a:t>
              </a:r>
            </a:p>
            <a:p>
              <a:pPr algn="ctr" defTabSz="622300" fontAlgn="auto"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муниципальными  образовательными учреждениями  </a:t>
              </a:r>
            </a:p>
            <a:p>
              <a:pPr algn="ctr" defTabSz="622300" fontAlgn="auto"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305,7 млн. рублей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586125" y="1061059"/>
            <a:ext cx="2452469" cy="2716852"/>
            <a:chOff x="464504" y="2436944"/>
            <a:chExt cx="3679068" cy="1385935"/>
          </a:xfrm>
          <a:scene3d>
            <a:camera prst="orthographicFront"/>
            <a:lightRig rig="chilly" dir="t"/>
          </a:scene3d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464504" y="2436944"/>
              <a:ext cx="3679068" cy="1358119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40000"/>
                <a:lumOff val="60000"/>
              </a:schemeClr>
            </a:solidFill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575675" y="2464761"/>
              <a:ext cx="3456727" cy="1358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algn="just" defTabSz="622300" fontAlgn="auto"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на капитальные вложения:</a:t>
              </a:r>
            </a:p>
            <a:p>
              <a:pPr algn="just" defTabSz="622300" fontAlgn="auto"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-строительство модульного детского дошкольного учреждения на 100 мест,- - 49,2 млн. рублей;</a:t>
              </a:r>
            </a:p>
            <a:p>
              <a:pPr algn="just" defTabSz="622300" fontAlgn="auto"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-  на модернизацию объектов для занятия спортом -1,4 млн. рублей.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15888" y="4005263"/>
            <a:ext cx="2292350" cy="13843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spAutoFit/>
          </a:bodyPr>
          <a:lstStyle/>
          <a:p>
            <a:pPr algn="ctr" defTabSz="622300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cs typeface="Times New Roman" pitchFamily="18" charset="0"/>
              </a:rPr>
              <a:t> субсидии на иные цели</a:t>
            </a:r>
          </a:p>
          <a:p>
            <a:pPr algn="ctr" defTabSz="622300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cs typeface="Times New Roman" pitchFamily="18" charset="0"/>
              </a:rPr>
              <a:t>35,5 млн. рублей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prstClr val="black"/>
              </a:solidFill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34925" y="260350"/>
            <a:ext cx="91440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4213" name="TextBox 9"/>
          <p:cNvSpPr txBox="1">
            <a:spLocks noChangeArrowheads="1"/>
          </p:cNvSpPr>
          <p:nvPr/>
        </p:nvSpPr>
        <p:spPr bwMode="auto">
          <a:xfrm>
            <a:off x="179388" y="476250"/>
            <a:ext cx="8064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Финансирование ведется по бюджетным  учреждениям  в виде субсидий </a:t>
            </a:r>
          </a:p>
        </p:txBody>
      </p:sp>
      <p:sp>
        <p:nvSpPr>
          <p:cNvPr id="19" name="Нашивка 18"/>
          <p:cNvSpPr/>
          <p:nvPr/>
        </p:nvSpPr>
        <p:spPr>
          <a:xfrm>
            <a:off x="2408238" y="4756150"/>
            <a:ext cx="422275" cy="331788"/>
          </a:xfrm>
          <a:prstGeom prst="chevron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solidFill>
              <a:schemeClr val="accent1"/>
            </a:solidFill>
          </a:ln>
        </p:spPr>
        <p:txBody>
          <a:bodyPr anchor="ctr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2778259" y="3777911"/>
            <a:ext cx="6101377" cy="2726818"/>
            <a:chOff x="93334" y="2575044"/>
            <a:chExt cx="3876912" cy="1161549"/>
          </a:xfrm>
          <a:scene3d>
            <a:camera prst="orthographicFront"/>
            <a:lightRig rig="chilly" dir="t"/>
          </a:scene3d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93334" y="2575044"/>
              <a:ext cx="3876912" cy="1123542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Скругленный прямоугольник 4"/>
            <p:cNvSpPr/>
            <p:nvPr/>
          </p:nvSpPr>
          <p:spPr>
            <a:xfrm>
              <a:off x="178503" y="2575044"/>
              <a:ext cx="3676723" cy="116154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marL="285750" indent="-285750" algn="ctr" defTabSz="622300" fontAlgn="auto">
                <a:spcAft>
                  <a:spcPts val="0"/>
                </a:spcAft>
                <a:buFont typeface="Wingdings" pitchFamily="2" charset="2"/>
                <a:buChar char="v"/>
                <a:defRPr/>
              </a:pPr>
              <a:endPara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9096" name="Прямоугольник 10"/>
          <p:cNvSpPr>
            <a:spLocks noChangeArrowheads="1"/>
          </p:cNvSpPr>
          <p:nvPr/>
        </p:nvSpPr>
        <p:spPr bwMode="auto">
          <a:xfrm rot="10800000" flipV="1">
            <a:off x="2913063" y="3871913"/>
            <a:ext cx="5965825" cy="22463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defTabSz="622300">
              <a:buFont typeface="Wingdings" pitchFamily="2" charset="2"/>
              <a:buChar char="v"/>
              <a:defRPr/>
            </a:pPr>
            <a:r>
              <a:rPr lang="ru-RU" sz="1400" b="1" dirty="0">
                <a:solidFill>
                  <a:srgbClr val="000000"/>
                </a:solidFill>
                <a:cs typeface="Times New Roman" pitchFamily="18" charset="0"/>
              </a:rPr>
              <a:t>на организацию и проведение комплекса мероприятий, по пожарной безопасности  в  МБОУ «Средняя общеобразовательная школа-гимназия  №1» и  МБОУ « Грушевская  средняя общеобразовательная школа»  – 6,1 млн. руб.:</a:t>
            </a:r>
          </a:p>
          <a:p>
            <a:pPr marL="285750" indent="-285750" defTabSz="622300">
              <a:buFont typeface="Wingdings" pitchFamily="2" charset="2"/>
              <a:buChar char="v"/>
              <a:defRPr/>
            </a:pPr>
            <a:r>
              <a:rPr lang="ru-RU" sz="1400" b="1" dirty="0">
                <a:solidFill>
                  <a:srgbClr val="000000"/>
                </a:solidFill>
                <a:cs typeface="Times New Roman" pitchFamily="18" charset="0"/>
              </a:rPr>
              <a:t>на проведение мероприятий  по созданию условий для инклюзивного обучения детей – инвалидов -  0,9 млн.руб.;</a:t>
            </a:r>
          </a:p>
          <a:p>
            <a:pPr marL="285750" indent="-285750" defTabSz="622300">
              <a:buFont typeface="Wingdings" pitchFamily="2" charset="2"/>
              <a:buChar char="v"/>
              <a:defRPr/>
            </a:pPr>
            <a:r>
              <a:rPr lang="ru-RU" sz="1400" b="1" dirty="0">
                <a:solidFill>
                  <a:srgbClr val="000000"/>
                </a:solidFill>
                <a:cs typeface="Times New Roman" pitchFamily="18" charset="0"/>
              </a:rPr>
              <a:t>на обеспечение одноразовым бесплатным  питанием (завтрак) учащихся 1-4 классов – 7,9 млн. рублей;</a:t>
            </a:r>
          </a:p>
          <a:p>
            <a:pPr marL="285750" indent="-285750" defTabSz="622300">
              <a:buFont typeface="Wingdings" pitchFamily="2" charset="2"/>
              <a:buChar char="v"/>
              <a:defRPr/>
            </a:pPr>
            <a:r>
              <a:rPr lang="ru-RU" sz="1400" b="1" dirty="0">
                <a:solidFill>
                  <a:srgbClr val="000000"/>
                </a:solidFill>
                <a:cs typeface="Times New Roman" pitchFamily="18" charset="0"/>
              </a:rPr>
              <a:t>на мероприятия по обеспечению учебного процесса в школах и садах– 15,8 млн. руб. </a:t>
            </a:r>
          </a:p>
        </p:txBody>
      </p:sp>
      <p:pic>
        <p:nvPicPr>
          <p:cNvPr id="94217" name="Picture 2" descr="http://crimea.gov.ru/content/foto/2016/02/1502201618/101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5913" y="1249363"/>
            <a:ext cx="3541712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07504" y="1073850"/>
          <a:ext cx="8784976" cy="5379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Заголовок 2"/>
          <p:cNvSpPr txBox="1">
            <a:spLocks/>
          </p:cNvSpPr>
          <p:nvPr/>
        </p:nvSpPr>
        <p:spPr>
          <a:xfrm>
            <a:off x="2524125" y="5324475"/>
            <a:ext cx="4752975" cy="633413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Clr>
                <a:srgbClr val="F14124">
                  <a:lumMod val="75000"/>
                </a:srgbClr>
              </a:buClr>
              <a:buFont typeface="Georgia" pitchFamily="18" charset="0"/>
              <a:buNone/>
              <a:defRPr/>
            </a:pPr>
            <a:endParaRPr lang="ru-RU" sz="2000" dirty="0">
              <a:ln w="11430" cmpd="dbl"/>
              <a:solidFill>
                <a:srgbClr val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95288" y="0"/>
            <a:ext cx="84978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 w="11430" cmpd="dbl"/>
              <a:solidFill>
                <a:srgbClr val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714375"/>
            <a:ext cx="91440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4925" y="115888"/>
            <a:ext cx="8964613" cy="401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Расходы на </a:t>
            </a:r>
            <a:r>
              <a:rPr lang="ru-RU" sz="2000" b="1" dirty="0">
                <a:ln w="11430" cmpd="dbl"/>
                <a:solidFill>
                  <a:schemeClr val="accent1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дополнительное образование 2016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года – 26,6 млн. рублей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37194" y="260649"/>
            <a:ext cx="8442085" cy="504055"/>
          </a:xfrm>
          <a:solidFill>
            <a:schemeClr val="accent2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3">
                <a:lumMod val="20000"/>
                <a:lumOff val="80000"/>
              </a:schemeClr>
            </a:outerShdw>
          </a:effectLst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Молодежная политика и оздоровление детей</a:t>
            </a:r>
            <a:endParaRPr lang="ru-RU" sz="1600" dirty="0">
              <a:solidFill>
                <a:schemeClr val="accent6">
                  <a:lumMod val="7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96258" name="Текст 6"/>
          <p:cNvSpPr>
            <a:spLocks noGrp="1"/>
          </p:cNvSpPr>
          <p:nvPr>
            <p:ph type="body" sz="half" idx="2"/>
          </p:nvPr>
        </p:nvSpPr>
        <p:spPr>
          <a:xfrm>
            <a:off x="4716463" y="4475163"/>
            <a:ext cx="3887787" cy="2049462"/>
          </a:xfrm>
        </p:spPr>
        <p:txBody>
          <a:bodyPr/>
          <a:lstStyle/>
          <a:p>
            <a:pPr marL="273050" lvl="1" eaLnBrk="1" hangingPunct="1">
              <a:spcBef>
                <a:spcPct val="0"/>
              </a:spcBef>
            </a:pPr>
            <a:r>
              <a:rPr lang="ru-RU" sz="1600" smtClean="0">
                <a:solidFill>
                  <a:schemeClr val="tx1"/>
                </a:solidFill>
                <a:latin typeface="Times New Roman" pitchFamily="18" charset="0"/>
              </a:rPr>
              <a:t>Программа "Профилактика безнадзорности, правонарушений в среде несовершеннолетних, защита их прав и охрана  детства на 2016-2018 годы» – 124,4 тыс.руб.</a:t>
            </a:r>
          </a:p>
          <a:p>
            <a:pPr marL="273050" lvl="1" eaLnBrk="1" hangingPunct="1">
              <a:spcBef>
                <a:spcPct val="0"/>
              </a:spcBef>
            </a:pPr>
            <a:r>
              <a:rPr lang="ru-RU" sz="1600" smtClean="0">
                <a:solidFill>
                  <a:schemeClr val="tx1"/>
                </a:solidFill>
                <a:latin typeface="Times New Roman" pitchFamily="18" charset="0"/>
              </a:rPr>
              <a:t>Программа  "Молодежь"  городского округа Судак на период 2016-2018 годы" -135,4 тыс.рублей</a:t>
            </a:r>
          </a:p>
        </p:txBody>
      </p:sp>
      <p:pic>
        <p:nvPicPr>
          <p:cNvPr id="96259" name="Picture 2" descr="D:\Новая папка (2)\фото слайды\картинки\molgvardia_youth_b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981075"/>
            <a:ext cx="368935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0" name="Picture 2" descr="D:\Новая папка (2)\КОТЫ\l177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738" y="981075"/>
            <a:ext cx="2592387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1" name="Picture 5" descr="D:\Новая папка (2)\КОТЫ\25_053127_87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4292600"/>
            <a:ext cx="2578100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2" name="TextBox 2"/>
          <p:cNvSpPr txBox="1">
            <a:spLocks noChangeArrowheads="1"/>
          </p:cNvSpPr>
          <p:nvPr/>
        </p:nvSpPr>
        <p:spPr bwMode="auto">
          <a:xfrm>
            <a:off x="250825" y="2636838"/>
            <a:ext cx="25209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Оздоровление детей на летних площадках проводилось в 4 школах. Всего оздоровились 250 детей на сумму 601,1 тыс.рублей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35497" y="1235863"/>
            <a:ext cx="2821470" cy="1983176"/>
            <a:chOff x="142365" y="2538906"/>
            <a:chExt cx="3748999" cy="1233825"/>
          </a:xfrm>
          <a:scene3d>
            <a:camera prst="orthographicFront"/>
            <a:lightRig rig="chilly" dir="t"/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142365" y="2538906"/>
              <a:ext cx="3748999" cy="1233825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178503" y="2575044"/>
              <a:ext cx="3676723" cy="116154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algn="ctr" defTabSz="622300">
                <a:spcAft>
                  <a:spcPts val="0"/>
                </a:spcAft>
                <a:defRPr/>
              </a:pPr>
              <a:r>
                <a:rPr 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на выполнение муниципального задания </a:t>
              </a:r>
            </a:p>
            <a:p>
              <a:pPr algn="ctr" defTabSz="622300">
                <a:spcAft>
                  <a:spcPts val="0"/>
                </a:spcAft>
                <a:defRPr/>
              </a:pPr>
              <a:r>
                <a:rPr 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муниципальным учреждением « Спорт для всех» </a:t>
              </a:r>
            </a:p>
            <a:p>
              <a:pPr algn="ctr" defTabSz="622300">
                <a:spcAft>
                  <a:spcPts val="0"/>
                </a:spcAft>
                <a:defRPr/>
              </a:pPr>
              <a:r>
                <a:rPr 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1,3 млн. рублей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1913" y="3433763"/>
            <a:ext cx="2332037" cy="92233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cs typeface="Times New Roman" pitchFamily="18" charset="0"/>
              </a:rPr>
              <a:t>Реализация мероприятий в 2016 году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34925" y="260350"/>
            <a:ext cx="91440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84213" y="333375"/>
            <a:ext cx="7775575" cy="384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900" b="1" dirty="0">
                <a:solidFill>
                  <a:srgbClr val="14341C"/>
                </a:solidFill>
                <a:cs typeface="Times New Roman" pitchFamily="18" charset="0"/>
              </a:rPr>
              <a:t>Расходы на </a:t>
            </a:r>
            <a:r>
              <a:rPr lang="ru-RU" sz="1900" b="1" dirty="0">
                <a:ln w="11430" cmpd="dbl"/>
                <a:solidFill>
                  <a:srgbClr val="14341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Физическую культуру и спорт</a:t>
            </a:r>
            <a:r>
              <a:rPr lang="ru-RU" sz="1900" b="1" dirty="0">
                <a:solidFill>
                  <a:srgbClr val="14341C"/>
                </a:solidFill>
                <a:cs typeface="Times New Roman" pitchFamily="18" charset="0"/>
              </a:rPr>
              <a:t> 2016 год – 1,8 млн. рублей</a:t>
            </a:r>
          </a:p>
        </p:txBody>
      </p:sp>
      <p:sp>
        <p:nvSpPr>
          <p:cNvPr id="19" name="Нашивка 18"/>
          <p:cNvSpPr/>
          <p:nvPr/>
        </p:nvSpPr>
        <p:spPr>
          <a:xfrm>
            <a:off x="2393950" y="3960813"/>
            <a:ext cx="422275" cy="331787"/>
          </a:xfrm>
          <a:prstGeom prst="chevron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solidFill>
              <a:schemeClr val="accent1"/>
            </a:solidFill>
          </a:ln>
        </p:spPr>
        <p:txBody>
          <a:bodyPr anchor="ctr">
            <a:spAutoFit/>
          </a:bodyPr>
          <a:lstStyle/>
          <a:p>
            <a:pPr algn="just">
              <a:defRPr/>
            </a:pPr>
            <a:endParaRPr lang="ru-RU" sz="14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7287" name="Прямоугольник 10"/>
          <p:cNvSpPr>
            <a:spLocks noChangeArrowheads="1"/>
          </p:cNvSpPr>
          <p:nvPr/>
        </p:nvSpPr>
        <p:spPr bwMode="auto">
          <a:xfrm>
            <a:off x="3059113" y="3068638"/>
            <a:ext cx="56991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22300"/>
            <a:r>
              <a:rPr lang="ru-RU" sz="1700" b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1400" b="1">
                <a:solidFill>
                  <a:srgbClr val="000000"/>
                </a:solidFill>
                <a:cs typeface="Times New Roman" pitchFamily="18" charset="0"/>
              </a:rPr>
              <a:t>программы "Развитие физической культуры и спорта в муниципальном образовании городской округ Судак на 2016-2018 годы – 0,5 млн. рублей. Проведено 95 спортивных мероприятий, приняли участие в выездных соревнованиях 407 чел.  и 2862 чел.  в массовых мероприятиях в городском округе Судак</a:t>
            </a:r>
          </a:p>
        </p:txBody>
      </p:sp>
      <p:sp>
        <p:nvSpPr>
          <p:cNvPr id="9728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478B24-03D7-4E24-9282-0E852F32FA35}" type="slidenum">
              <a:rPr lang="ru-RU" smtClean="0">
                <a:solidFill>
                  <a:srgbClr val="90C226"/>
                </a:solidFill>
              </a:rPr>
              <a:pPr/>
              <a:t>37</a:t>
            </a:fld>
            <a:endParaRPr lang="ru-RU" smtClean="0">
              <a:solidFill>
                <a:srgbClr val="90C226"/>
              </a:solidFill>
            </a:endParaRPr>
          </a:p>
        </p:txBody>
      </p:sp>
      <p:pic>
        <p:nvPicPr>
          <p:cNvPr id="97289" name="Picture 2" descr="D:\Новая папка (2)\фото слайды\JZXF8JCADJWJI7CA7T5YQFCA3C2H5ZCASSD6FACADW14SYCAAB0VQICA661VJ6CAXXDBBACA2D56R9CASQ4B3PCA3H9M2ICAD7UF55CAUYCCJXCA4QCIHDCAVIFJYLCAA8NV0QCAOUMI5XCA43JQQOCA3DTX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4697413"/>
            <a:ext cx="439261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90" name="Picture 2" descr="D:\Новая папка (2)\Новая папка\0_8912d_3c45b85e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4697413"/>
            <a:ext cx="415131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91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7800" y="4691063"/>
            <a:ext cx="4392613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92" name="Picture 8" descr="http://wallpapers1920.ru/img/picture/Feb/23/a9ff3aeaee2e3f4f6ea5031825bbdb57/mini_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35375" y="933450"/>
            <a:ext cx="4537075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Текст 2"/>
          <p:cNvSpPr>
            <a:spLocks noGrp="1"/>
          </p:cNvSpPr>
          <p:nvPr>
            <p:ph type="body" idx="1"/>
          </p:nvPr>
        </p:nvSpPr>
        <p:spPr>
          <a:xfrm>
            <a:off x="755650" y="260350"/>
            <a:ext cx="7772400" cy="792163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2400" b="1" dirty="0" smtClean="0">
                <a:solidFill>
                  <a:srgbClr val="1F3C0C"/>
                </a:solidFill>
                <a:latin typeface="Arial" pitchFamily="34" charset="0"/>
                <a:cs typeface="Arial" pitchFamily="34" charset="0"/>
              </a:rPr>
              <a:t>СТРУКТУРА РАСХОДОВ НА КУЛЬТУРУ                             ЗА 2016 ГОД </a:t>
            </a:r>
            <a:endParaRPr lang="ru-RU" altLang="ru-RU" sz="2400" dirty="0" smtClean="0">
              <a:solidFill>
                <a:srgbClr val="1F3C0C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383" name="Object 71"/>
          <p:cNvGraphicFramePr>
            <a:graphicFrameLocks/>
          </p:cNvGraphicFramePr>
          <p:nvPr/>
        </p:nvGraphicFramePr>
        <p:xfrm>
          <a:off x="111125" y="1557338"/>
          <a:ext cx="8891588" cy="473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4" name="Диаграмма" r:id="rId3" imgW="8962957" imgH="4772025" progId="Excel.Sheet.8">
                  <p:embed/>
                </p:oleObj>
              </mc:Choice>
              <mc:Fallback>
                <p:oleObj name="Диаграмма" r:id="rId3" imgW="8962957" imgH="4772025" progId="Excel.Sheet.8">
                  <p:embed/>
                  <p:pic>
                    <p:nvPicPr>
                      <p:cNvPr id="0" name="Picture 7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125" y="1557338"/>
                        <a:ext cx="8891588" cy="4732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6372200" y="558866"/>
            <a:ext cx="2582648" cy="1718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35497" y="964760"/>
            <a:ext cx="2821470" cy="2813151"/>
            <a:chOff x="142365" y="2413663"/>
            <a:chExt cx="3748999" cy="1299601"/>
          </a:xfrm>
          <a:scene3d>
            <a:camera prst="orthographicFront"/>
            <a:lightRig rig="chilly" dir="t"/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142365" y="2479439"/>
              <a:ext cx="3748999" cy="1233825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178503" y="2413663"/>
              <a:ext cx="3676724" cy="129960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algn="ctr" defTabSz="622300" fontAlgn="auto"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на выполнение муниципальных заданий </a:t>
              </a:r>
            </a:p>
            <a:p>
              <a:pPr algn="ctr" defTabSz="622300" fontAlgn="auto"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муниципальными учреждениями </a:t>
              </a:r>
            </a:p>
            <a:p>
              <a:pPr algn="ctr" defTabSz="622300" fontAlgn="auto"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25,9 млн. рублей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158127" y="1235863"/>
            <a:ext cx="2721509" cy="2121128"/>
            <a:chOff x="221247" y="2464761"/>
            <a:chExt cx="3679068" cy="1358119"/>
          </a:xfrm>
          <a:scene3d>
            <a:camera prst="orthographicFront"/>
            <a:lightRig rig="chilly" dir="t"/>
          </a:scene3d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221247" y="2464761"/>
              <a:ext cx="3679068" cy="1358119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510641" y="2464762"/>
              <a:ext cx="3107686" cy="1358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algn="ctr" defTabSz="622300" fontAlgn="auto">
                <a:spcAft>
                  <a:spcPts val="0"/>
                </a:spcAft>
                <a:defRPr/>
              </a:pPr>
              <a:r>
                <a:rPr 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на обеспечение оплаты труда работников муниципальных учреждений культуры</a:t>
              </a:r>
            </a:p>
            <a:p>
              <a:pPr algn="ctr" defTabSz="622300" fontAlgn="auto">
                <a:spcAft>
                  <a:spcPts val="0"/>
                </a:spcAft>
                <a:defRPr/>
              </a:pPr>
              <a:r>
                <a:rPr lang="ru-RU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24,7 млн. рублей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15888" y="4005263"/>
            <a:ext cx="2292350" cy="1878012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spAutoFit/>
          </a:bodyPr>
          <a:lstStyle/>
          <a:p>
            <a:pPr algn="ctr" defTabSz="622300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cs typeface="Times New Roman" pitchFamily="18" charset="0"/>
              </a:rPr>
              <a:t>Реализация муниципальных  программ и субсидии на иные цели</a:t>
            </a:r>
          </a:p>
          <a:p>
            <a:pPr algn="ctr" defTabSz="622300" fontAlgn="auto">
              <a:spcAft>
                <a:spcPts val="0"/>
              </a:spcAft>
              <a:defRPr/>
            </a:pPr>
            <a:r>
              <a:rPr lang="ru-RU" sz="1600" b="1">
                <a:solidFill>
                  <a:prstClr val="black"/>
                </a:solidFill>
                <a:cs typeface="Times New Roman" pitchFamily="18" charset="0"/>
              </a:rPr>
              <a:t>4,0 млн</a:t>
            </a:r>
            <a:r>
              <a:rPr lang="ru-RU" sz="1600" b="1" dirty="0">
                <a:solidFill>
                  <a:prstClr val="black"/>
                </a:solidFill>
                <a:cs typeface="Times New Roman" pitchFamily="18" charset="0"/>
              </a:rPr>
              <a:t>. рублей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prstClr val="black"/>
              </a:solidFill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34925" y="260350"/>
            <a:ext cx="91440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0357" name="TextBox 9"/>
          <p:cNvSpPr txBox="1">
            <a:spLocks noChangeArrowheads="1"/>
          </p:cNvSpPr>
          <p:nvPr/>
        </p:nvSpPr>
        <p:spPr bwMode="auto">
          <a:xfrm>
            <a:off x="179388" y="476250"/>
            <a:ext cx="8064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00"/>
                </a:solidFill>
                <a:cs typeface="Times New Roman" pitchFamily="18" charset="0"/>
              </a:rPr>
              <a:t>Расходы на культуру -29,9 млн. рублей; </a:t>
            </a:r>
          </a:p>
        </p:txBody>
      </p:sp>
      <p:sp>
        <p:nvSpPr>
          <p:cNvPr id="19" name="Нашивка 18"/>
          <p:cNvSpPr/>
          <p:nvPr/>
        </p:nvSpPr>
        <p:spPr>
          <a:xfrm>
            <a:off x="2408238" y="4756150"/>
            <a:ext cx="422275" cy="331788"/>
          </a:xfrm>
          <a:prstGeom prst="chevron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solidFill>
              <a:schemeClr val="accent1"/>
            </a:solidFill>
          </a:ln>
        </p:spPr>
        <p:txBody>
          <a:bodyPr anchor="ctr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2778259" y="3777911"/>
            <a:ext cx="6101377" cy="2726818"/>
            <a:chOff x="93334" y="2575044"/>
            <a:chExt cx="3876912" cy="1161549"/>
          </a:xfrm>
          <a:scene3d>
            <a:camera prst="orthographicFront"/>
            <a:lightRig rig="chilly" dir="t"/>
          </a:scene3d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93334" y="2575044"/>
              <a:ext cx="3876912" cy="1123542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Скругленный прямоугольник 4"/>
            <p:cNvSpPr/>
            <p:nvPr/>
          </p:nvSpPr>
          <p:spPr>
            <a:xfrm>
              <a:off x="178503" y="2575044"/>
              <a:ext cx="3676723" cy="116154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marL="285750" indent="-285750" algn="ctr" defTabSz="622300" fontAlgn="auto">
                <a:spcAft>
                  <a:spcPts val="0"/>
                </a:spcAft>
                <a:buFont typeface="Wingdings" pitchFamily="2" charset="2"/>
                <a:buChar char="v"/>
                <a:defRPr/>
              </a:pPr>
              <a:endPara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0360" name="Прямоугольник 10"/>
          <p:cNvSpPr>
            <a:spLocks noChangeArrowheads="1"/>
          </p:cNvSpPr>
          <p:nvPr/>
        </p:nvSpPr>
        <p:spPr bwMode="auto">
          <a:xfrm rot="10800000" flipV="1">
            <a:off x="2913063" y="4041775"/>
            <a:ext cx="5965825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defTabSz="622300">
              <a:buFont typeface="Wingdings" pitchFamily="2" charset="2"/>
              <a:buChar char="v"/>
            </a:pPr>
            <a:r>
              <a:rPr lang="ru-RU" sz="1600" b="1" dirty="0" err="1">
                <a:solidFill>
                  <a:srgbClr val="000000"/>
                </a:solidFill>
                <a:cs typeface="Times New Roman" pitchFamily="18" charset="0"/>
              </a:rPr>
              <a:t>Судакская</a:t>
            </a:r>
            <a:r>
              <a:rPr lang="ru-RU" sz="1600" b="1" dirty="0">
                <a:solidFill>
                  <a:srgbClr val="000000"/>
                </a:solidFill>
                <a:cs typeface="Times New Roman" pitchFamily="18" charset="0"/>
              </a:rPr>
              <a:t> централизованная библиотечная система – состоит из 2 городских библиотек и 11 сельских, которые посетили 10376 человека, израсходовано 10,8 млн. рублей;</a:t>
            </a:r>
          </a:p>
          <a:p>
            <a:pPr marL="285750" indent="-285750" defTabSz="622300">
              <a:buFont typeface="Wingdings" pitchFamily="2" charset="2"/>
              <a:buChar char="v"/>
            </a:pPr>
            <a:r>
              <a:rPr lang="ru-RU" sz="1600" b="1" dirty="0">
                <a:solidFill>
                  <a:srgbClr val="000000"/>
                </a:solidFill>
                <a:cs typeface="Times New Roman" pitchFamily="18" charset="0"/>
              </a:rPr>
              <a:t> Централизованная клубная система состоит из 1 городского  и 10 сельских домов культуры, на которые израсходовано 16,8 млн. рублей,  из них на </a:t>
            </a:r>
            <a:r>
              <a:rPr lang="ru-RU" sz="1600" b="1" dirty="0" err="1">
                <a:solidFill>
                  <a:srgbClr val="000000"/>
                </a:solidFill>
                <a:cs typeface="Times New Roman" pitchFamily="18" charset="0"/>
              </a:rPr>
              <a:t>кап.ремонт</a:t>
            </a:r>
            <a:r>
              <a:rPr lang="ru-RU" sz="1600" b="1" dirty="0">
                <a:solidFill>
                  <a:srgbClr val="000000"/>
                </a:solidFill>
                <a:cs typeface="Times New Roman" pitchFamily="18" charset="0"/>
              </a:rPr>
              <a:t> кровли </a:t>
            </a:r>
            <a:r>
              <a:rPr lang="ru-RU" sz="1600" b="1" dirty="0" err="1">
                <a:solidFill>
                  <a:srgbClr val="000000"/>
                </a:solidFill>
                <a:cs typeface="Times New Roman" pitchFamily="18" charset="0"/>
              </a:rPr>
              <a:t>Солнечнодолинского</a:t>
            </a:r>
            <a:r>
              <a:rPr lang="ru-RU" sz="1600" b="1" dirty="0">
                <a:solidFill>
                  <a:srgbClr val="000000"/>
                </a:solidFill>
                <a:cs typeface="Times New Roman" pitchFamily="18" charset="0"/>
              </a:rPr>
              <a:t> ДК – 860 тыс. рублей;</a:t>
            </a:r>
          </a:p>
          <a:p>
            <a:pPr marL="285750" indent="-285750" defTabSz="622300">
              <a:buFont typeface="Wingdings" pitchFamily="2" charset="2"/>
              <a:buChar char="v"/>
            </a:pPr>
            <a:r>
              <a:rPr lang="ru-RU" sz="1600" b="1" dirty="0">
                <a:solidFill>
                  <a:srgbClr val="000000"/>
                </a:solidFill>
                <a:cs typeface="Times New Roman" pitchFamily="18" charset="0"/>
              </a:rPr>
              <a:t>Программа "Развитие сферы культуры в городском округе Судак  на 2016-2018 год" – 2,3 млн. рублей</a:t>
            </a:r>
          </a:p>
        </p:txBody>
      </p:sp>
      <p:pic>
        <p:nvPicPr>
          <p:cNvPr id="100361" name="Picture 2" descr="D:\Новая папка (2)\Новая папка\IMG_95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3063" y="1235075"/>
            <a:ext cx="317182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01CFB64-A92C-4C08-B4DA-3F35FDB675E9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900113" y="404813"/>
            <a:ext cx="5688012" cy="7921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/>
              <a:t>Исполнение бюджета города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750" y="1412875"/>
            <a:ext cx="8280400" cy="50784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Исполнение бюджета – процесс сбора и учета доходов и осуществление расходов на основе сводной бюджетной росписи и кассового плана. </a:t>
            </a:r>
          </a:p>
          <a:p>
            <a:pPr>
              <a:defRPr/>
            </a:pPr>
            <a:r>
              <a:rPr lang="ru-RU" sz="1600" dirty="0"/>
              <a:t>	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Исполнение бюджета </a:t>
            </a:r>
            <a:r>
              <a:rPr lang="ru-RU" sz="1600" dirty="0"/>
              <a:t>– это этап бюджетного процесса, который начинается с момента утверждения решения о бюджете города и продолжается в течение финансового года. Можно выделить следующие этапы этого процесса:</a:t>
            </a:r>
          </a:p>
          <a:p>
            <a:pPr>
              <a:defRPr/>
            </a:pPr>
            <a:r>
              <a:rPr lang="ru-RU" sz="1600" dirty="0"/>
              <a:t>	 -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исполнение бюджета по доходам </a:t>
            </a:r>
            <a:r>
              <a:rPr lang="ru-RU" sz="1600" dirty="0"/>
              <a:t>заключается в обеспечении полного и своевременного поступления в бюджет налогов, сборов, доходов от использования имущества и других обязательных платежей, в соответствии с утвержденным планом мобилизации доходов.</a:t>
            </a:r>
          </a:p>
          <a:p>
            <a:pPr>
              <a:defRPr/>
            </a:pPr>
            <a:r>
              <a:rPr lang="ru-RU" sz="1600" dirty="0"/>
              <a:t>	 -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исполнение по расходам </a:t>
            </a:r>
            <a:r>
              <a:rPr lang="ru-RU" sz="1600" dirty="0"/>
              <a:t>означает последовательное финансирование мероприятий, предусмотренных решением о бюджете, в пределах утвержденных сумм с целью исполнения принятых муниципальным образованием расходных обязательств. 	Составление и утверждение отчета об исполнении бюджета является важной формой контроля за исполнением бюджета. </a:t>
            </a:r>
          </a:p>
          <a:p>
            <a:pPr>
              <a:defRPr/>
            </a:pPr>
            <a:r>
              <a:rPr lang="ru-RU" sz="1600" dirty="0"/>
              <a:t>	Отчет об исполнении бюджета составляется по всем основным показателям доходов и расходов в установленном порядке с необходимым анализом исполнения доходов и расходования средств. </a:t>
            </a:r>
          </a:p>
          <a:p>
            <a:pPr>
              <a:defRPr/>
            </a:pPr>
            <a:r>
              <a:rPr lang="ru-RU" sz="1600" dirty="0"/>
              <a:t>	Годовой отчет об исполнении бюджета предоставляется в  Судакский городской Совет. По результатам рассмотрения отчета об исполнении бюджета города Судакский городской принимает решение об его утверждении либо отклонении.</a:t>
            </a:r>
          </a:p>
        </p:txBody>
      </p:sp>
      <p:pic>
        <p:nvPicPr>
          <p:cNvPr id="4915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85113" y="87313"/>
            <a:ext cx="1079500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ctrTitle"/>
          </p:nvPr>
        </p:nvSpPr>
        <p:spPr>
          <a:xfrm>
            <a:off x="684213" y="188913"/>
            <a:ext cx="7772400" cy="1006475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  <a:cs typeface="Arial" charset="0"/>
              </a:rPr>
              <a:t>СТРУКТУРА РАСХОДОВ НА НАЦИОНАЛЬНУЮ ЭКОНОМИКУ ЗА 2016 ГОД </a:t>
            </a:r>
          </a:p>
        </p:txBody>
      </p:sp>
      <p:graphicFrame>
        <p:nvGraphicFramePr>
          <p:cNvPr id="70714" name="Object 58"/>
          <p:cNvGraphicFramePr>
            <a:graphicFrameLocks/>
          </p:cNvGraphicFramePr>
          <p:nvPr/>
        </p:nvGraphicFramePr>
        <p:xfrm>
          <a:off x="4284663" y="3578225"/>
          <a:ext cx="4576762" cy="315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15" name="Лист" r:id="rId3" imgW="6429443" imgH="3914775" progId="Excel.Sheet.8">
                  <p:embed/>
                </p:oleObj>
              </mc:Choice>
              <mc:Fallback>
                <p:oleObj name="Лист" r:id="rId3" imgW="6429443" imgH="3914775" progId="Excel.Sheet.8">
                  <p:embed/>
                  <p:pic>
                    <p:nvPicPr>
                      <p:cNvPr id="0" name="Picture 5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3578225"/>
                        <a:ext cx="4576762" cy="3157538"/>
                      </a:xfrm>
                      <a:prstGeom prst="rect">
                        <a:avLst/>
                      </a:prstGeom>
                      <a:solidFill>
                        <a:srgbClr val="C0E474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1403350" y="4581525"/>
            <a:ext cx="1512888" cy="1150938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kern="0" dirty="0">
              <a:solidFill>
                <a:sysClr val="windowText" lastClr="000000"/>
              </a:solidFill>
              <a:latin typeface="Calibri"/>
            </a:endParaRPr>
          </a:p>
        </p:txBody>
      </p:sp>
      <p:pic>
        <p:nvPicPr>
          <p:cNvPr id="70718" name="Picture 15" descr="http://www.moyby.com/images/news/7dad0ec897db125e9a0669366b4d086f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5575" y="1412875"/>
            <a:ext cx="4056063" cy="305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11638" y="1412875"/>
            <a:ext cx="4608512" cy="2200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/>
              <a:t>Общая сумма расходов 132 млн. рублей</a:t>
            </a:r>
          </a:p>
          <a:p>
            <a:pPr>
              <a:defRPr/>
            </a:pPr>
            <a:endParaRPr lang="ru-RU" sz="1400" dirty="0"/>
          </a:p>
          <a:p>
            <a:pPr algn="ctr">
              <a:defRPr/>
            </a:pPr>
            <a:r>
              <a:rPr lang="ru-RU" sz="1400" b="1" dirty="0"/>
              <a:t>- за счет межбюджетных трансфертов - 120,7млн. руб. </a:t>
            </a:r>
          </a:p>
          <a:p>
            <a:pPr marL="285750" indent="-285750" algn="ctr">
              <a:buFontTx/>
              <a:buChar char="-"/>
              <a:defRPr/>
            </a:pPr>
            <a:r>
              <a:rPr lang="ru-RU" sz="1400" b="1" dirty="0"/>
              <a:t>из средств местного бюджета – 11,3 млн. рублей.</a:t>
            </a:r>
          </a:p>
          <a:p>
            <a:pPr marL="285750" indent="-285750">
              <a:buFontTx/>
              <a:buChar char="-"/>
              <a:defRPr/>
            </a:pPr>
            <a:endParaRPr lang="ru-RU" sz="1400" b="1" dirty="0"/>
          </a:p>
          <a:p>
            <a:pPr algn="ctr">
              <a:defRPr/>
            </a:pPr>
            <a:r>
              <a:rPr lang="ru-RU" sz="1300" b="1" dirty="0"/>
              <a:t>Это капитальные  вложений  в объекты муниципальной собственности, газификация населенных пунктов, ремонт дорог, разработка схемы теплоснабжения в городском округе, автоматизация процессов бюджетного учета и отчетности муниципальных учреждений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0" y="-20638"/>
            <a:ext cx="9144000" cy="7127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>
              <a:defRPr/>
            </a:pPr>
            <a:endParaRPr lang="ru-RU" sz="14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56100" y="4076700"/>
            <a:ext cx="4152900" cy="2616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Расходы по программам:</a:t>
            </a:r>
          </a:p>
          <a:p>
            <a:pPr algn="just">
              <a:defRPr/>
            </a:pPr>
            <a:r>
              <a:rPr lang="ru-RU" sz="16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 счет субсидии из бюджета РК: </a:t>
            </a:r>
          </a:p>
          <a:p>
            <a:pPr algn="just"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3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разработка схемы теплоснабжения - 3,9 млн.руб.;</a:t>
            </a:r>
          </a:p>
          <a:p>
            <a:pPr algn="just">
              <a:defRPr/>
            </a:pPr>
            <a:r>
              <a:rPr lang="ru-RU" sz="13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по программе "Модернизация программного и технического обеспечения деятельности муниципальных учреждений городского округа Судак на 2016 год" – 0,6 млн.руб.</a:t>
            </a:r>
          </a:p>
          <a:p>
            <a:pPr algn="just">
              <a:defRPr/>
            </a:pPr>
            <a:r>
              <a:rPr lang="ru-RU" sz="14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 счет средств местного бюджета: </a:t>
            </a:r>
          </a:p>
          <a:p>
            <a:pPr algn="just">
              <a:defRPr/>
            </a:pPr>
            <a:r>
              <a:rPr lang="ru-RU" sz="13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-по программе "</a:t>
            </a:r>
            <a:r>
              <a:rPr lang="ru-RU" sz="13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Равитие</a:t>
            </a:r>
            <a:r>
              <a:rPr lang="ru-RU" sz="13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курортов и туризма городского округа Судак на 2016 год» - 0,4 млн. рублей.</a:t>
            </a:r>
          </a:p>
          <a:p>
            <a:pPr algn="just">
              <a:defRPr/>
            </a:pPr>
            <a:r>
              <a:rPr lang="ru-RU" sz="13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-в уставной фонд МУП «</a:t>
            </a:r>
            <a:r>
              <a:rPr lang="ru-RU" sz="13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Судакторг</a:t>
            </a:r>
            <a:r>
              <a:rPr lang="ru-RU" sz="13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- 0,3 млн.руб.</a:t>
            </a:r>
          </a:p>
        </p:txBody>
      </p:sp>
      <p:sp>
        <p:nvSpPr>
          <p:cNvPr id="102403" name="Стрелка вниз 19"/>
          <p:cNvSpPr>
            <a:spLocks noChangeArrowheads="1"/>
          </p:cNvSpPr>
          <p:nvPr/>
        </p:nvSpPr>
        <p:spPr bwMode="auto">
          <a:xfrm>
            <a:off x="1187450" y="3716338"/>
            <a:ext cx="484188" cy="979487"/>
          </a:xfrm>
          <a:prstGeom prst="downArrow">
            <a:avLst>
              <a:gd name="adj1" fmla="val 50000"/>
              <a:gd name="adj2" fmla="val 50105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ru-RU" sz="1400" b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1292225" y="1700213"/>
            <a:ext cx="758825" cy="371475"/>
          </a:xfrm>
          <a:prstGeom prst="downArrow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 anchor="ctr">
            <a:spAutoFit/>
          </a:bodyPr>
          <a:lstStyle/>
          <a:p>
            <a:pPr algn="just">
              <a:defRPr/>
            </a:pPr>
            <a:endParaRPr lang="ru-RU" sz="14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5888" y="2205038"/>
            <a:ext cx="3998912" cy="22780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Общеэкономические вопросы:</a:t>
            </a:r>
          </a:p>
          <a:p>
            <a:pPr algn="just">
              <a:defRPr/>
            </a:pPr>
            <a:r>
              <a:rPr lang="ru-RU" sz="14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 счет субсидии из бюджета РК 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проведено:</a:t>
            </a:r>
          </a:p>
          <a:p>
            <a:pPr algn="just">
              <a:buFontTx/>
              <a:buChar char="-"/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строительство уличных сетей газоснабжения с. Веселое, г.Судак- 67,8 млн. рублей;</a:t>
            </a:r>
          </a:p>
          <a:p>
            <a:pPr algn="just">
              <a:buFontTx/>
              <a:buChar char="-"/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реконструкция сетей водоснабжения в с, Переваловка г.Судак– 1,2 млн. рублей .</a:t>
            </a:r>
          </a:p>
          <a:p>
            <a:pPr algn="just">
              <a:defRPr/>
            </a:pPr>
            <a:r>
              <a:rPr lang="ru-RU" sz="14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 счет средств местного бюджета проведены:</a:t>
            </a:r>
          </a:p>
          <a:p>
            <a:pPr algn="just"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ПИР – 10,5 млн. рублей;</a:t>
            </a:r>
          </a:p>
          <a:p>
            <a:pPr algn="just"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капитальный ремонт объектов муниципальной собственности – 0,08 млн.руб.</a:t>
            </a: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34925" y="115888"/>
            <a:ext cx="8858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 cmpd="dbl"/>
                <a:solidFill>
                  <a:srgbClr val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Национальная экономика</a:t>
            </a:r>
            <a:endParaRPr lang="ru-RU" sz="2400" b="1" dirty="0">
              <a:ln w="11430"/>
              <a:solidFill>
                <a:prstClr val="black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Times New Roman" pitchFamily="18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0" y="714375"/>
            <a:ext cx="91440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2408" name="Прямоугольник 24"/>
          <p:cNvSpPr>
            <a:spLocks noChangeArrowheads="1"/>
          </p:cNvSpPr>
          <p:nvPr/>
        </p:nvSpPr>
        <p:spPr bwMode="auto">
          <a:xfrm>
            <a:off x="34925" y="714375"/>
            <a:ext cx="7921625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00"/>
                </a:solidFill>
                <a:cs typeface="Times New Roman" pitchFamily="18" charset="0"/>
              </a:rPr>
              <a:t>Расходы за 2016 год – 132,0 млн. рублей. </a:t>
            </a:r>
          </a:p>
          <a:p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Общеэкономические вопросы– 79,6 млн. рублей </a:t>
            </a:r>
          </a:p>
          <a:p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Дорожное  хозяйство– 47,2 млн. рублей </a:t>
            </a:r>
          </a:p>
          <a:p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Расходы по программам – 5,2 млн. рублей</a:t>
            </a:r>
          </a:p>
        </p:txBody>
      </p:sp>
      <p:sp>
        <p:nvSpPr>
          <p:cNvPr id="27" name="Стрелка вниз 26"/>
          <p:cNvSpPr/>
          <p:nvPr/>
        </p:nvSpPr>
        <p:spPr>
          <a:xfrm>
            <a:off x="3598863" y="1358900"/>
            <a:ext cx="757237" cy="369888"/>
          </a:xfrm>
          <a:prstGeom prst="downArrow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 anchor="ctr">
            <a:spAutoFit/>
          </a:bodyPr>
          <a:lstStyle/>
          <a:p>
            <a:pPr algn="just">
              <a:defRPr/>
            </a:pPr>
            <a:endParaRPr lang="ru-RU" sz="14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4356100" y="714376"/>
            <a:ext cx="4248348" cy="1509297"/>
            <a:chOff x="-755504" y="2337373"/>
            <a:chExt cx="5074262" cy="1345991"/>
          </a:xfrm>
          <a:scene3d>
            <a:camera prst="orthographicFront"/>
            <a:lightRig rig="chilly" dir="t"/>
          </a:scene3d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-704701" y="2337373"/>
              <a:ext cx="4910209" cy="123382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1" name="Скругленный прямоугольник 4"/>
            <p:cNvSpPr/>
            <p:nvPr/>
          </p:nvSpPr>
          <p:spPr>
            <a:xfrm>
              <a:off x="-755504" y="2369955"/>
              <a:ext cx="5074262" cy="131340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53340" tIns="53340" rIns="53340" bIns="53340" spcCol="1270" anchor="ctr"/>
            <a:lstStyle/>
            <a:p>
              <a:pPr algn="ctr" defTabSz="622300">
                <a:spcAft>
                  <a:spcPts val="0"/>
                </a:spcAft>
                <a:defRPr/>
              </a:pPr>
              <a:endPara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defTabSz="622300">
                <a:spcAft>
                  <a:spcPts val="0"/>
                </a:spcAft>
                <a:defRPr/>
              </a:pPr>
              <a:endPara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defTabSz="622300">
                <a:spcAft>
                  <a:spcPts val="0"/>
                </a:spcAft>
                <a:defRPr/>
              </a:pPr>
              <a:endPara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defTabSz="622300"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Дорожное хозяйство:</a:t>
              </a:r>
            </a:p>
            <a:p>
              <a:pPr algn="just" defTabSz="622300">
                <a:spcAft>
                  <a:spcPts val="0"/>
                </a:spcAft>
                <a:defRPr/>
              </a:pPr>
              <a:r>
                <a:rPr lang="ru-RU" sz="1400" b="1" u="sng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За счет субсидии из бюджета РК:</a:t>
              </a:r>
            </a:p>
            <a:p>
              <a:pPr algn="just" defTabSz="622300"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- ремонт автомобильных дорог общего пользования местного значения- 7133 </a:t>
              </a:r>
              <a:r>
                <a:rPr lang="ru-RU" sz="1400" b="1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кв.м</a:t>
              </a:r>
              <a:r>
                <a:rPr lang="ru-RU" sz="14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. - 16,1 млн. рублей;</a:t>
              </a:r>
            </a:p>
            <a:p>
              <a:pPr marL="285750" indent="-285750" algn="just" defTabSz="622300">
                <a:spcAft>
                  <a:spcPts val="0"/>
                </a:spcAft>
                <a:buFontTx/>
                <a:buChar char="-"/>
                <a:defRPr/>
              </a:pPr>
              <a:r>
                <a:rPr lang="ru-RU" sz="14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ул.Коммунальной г.Судак– 1015 м. -  31,1 млн. рублей;</a:t>
              </a:r>
            </a:p>
            <a:p>
              <a:pPr marL="285750" indent="-285750" algn="just" defTabSz="622300">
                <a:spcAft>
                  <a:spcPts val="0"/>
                </a:spcAft>
                <a:buFontTx/>
                <a:buChar char="-"/>
                <a:defRPr/>
              </a:pPr>
              <a:endPara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indent="-285750" algn="just" defTabSz="622300">
                <a:spcAft>
                  <a:spcPts val="0"/>
                </a:spcAft>
                <a:buFontTx/>
                <a:buChar char="-"/>
                <a:defRPr/>
              </a:pPr>
              <a:endPara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indent="-285750" algn="just" defTabSz="622300">
                <a:spcAft>
                  <a:spcPts val="0"/>
                </a:spcAft>
                <a:buFontTx/>
                <a:buChar char="-"/>
                <a:defRPr/>
              </a:pPr>
              <a:endPara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indent="-285750" algn="ctr" defTabSz="622300">
                <a:spcAft>
                  <a:spcPts val="0"/>
                </a:spcAft>
                <a:buFontTx/>
                <a:buChar char="-"/>
                <a:defRPr/>
              </a:pPr>
              <a:endPara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02411" name="Picture 4" descr="http://1see-derbent.ru/wp-content/uploads/2017/01/Snimok-1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3700" y="4695825"/>
            <a:ext cx="3633788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12" name="Picture 6" descr="http://www.yugtimes.com/upload/iblock/f7e/f7eac649c0d212e831d2264b16ed23a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4363" y="2243138"/>
            <a:ext cx="389572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78" name="Заголовок 1"/>
          <p:cNvSpPr>
            <a:spLocks noGrp="1"/>
          </p:cNvSpPr>
          <p:nvPr>
            <p:ph type="ctrTitle"/>
          </p:nvPr>
        </p:nvSpPr>
        <p:spPr>
          <a:xfrm>
            <a:off x="684213" y="115888"/>
            <a:ext cx="7772400" cy="935037"/>
          </a:xfrm>
        </p:spPr>
        <p:txBody>
          <a:bodyPr/>
          <a:lstStyle/>
          <a:p>
            <a:pPr algn="ctr" eaLnBrk="1" hangingPunct="1"/>
            <a:r>
              <a:rPr lang="ru-RU" altLang="ru-RU" sz="2400" b="1" smtClean="0">
                <a:solidFill>
                  <a:srgbClr val="1F3C0C"/>
                </a:solidFill>
                <a:latin typeface="Arial" charset="0"/>
                <a:cs typeface="Arial" charset="0"/>
              </a:rPr>
              <a:t>СТРУКТУРА РАСХОДОВ НА ЖИЛИЩНО-КОММУНАЛЬНОЕ ХОЗЯЙСТВО ЗА 2016 ГОД</a:t>
            </a:r>
          </a:p>
        </p:txBody>
      </p:sp>
      <p:graphicFrame>
        <p:nvGraphicFramePr>
          <p:cNvPr id="17477" name="Object 69"/>
          <p:cNvGraphicFramePr>
            <a:graphicFrameLocks/>
          </p:cNvGraphicFramePr>
          <p:nvPr/>
        </p:nvGraphicFramePr>
        <p:xfrm>
          <a:off x="4630738" y="3933825"/>
          <a:ext cx="4513262" cy="259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8" name="Диаграмма" r:id="rId4" imgW="8286885" imgH="4762590" progId="Excel.Sheet.8">
                  <p:embed/>
                </p:oleObj>
              </mc:Choice>
              <mc:Fallback>
                <p:oleObj name="Диаграмма" r:id="rId4" imgW="8286885" imgH="4762590" progId="Excel.Sheet.8">
                  <p:embed/>
                  <p:pic>
                    <p:nvPicPr>
                      <p:cNvPr id="0" name="Picture 69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0738" y="3933825"/>
                        <a:ext cx="4513262" cy="2592388"/>
                      </a:xfrm>
                      <a:prstGeom prst="rect">
                        <a:avLst/>
                      </a:prstGeom>
                      <a:solidFill>
                        <a:srgbClr val="D1FEA4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9338" y="1412875"/>
            <a:ext cx="3671887" cy="21590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17480" name="TextBox 1"/>
          <p:cNvSpPr txBox="1">
            <a:spLocks noChangeArrowheads="1"/>
          </p:cNvSpPr>
          <p:nvPr/>
        </p:nvSpPr>
        <p:spPr bwMode="auto">
          <a:xfrm>
            <a:off x="684213" y="1052513"/>
            <a:ext cx="3671887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400" b="1" dirty="0"/>
              <a:t>Благоустройство города  обеспечивает МБУ "</a:t>
            </a:r>
            <a:r>
              <a:rPr lang="ru-RU" sz="1400" b="1" dirty="0" err="1"/>
              <a:t>Коммунхоз</a:t>
            </a:r>
            <a:r>
              <a:rPr lang="ru-RU" sz="1400" b="1" dirty="0"/>
              <a:t>» в рамках  программы  «Комплексное благоустройство, содержание территории и обслуживание объектов муниципального образования городского округа Судак на период 2016-2018г.» - численностью 175 чел. выполнены  работы по :</a:t>
            </a:r>
          </a:p>
          <a:p>
            <a:pPr algn="just">
              <a:buFontTx/>
              <a:buChar char="-"/>
            </a:pPr>
            <a:r>
              <a:rPr lang="ru-RU" sz="1400" dirty="0"/>
              <a:t>санитарной уборке городского округа площадью– 272,2 </a:t>
            </a:r>
            <a:r>
              <a:rPr lang="ru-RU" sz="1400" dirty="0" err="1"/>
              <a:t>тыс.кв.м</a:t>
            </a:r>
            <a:r>
              <a:rPr lang="ru-RU" sz="1400" dirty="0"/>
              <a:t>.;</a:t>
            </a:r>
          </a:p>
          <a:p>
            <a:pPr algn="just">
              <a:buFontTx/>
              <a:buChar char="-"/>
            </a:pPr>
            <a:r>
              <a:rPr lang="ru-RU" sz="1400" dirty="0"/>
              <a:t>содержанию автомобильных дорог  - 7,2 тыс. </a:t>
            </a:r>
            <a:r>
              <a:rPr lang="ru-RU" sz="1400" dirty="0" err="1"/>
              <a:t>п.м</a:t>
            </a:r>
            <a:r>
              <a:rPr lang="ru-RU" sz="1400" dirty="0"/>
              <a:t>.;</a:t>
            </a:r>
          </a:p>
          <a:p>
            <a:pPr algn="just">
              <a:buFontTx/>
              <a:buChar char="-"/>
            </a:pPr>
            <a:r>
              <a:rPr lang="ru-RU" sz="1400" dirty="0"/>
              <a:t>чистке русел рек и сетей ливневой канализации – 3,1 </a:t>
            </a:r>
            <a:r>
              <a:rPr lang="ru-RU" sz="1400" dirty="0" err="1"/>
              <a:t>тыс.кв.м</a:t>
            </a:r>
            <a:r>
              <a:rPr lang="ru-RU" sz="1400" dirty="0"/>
              <a:t>.;</a:t>
            </a:r>
          </a:p>
          <a:p>
            <a:pPr algn="just">
              <a:buFontTx/>
              <a:buChar char="-"/>
            </a:pPr>
            <a:r>
              <a:rPr lang="ru-RU" sz="1400" dirty="0"/>
              <a:t>высадке зеленых насаждений  - 3,3 </a:t>
            </a:r>
            <a:r>
              <a:rPr lang="ru-RU" sz="1400" dirty="0" err="1"/>
              <a:t>тыс.шт</a:t>
            </a:r>
            <a:r>
              <a:rPr lang="ru-RU" sz="1400" dirty="0"/>
              <a:t>.;</a:t>
            </a:r>
          </a:p>
          <a:p>
            <a:pPr algn="just">
              <a:buFontTx/>
              <a:buChar char="-"/>
            </a:pPr>
            <a:r>
              <a:rPr lang="ru-RU" sz="1400" dirty="0"/>
              <a:t>уходу за зелеными насаждениями площадью – 83,8 </a:t>
            </a:r>
            <a:r>
              <a:rPr lang="ru-RU" sz="1400" dirty="0" err="1"/>
              <a:t>тыс.кв.м</a:t>
            </a:r>
            <a:endParaRPr lang="ru-RU" sz="1400" dirty="0"/>
          </a:p>
          <a:p>
            <a:pPr algn="just">
              <a:buFontTx/>
              <a:buChar char="-"/>
            </a:pPr>
            <a:r>
              <a:rPr lang="ru-RU" sz="1400" dirty="0"/>
              <a:t>уборке городской набережной – 7,9 </a:t>
            </a:r>
            <a:r>
              <a:rPr lang="ru-RU" sz="1400" dirty="0" err="1"/>
              <a:t>тыс.кв.м</a:t>
            </a:r>
            <a:r>
              <a:rPr lang="ru-RU" sz="1400" dirty="0"/>
              <a:t>.</a:t>
            </a:r>
          </a:p>
          <a:p>
            <a:pPr algn="just">
              <a:buFontTx/>
              <a:buChar char="-"/>
            </a:pPr>
            <a:r>
              <a:rPr lang="ru-RU" sz="1400" dirty="0"/>
              <a:t>ликвидации несанкционированных свалок ТБО -  2,135 тыс. </a:t>
            </a:r>
            <a:r>
              <a:rPr lang="ru-RU" sz="1400" dirty="0" err="1"/>
              <a:t>куб.м</a:t>
            </a:r>
            <a:r>
              <a:rPr lang="ru-RU" sz="1400" dirty="0"/>
              <a:t>.;</a:t>
            </a:r>
          </a:p>
          <a:p>
            <a:pPr algn="just">
              <a:buFontTx/>
              <a:buChar char="-"/>
            </a:pPr>
            <a:r>
              <a:rPr lang="ru-RU" sz="1400" dirty="0"/>
              <a:t>-вывозу ТБО из мест общего пользования – 10 </a:t>
            </a:r>
            <a:r>
              <a:rPr lang="ru-RU" sz="1400" dirty="0" err="1"/>
              <a:t>тыс.куб.м</a:t>
            </a:r>
            <a:r>
              <a:rPr lang="ru-RU" sz="1400" dirty="0"/>
              <a:t>.</a:t>
            </a:r>
          </a:p>
          <a:p>
            <a:pPr algn="just">
              <a:buFontTx/>
              <a:buChar char="-"/>
            </a:pPr>
            <a:r>
              <a:rPr lang="ru-RU" sz="1400" dirty="0"/>
              <a:t>обеспечению освещения городского округа Судак.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0" y="-20638"/>
            <a:ext cx="9144000" cy="71278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anchor="ctr">
            <a:spAutoFit/>
          </a:bodyPr>
          <a:lstStyle/>
          <a:p>
            <a:pPr algn="just">
              <a:defRPr/>
            </a:pPr>
            <a:endParaRPr lang="ru-RU" sz="1400" b="1" dirty="0"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45050" y="5181600"/>
            <a:ext cx="3543300" cy="14160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Коммунальное хозяйство: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за счет субсидии из РК проведена закупка  специализированной коммунальной техники и контейнеров для сбора твердых коммунальных отходов – 4  машины на 34,8 млн. рублей</a:t>
            </a:r>
          </a:p>
        </p:txBody>
      </p:sp>
      <p:sp>
        <p:nvSpPr>
          <p:cNvPr id="106499" name="Стрелка вниз 19"/>
          <p:cNvSpPr>
            <a:spLocks noChangeArrowheads="1"/>
          </p:cNvSpPr>
          <p:nvPr/>
        </p:nvSpPr>
        <p:spPr bwMode="auto">
          <a:xfrm>
            <a:off x="1187450" y="3716338"/>
            <a:ext cx="484188" cy="979487"/>
          </a:xfrm>
          <a:prstGeom prst="downArrow">
            <a:avLst>
              <a:gd name="adj1" fmla="val 50000"/>
              <a:gd name="adj2" fmla="val 50105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ru-RU" sz="1400" b="1">
              <a:cs typeface="Times New Roman" pitchFamily="18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1255713" y="1966913"/>
            <a:ext cx="758825" cy="371475"/>
          </a:xfrm>
          <a:prstGeom prst="downArrow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 anchor="ctr">
            <a:spAutoFit/>
          </a:bodyPr>
          <a:lstStyle/>
          <a:p>
            <a:pPr algn="just">
              <a:defRPr/>
            </a:pPr>
            <a:endParaRPr lang="ru-RU" sz="1400" b="1" dirty="0"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2725" y="2492375"/>
            <a:ext cx="3744913" cy="19081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Жилищное хозяйство:</a:t>
            </a:r>
          </a:p>
          <a:p>
            <a:pPr algn="just">
              <a:buFontTx/>
              <a:buChar char="-"/>
              <a:defRPr/>
            </a:pPr>
            <a:r>
              <a:rPr lang="ru-RU" sz="1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счет субсидии из бюджета РК приобретено 2 квартиры для депортированных граждан - 3,2 млн. рублей;</a:t>
            </a:r>
          </a:p>
          <a:p>
            <a:pPr algn="just">
              <a:buFontTx/>
              <a:buChar char="-"/>
              <a:defRPr/>
            </a:pPr>
            <a:r>
              <a:rPr lang="ru-RU" sz="1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выполнены ПИР по  общежитиям муниципальной собственности – 0,4 млн. рублей  </a:t>
            </a: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34925" y="115888"/>
            <a:ext cx="8858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 cmpd="dbl"/>
                <a:solidFill>
                  <a:srgbClr val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Развитие  жилищно-коммунального хозяйства</a:t>
            </a:r>
            <a:endParaRPr lang="ru-RU" sz="24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Times New Roman" pitchFamily="18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0" y="714375"/>
            <a:ext cx="91440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6504" name="Прямоугольник 24"/>
          <p:cNvSpPr>
            <a:spLocks noChangeArrowheads="1"/>
          </p:cNvSpPr>
          <p:nvPr/>
        </p:nvSpPr>
        <p:spPr bwMode="auto">
          <a:xfrm>
            <a:off x="34925" y="714375"/>
            <a:ext cx="7921625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cs typeface="Times New Roman" pitchFamily="18" charset="0"/>
              </a:rPr>
              <a:t>Расходы за 2016 год – 70,5 млн. рублей. </a:t>
            </a:r>
          </a:p>
          <a:p>
            <a:r>
              <a:rPr lang="ru-RU" sz="1400" dirty="0">
                <a:cs typeface="Times New Roman" pitchFamily="18" charset="0"/>
              </a:rPr>
              <a:t>Жилищное хозяйство – 3,6 млн. рублей </a:t>
            </a:r>
          </a:p>
          <a:p>
            <a:r>
              <a:rPr lang="ru-RU" sz="1400" dirty="0">
                <a:cs typeface="Times New Roman" pitchFamily="18" charset="0"/>
              </a:rPr>
              <a:t>Коммунальное хозяйство– 34,8 млн. рублей </a:t>
            </a:r>
          </a:p>
          <a:p>
            <a:r>
              <a:rPr lang="ru-RU" sz="1400" dirty="0">
                <a:cs typeface="Times New Roman" pitchFamily="18" charset="0"/>
              </a:rPr>
              <a:t>Благоустройство – 32,1 млн. рублей</a:t>
            </a:r>
          </a:p>
        </p:txBody>
      </p:sp>
      <p:sp>
        <p:nvSpPr>
          <p:cNvPr id="27" name="Стрелка вниз 26"/>
          <p:cNvSpPr/>
          <p:nvPr/>
        </p:nvSpPr>
        <p:spPr>
          <a:xfrm>
            <a:off x="3598863" y="1358900"/>
            <a:ext cx="757237" cy="369888"/>
          </a:xfrm>
          <a:prstGeom prst="downArrow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 anchor="ctr">
            <a:spAutoFit/>
          </a:bodyPr>
          <a:lstStyle/>
          <a:p>
            <a:pPr algn="just">
              <a:defRPr/>
            </a:pPr>
            <a:endParaRPr lang="ru-RU" sz="1400" b="1" dirty="0">
              <a:cs typeface="Times New Roman" pitchFamily="18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4355976" y="908720"/>
            <a:ext cx="4248472" cy="1728192"/>
            <a:chOff x="-755504" y="2337373"/>
            <a:chExt cx="5074262" cy="1345991"/>
          </a:xfrm>
          <a:scene3d>
            <a:camera prst="orthographicFront"/>
            <a:lightRig rig="chilly" dir="t"/>
          </a:scene3d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-704701" y="2337373"/>
              <a:ext cx="4910209" cy="123382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31" name="Скругленный прямоугольник 4"/>
            <p:cNvSpPr/>
            <p:nvPr/>
          </p:nvSpPr>
          <p:spPr>
            <a:xfrm>
              <a:off x="-755504" y="2369955"/>
              <a:ext cx="5074262" cy="131340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53340" tIns="53340" rIns="53340" bIns="53340" spcCol="1270" anchor="ctr"/>
            <a:lstStyle/>
            <a:p>
              <a:pPr algn="ctr" defTabSz="622300">
                <a:spcAft>
                  <a:spcPts val="0"/>
                </a:spcAft>
                <a:defRPr/>
              </a:pPr>
              <a:endPara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defTabSz="622300">
                <a:spcAft>
                  <a:spcPts val="0"/>
                </a:spcAft>
                <a:defRPr/>
              </a:pPr>
              <a:endPara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defTabSz="622300">
                <a:spcAft>
                  <a:spcPts val="0"/>
                </a:spcAft>
                <a:defRPr/>
              </a:pPr>
              <a:endPara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defTabSz="622300"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Благоустройство:</a:t>
              </a:r>
            </a:p>
            <a:p>
              <a:pPr marL="285750" indent="-285750" algn="just" defTabSz="622300">
                <a:spcAft>
                  <a:spcPts val="0"/>
                </a:spcAft>
                <a:buFontTx/>
                <a:buChar char="-"/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МБУ «Коммунхоз» 25,2 млн. рублей;</a:t>
              </a:r>
            </a:p>
            <a:p>
              <a:pPr marL="285750" indent="-285750" algn="just" defTabSz="622300">
                <a:spcAft>
                  <a:spcPts val="0"/>
                </a:spcAft>
                <a:buFontTx/>
                <a:buChar char="-"/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приобретение контейнеров – 3,3 млн. рублей;</a:t>
              </a:r>
            </a:p>
            <a:p>
              <a:pPr marL="285750" indent="-285750" algn="just" defTabSz="622300">
                <a:spcAft>
                  <a:spcPts val="0"/>
                </a:spcAft>
                <a:buFontTx/>
                <a:buChar char="-"/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за счет субсидии из бюджета РК обустройство   3 детских игровых площадок –    1 млн. рублей;</a:t>
              </a:r>
            </a:p>
            <a:p>
              <a:pPr marL="285750" indent="-285750" algn="just" defTabSz="622300">
                <a:spcAft>
                  <a:spcPts val="0"/>
                </a:spcAft>
                <a:buFontTx/>
                <a:buChar char="-"/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улучшение материально-технической базы -2,6 млн. рублей</a:t>
              </a:r>
            </a:p>
            <a:p>
              <a:pPr marL="285750" indent="-285750" algn="just" defTabSz="622300">
                <a:spcAft>
                  <a:spcPts val="0"/>
                </a:spcAft>
                <a:buFontTx/>
                <a:buChar char="-"/>
                <a:defRPr/>
              </a:pPr>
              <a:endPara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indent="-285750" algn="just" defTabSz="622300">
                <a:spcAft>
                  <a:spcPts val="0"/>
                </a:spcAft>
                <a:buFontTx/>
                <a:buChar char="-"/>
                <a:defRPr/>
              </a:pPr>
              <a:endPara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285750" indent="-285750" algn="ctr" defTabSz="622300">
                <a:spcAft>
                  <a:spcPts val="0"/>
                </a:spcAft>
                <a:buFontTx/>
                <a:buChar char="-"/>
                <a:defRPr/>
              </a:pPr>
              <a:endPara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0650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00" y="4437063"/>
            <a:ext cx="3533775" cy="223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2781300"/>
            <a:ext cx="424815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250825" y="182563"/>
            <a:ext cx="8893175" cy="5318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anchor="ctr">
            <a:spAutoFit/>
          </a:bodyPr>
          <a:lstStyle/>
          <a:p>
            <a:pPr algn="just">
              <a:defRPr/>
            </a:pPr>
            <a:endParaRPr lang="ru-RU" sz="1400" b="1" dirty="0">
              <a:solidFill>
                <a:srgbClr val="B4FD6B"/>
              </a:solidFill>
              <a:cs typeface="Times New Roman" pitchFamily="18" charset="0"/>
            </a:endParaRPr>
          </a:p>
        </p:txBody>
      </p:sp>
      <p:sp>
        <p:nvSpPr>
          <p:cNvPr id="107522" name="Стрелка вниз 19"/>
          <p:cNvSpPr>
            <a:spLocks noChangeArrowheads="1"/>
          </p:cNvSpPr>
          <p:nvPr/>
        </p:nvSpPr>
        <p:spPr bwMode="auto">
          <a:xfrm>
            <a:off x="1187450" y="3716338"/>
            <a:ext cx="484188" cy="979487"/>
          </a:xfrm>
          <a:prstGeom prst="downArrow">
            <a:avLst>
              <a:gd name="adj1" fmla="val 50000"/>
              <a:gd name="adj2" fmla="val 50105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ru-RU" sz="1400" b="1"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5288" y="2349500"/>
            <a:ext cx="3455987" cy="30464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Распоряжением администрации города Судака Республики Крым № 34-р от 02.02.2016 г. из резервного фонда администрации города Судака были выделены средства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сумме 360 000 руб., для выплаты единовременной материальной помощи   гражданам, пострадавшим в результате пожара 04.01.2016г. по адресу: г.Судак,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ул.Майора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Хвостова,29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34925" y="115888"/>
            <a:ext cx="8858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 cmpd="dbl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Резервный фонд </a:t>
            </a:r>
            <a:endParaRPr lang="ru-RU" sz="2400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07525" name="Прямоугольник 24"/>
          <p:cNvSpPr>
            <a:spLocks noChangeArrowheads="1"/>
          </p:cNvSpPr>
          <p:nvPr/>
        </p:nvSpPr>
        <p:spPr bwMode="auto">
          <a:xfrm>
            <a:off x="34925" y="714375"/>
            <a:ext cx="792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cs typeface="Times New Roman" pitchFamily="18" charset="0"/>
              </a:rPr>
              <a:t>Расходы за 2016 год – 360 тыс. рублей. </a:t>
            </a:r>
          </a:p>
          <a:p>
            <a:r>
              <a:rPr lang="ru-RU" sz="1400">
                <a:cs typeface="Times New Roman" pitchFamily="18" charset="0"/>
              </a:rPr>
              <a:t> </a:t>
            </a:r>
          </a:p>
        </p:txBody>
      </p:sp>
      <p:sp>
        <p:nvSpPr>
          <p:cNvPr id="27" name="Стрелка вниз 26"/>
          <p:cNvSpPr/>
          <p:nvPr/>
        </p:nvSpPr>
        <p:spPr>
          <a:xfrm>
            <a:off x="1946275" y="1296988"/>
            <a:ext cx="757238" cy="407987"/>
          </a:xfrm>
          <a:prstGeom prst="downArrow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sz="1400" b="1" dirty="0">
                <a:cs typeface="Times New Roman" pitchFamily="18" charset="0"/>
              </a:rPr>
              <a:t> 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464050" y="1131007"/>
            <a:ext cx="4111117" cy="1584176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chilly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Материальная помощь выплачена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36 гражданам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размере 10 тысяч рублей на 1 человека</a:t>
            </a:r>
          </a:p>
        </p:txBody>
      </p:sp>
      <p:pic>
        <p:nvPicPr>
          <p:cNvPr id="107528" name="Picture 2" descr="http://a2b2.ru/storage/images/kindergardens/8173/section/5211/main_lZiYgWFMNRE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1225" y="3248025"/>
            <a:ext cx="3667125" cy="24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8413" cy="1320800"/>
          </a:xfrm>
          <a:solidFill>
            <a:srgbClr val="D1FEA4"/>
          </a:solidFill>
        </p:spPr>
        <p:txBody>
          <a:bodyPr/>
          <a:lstStyle/>
          <a:p>
            <a:pPr eaLnBrk="1" hangingPunct="1"/>
            <a:r>
              <a:rPr lang="ru-RU" sz="2500" smtClean="0">
                <a:solidFill>
                  <a:srgbClr val="1F3C0C"/>
                </a:solidFill>
                <a:latin typeface="Times New Roman" pitchFamily="18" charset="0"/>
                <a:cs typeface="Times New Roman" pitchFamily="18" charset="0"/>
              </a:rPr>
              <a:t>Средства массовой информации</a:t>
            </a:r>
            <a:br>
              <a:rPr lang="ru-RU" sz="2500" smtClean="0">
                <a:solidFill>
                  <a:srgbClr val="1F3C0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500" smtClean="0">
                <a:solidFill>
                  <a:srgbClr val="1F3C0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smtClean="0">
                <a:solidFill>
                  <a:srgbClr val="1F3C0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1F3C0C"/>
                </a:solidFill>
                <a:latin typeface="Times New Roman" pitchFamily="18" charset="0"/>
                <a:cs typeface="Times New Roman" pitchFamily="18" charset="0"/>
              </a:rPr>
              <a:t>на выполнение муниципального задания МБУ «Судакские вести» выделено - 7,4 млн. рублей.</a:t>
            </a:r>
          </a:p>
        </p:txBody>
      </p:sp>
      <p:sp>
        <p:nvSpPr>
          <p:cNvPr id="108546" name="Объект 2"/>
          <p:cNvSpPr>
            <a:spLocks noGrp="1"/>
          </p:cNvSpPr>
          <p:nvPr>
            <p:ph sz="half" idx="1"/>
          </p:nvPr>
        </p:nvSpPr>
        <p:spPr>
          <a:xfrm>
            <a:off x="609600" y="2160588"/>
            <a:ext cx="3087688" cy="38814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8547" name="Объект 3"/>
          <p:cNvSpPr>
            <a:spLocks noGrp="1"/>
          </p:cNvSpPr>
          <p:nvPr>
            <p:ph sz="half" idx="2"/>
          </p:nvPr>
        </p:nvSpPr>
        <p:spPr>
          <a:xfrm>
            <a:off x="3868738" y="2160588"/>
            <a:ext cx="4806950" cy="3881437"/>
          </a:xfrm>
          <a:solidFill>
            <a:srgbClr val="D1FEA4"/>
          </a:solidFill>
        </p:spPr>
        <p:txBody>
          <a:bodyPr/>
          <a:lstStyle/>
          <a:p>
            <a:pPr eaLnBrk="1" hangingPunct="1"/>
            <a:r>
              <a:rPr lang="ru-RU" sz="1400" b="1" smtClean="0">
                <a:latin typeface="Times New Roman" pitchFamily="18" charset="0"/>
                <a:cs typeface="Times New Roman" pitchFamily="18" charset="0"/>
              </a:rPr>
              <a:t>МБУ «Судакские вести»  обеспечивает опубликование официальной информации о деятельности органов местного самоуправления  городского округа Судак в:</a:t>
            </a:r>
          </a:p>
          <a:p>
            <a:pPr eaLnBrk="1" hangingPunct="1"/>
            <a:r>
              <a:rPr lang="ru-RU" sz="1400" b="1" smtClean="0">
                <a:latin typeface="Times New Roman" pitchFamily="18" charset="0"/>
                <a:cs typeface="Times New Roman" pitchFamily="18" charset="0"/>
              </a:rPr>
              <a:t>  информационной газете «Судакские вести»; </a:t>
            </a:r>
          </a:p>
          <a:p>
            <a:pPr eaLnBrk="1" hangingPunct="1"/>
            <a:r>
              <a:rPr lang="ru-RU" sz="1400" b="1" smtClean="0">
                <a:latin typeface="Times New Roman" pitchFamily="18" charset="0"/>
                <a:cs typeface="Times New Roman" pitchFamily="18" charset="0"/>
              </a:rPr>
              <a:t> официальном сайте городского округа Судак;</a:t>
            </a:r>
          </a:p>
          <a:p>
            <a:pPr eaLnBrk="1" hangingPunct="1"/>
            <a:r>
              <a:rPr lang="ru-RU" sz="1400" b="1" smtClean="0">
                <a:latin typeface="Times New Roman" pitchFamily="18" charset="0"/>
                <a:cs typeface="Times New Roman" pitchFamily="18" charset="0"/>
              </a:rPr>
              <a:t> городском уличном радио «Судак МФ»</a:t>
            </a:r>
          </a:p>
          <a:p>
            <a:pPr eaLnBrk="1" hangingPunct="1"/>
            <a:r>
              <a:rPr lang="ru-RU" sz="1400" b="1" smtClean="0">
                <a:latin typeface="Times New Roman" pitchFamily="18" charset="0"/>
                <a:cs typeface="Times New Roman" pitchFamily="18" charset="0"/>
              </a:rPr>
              <a:t>кол-во печатных экземпляров газеты «Судакские вести»  в год – 52 выпуска по 1500  экземпляров,  78,0 тыс. экземпляров </a:t>
            </a:r>
          </a:p>
          <a:p>
            <a:pPr eaLnBrk="1" hangingPunct="1"/>
            <a:r>
              <a:rPr lang="ru-RU" sz="1400" b="1" smtClean="0">
                <a:latin typeface="Times New Roman" pitchFamily="18" charset="0"/>
                <a:cs typeface="Times New Roman" pitchFamily="18" charset="0"/>
              </a:rPr>
              <a:t>предприятием было опубликовано рекламы общей площадью – 15489 кв.см.,  получены доходы от оказания платных услуг в объеме – 0,7 млн. рублей</a:t>
            </a:r>
          </a:p>
          <a:p>
            <a:pPr eaLnBrk="1" hangingPunct="1"/>
            <a:endParaRPr lang="ru-RU" b="1" smtClean="0"/>
          </a:p>
        </p:txBody>
      </p:sp>
      <p:sp>
        <p:nvSpPr>
          <p:cNvPr id="108548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75FAE03-7BF3-4CDE-B42F-A386758145B7}" type="slidenum">
              <a:rPr lang="ru-RU" smtClean="0"/>
              <a:pPr/>
              <a:t>45</a:t>
            </a:fld>
            <a:endParaRPr lang="ru-RU" smtClean="0"/>
          </a:p>
        </p:txBody>
      </p:sp>
      <p:pic>
        <p:nvPicPr>
          <p:cNvPr id="10854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205038"/>
            <a:ext cx="2951162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704333" y="4308480"/>
            <a:ext cx="7705725" cy="17081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3600" b="1" dirty="0" smtClean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3600" b="1" dirty="0" smtClean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2800" b="1" dirty="0" smtClean="0">
              <a:ln w="12700">
                <a:solidFill>
                  <a:srgbClr val="212745">
                    <a:satMod val="155000"/>
                  </a:srgb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00091" y="708720"/>
            <a:ext cx="4932279" cy="193899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660033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Разработчиком презентации </a:t>
            </a:r>
          </a:p>
          <a:p>
            <a:pPr>
              <a:defRPr/>
            </a:pPr>
            <a:r>
              <a:rPr lang="ru-RU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«Бюджет для граждан об исполнении бюджета  городского округа  Судак за 2016 год» является </a:t>
            </a:r>
            <a:r>
              <a:rPr lang="ru-RU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правление финансов  </a:t>
            </a:r>
            <a:r>
              <a:rPr lang="ru-RU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Администрации города Судака Республики Крым   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179874"/>
              </p:ext>
            </p:extLst>
          </p:nvPr>
        </p:nvGraphicFramePr>
        <p:xfrm>
          <a:off x="310410" y="3212977"/>
          <a:ext cx="8583612" cy="345342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291806"/>
                <a:gridCol w="4291806"/>
              </a:tblGrid>
              <a:tr h="40094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u="none" strike="noStrike" kern="1200" cap="all" spc="0" normalizeH="0" baseline="0" noProof="0" dirty="0" smtClean="0">
                          <a:ln w="9000" cmpd="sng">
                            <a:solidFill>
                              <a:srgbClr val="5DCEAF">
                                <a:shade val="50000"/>
                                <a:satMod val="120000"/>
                              </a:srgbClr>
                            </a:solidFill>
                            <a:prstDash val="solid"/>
                          </a:ln>
                          <a:effectLst>
                            <a:reflection blurRad="12700" stA="28000" endPos="45000" dist="1000" dir="5400000" sy="-100000" algn="bl" rotWithShape="0"/>
                          </a:effectLst>
                          <a:uLnTx/>
                          <a:uFillTx/>
                        </a:rPr>
                        <a:t>КОНТАКТНАЯ ИНФОРМАЦИЯ  </a:t>
                      </a:r>
                      <a:endParaRPr kumimoji="0" lang="ru-RU" altLang="ru-RU" sz="2000" b="1" i="0" u="none" strike="noStrike" kern="1200" cap="all" spc="0" normalizeH="0" baseline="0" noProof="0" dirty="0" smtClean="0">
                        <a:ln w="9000" cmpd="sng">
                          <a:solidFill>
                            <a:srgbClr val="5DCEAF">
                              <a:shade val="50000"/>
                              <a:satMod val="120000"/>
                            </a:srgbClr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Начальник </a:t>
                      </a:r>
                      <a:r>
                        <a:rPr lang="ru-RU" sz="1600" dirty="0" smtClean="0"/>
                        <a:t>управления финансов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Олейник Ольга Николаевна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Заместитель</a:t>
                      </a:r>
                      <a:r>
                        <a:rPr lang="ru-RU" sz="1600" baseline="0" dirty="0" smtClean="0"/>
                        <a:t> начальника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Позднякова Светлана Семеновна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Адрес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ул. Ленина,85А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  <a:tr h="77992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Телефон начальника </a:t>
                      </a:r>
                      <a:r>
                        <a:rPr lang="ru-RU" sz="1600" dirty="0" smtClean="0"/>
                        <a:t>управления финансов</a:t>
                      </a:r>
                      <a:endParaRPr lang="ru-RU" sz="1600" dirty="0" smtClean="0"/>
                    </a:p>
                    <a:p>
                      <a:r>
                        <a:rPr lang="ru-RU" sz="1600" dirty="0" smtClean="0"/>
                        <a:t>Телефон заместителя начальника</a:t>
                      </a:r>
                    </a:p>
                    <a:p>
                      <a:r>
                        <a:rPr lang="ru-RU" sz="1600" dirty="0" smtClean="0"/>
                        <a:t>факс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3-15-32</a:t>
                      </a:r>
                    </a:p>
                    <a:p>
                      <a:r>
                        <a:rPr lang="ru-RU" sz="1600" dirty="0" smtClean="0"/>
                        <a:t>3-15-46</a:t>
                      </a:r>
                    </a:p>
                    <a:p>
                      <a:r>
                        <a:rPr lang="ru-RU" sz="1600" dirty="0" smtClean="0"/>
                        <a:t>3-15-47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  <a:tr h="40094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Адрес электронной почты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http://sudak@minfin.rk.gov.ru/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  <a:tr h="57190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Режим</a:t>
                      </a:r>
                      <a:r>
                        <a:rPr lang="ru-RU" sz="1600" baseline="0" dirty="0" smtClean="0"/>
                        <a:t> работы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</a:t>
                      </a:r>
                      <a:r>
                        <a:rPr lang="ru-RU" sz="1600" baseline="0" dirty="0" smtClean="0"/>
                        <a:t> 8-00 до 12-00, с 13-00 до 17-00</a:t>
                      </a:r>
                    </a:p>
                    <a:p>
                      <a:r>
                        <a:rPr lang="ru-RU" sz="1600" baseline="0" dirty="0" smtClean="0"/>
                        <a:t>Выходные дни – суббота, воскресенье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/>
                </a:tc>
              </a:tr>
            </a:tbl>
          </a:graphicData>
        </a:graphic>
      </p:graphicFrame>
      <p:pic>
        <p:nvPicPr>
          <p:cNvPr id="68614" name="Picture 6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148681" y="388976"/>
            <a:ext cx="3851410" cy="252455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  <a:softEdge rad="63500"/>
          </a:effectLst>
          <a:extLst/>
        </p:spPr>
      </p:pic>
    </p:spTree>
    <p:extLst>
      <p:ext uri="{BB962C8B-B14F-4D97-AF65-F5344CB8AC3E}">
        <p14:creationId xmlns:p14="http://schemas.microsoft.com/office/powerpoint/2010/main" val="574514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7363BDA-1223-433C-AF81-6677A66E5EE7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07950" y="428625"/>
            <a:ext cx="6911975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Какие законы регулируют бюджет города?</a:t>
            </a:r>
          </a:p>
        </p:txBody>
      </p:sp>
      <p:pic>
        <p:nvPicPr>
          <p:cNvPr id="5017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9213" y="117475"/>
            <a:ext cx="10795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1557338"/>
            <a:ext cx="216058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55650" y="1446213"/>
            <a:ext cx="7993063" cy="56626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prstClr val="black"/>
                </a:solidFill>
              </a:rPr>
              <a:t>		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Бюджетный кодекс Российской Федерации</a:t>
            </a:r>
          </a:p>
          <a:p>
            <a:pPr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dirty="0">
                <a:solidFill>
                  <a:prstClr val="black"/>
                </a:solidFill>
              </a:rPr>
              <a:t>		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Налоговый кодекс Российской Федерации</a:t>
            </a:r>
          </a:p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 dirty="0">
                <a:solidFill>
                  <a:prstClr val="black"/>
                </a:solidFill>
              </a:rPr>
              <a:t>		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Положение «О  бюджетном процессе в муниципальном                                		образовании городской округ Судак»</a:t>
            </a:r>
          </a:p>
          <a:p>
            <a:pPr>
              <a:defRPr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Постановления администрации города Судака:</a:t>
            </a:r>
            <a:endParaRPr lang="ru-RU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 sz="1700" dirty="0">
                <a:solidFill>
                  <a:prstClr val="black"/>
                </a:solidFill>
              </a:rPr>
              <a:t>Об утверждении основных направлений бюджетной и налоговой политики муниципального образования  городской округ Судак на 2016 год и плановый период 2017 и 2018 годов (№34-П от 17.11.2015 (в редакции от 16.11.2016г. №15-П));</a:t>
            </a:r>
          </a:p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 dirty="0">
                <a:solidFill>
                  <a:prstClr val="black"/>
                </a:solidFill>
              </a:rPr>
              <a:t>Решения Судакского городского совета от 25.12.2015 № 363 «О бюджете  муниципального образования городской округ Судак Республики Крым </a:t>
            </a:r>
          </a:p>
          <a:p>
            <a:pPr>
              <a:defRPr/>
            </a:pPr>
            <a:r>
              <a:rPr lang="ru-RU" dirty="0">
                <a:solidFill>
                  <a:prstClr val="black"/>
                </a:solidFill>
              </a:rPr>
              <a:t>на 2016 год»</a:t>
            </a:r>
          </a:p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 dirty="0">
                <a:solidFill>
                  <a:prstClr val="black"/>
                </a:solidFill>
              </a:rPr>
              <a:t>Подробно познакомиться с основными документами о бюджете можно по ссылке: 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</a:rPr>
              <a:t>http://sudak.rk.gov.ru</a:t>
            </a:r>
          </a:p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med"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8E107E-5201-47FF-86C8-A229A01ADA4A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115888"/>
            <a:ext cx="9144000" cy="47783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500" b="1" dirty="0">
                <a:solidFill>
                  <a:schemeClr val="accent2">
                    <a:lumMod val="50000"/>
                  </a:schemeClr>
                </a:solidFill>
              </a:rPr>
              <a:t>ОСНОВНЫЕ ХАРАКТЕРИСТИКИ БЮДЖЕТА</a:t>
            </a:r>
          </a:p>
        </p:txBody>
      </p:sp>
      <p:pic>
        <p:nvPicPr>
          <p:cNvPr id="5120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8" y="836613"/>
            <a:ext cx="1563687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638" y="2206625"/>
            <a:ext cx="1528762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28763" y="636588"/>
            <a:ext cx="7615237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ДОХОДЫ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бюджета бывают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pPr>
              <a:defRPr/>
            </a:pPr>
            <a:r>
              <a:rPr lang="ru-RU" sz="2000" b="1" dirty="0">
                <a:solidFill>
                  <a:srgbClr val="14341C"/>
                </a:solidFill>
              </a:rPr>
              <a:t>собственные</a:t>
            </a:r>
            <a:r>
              <a:rPr lang="ru-RU" b="1" dirty="0">
                <a:solidFill>
                  <a:srgbClr val="14341C"/>
                </a:solidFill>
              </a:rPr>
              <a:t> </a:t>
            </a:r>
            <a:r>
              <a:rPr lang="ru-RU" dirty="0"/>
              <a:t>- </a:t>
            </a:r>
            <a:r>
              <a:rPr lang="ru-RU" sz="1500" dirty="0">
                <a:solidFill>
                  <a:schemeClr val="accent5">
                    <a:lumMod val="75000"/>
                  </a:schemeClr>
                </a:solidFill>
              </a:rPr>
              <a:t>НАЛОГОВЫЕ и НЕНАЛОГОВЫЕ доходы;</a:t>
            </a:r>
          </a:p>
          <a:p>
            <a:pPr>
              <a:defRPr/>
            </a:pPr>
            <a:r>
              <a:rPr lang="ru-RU" sz="2000" b="1" dirty="0">
                <a:solidFill>
                  <a:srgbClr val="14341C"/>
                </a:solidFill>
              </a:rPr>
              <a:t>безвозмездные поступления от других бюджетов бюджетной системы РФ</a:t>
            </a:r>
            <a:r>
              <a:rPr lang="ru-RU" sz="2000" b="1" dirty="0"/>
              <a:t> </a:t>
            </a:r>
            <a:r>
              <a:rPr lang="ru-RU" dirty="0"/>
              <a:t>- </a:t>
            </a:r>
            <a:r>
              <a:rPr lang="ru-RU" sz="1500" dirty="0">
                <a:solidFill>
                  <a:schemeClr val="accent5">
                    <a:lumMod val="75000"/>
                  </a:schemeClr>
                </a:solidFill>
              </a:rPr>
              <a:t>ДОТАЦИИ, СУБСИДИИ, СУБВЕНЦИИ, ИНЫЕ МЕЖБЮДЖЕТНЫЕ ТРАНСФЕРТЫ.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63700" y="2203450"/>
            <a:ext cx="7345363" cy="1201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РАСХОДЫ</a:t>
            </a:r>
            <a:r>
              <a:rPr lang="ru-RU" b="1" dirty="0"/>
              <a:t> </a:t>
            </a:r>
            <a:r>
              <a:rPr lang="ru-RU" dirty="0">
                <a:solidFill>
                  <a:srgbClr val="14341C"/>
                </a:solidFill>
              </a:rPr>
              <a:t>бюджета – совокупность средств, направляемых на оказание государственных (муниципальных) услуг, социальное обеспечение населения, бюджетные инвестиции, предоставление межбюджетных трансфертов, обслуживание государственного (муниципального) долга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3406775"/>
            <a:ext cx="9017000" cy="6159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700" b="1" dirty="0"/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 </a:t>
            </a:r>
            <a:endParaRPr lang="ru-RU" sz="1700" dirty="0"/>
          </a:p>
        </p:txBody>
      </p:sp>
      <p:pic>
        <p:nvPicPr>
          <p:cNvPr id="5120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24313"/>
            <a:ext cx="166370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93688" y="4951413"/>
            <a:ext cx="1295400" cy="4000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/>
              <a:t>Доходы</a:t>
            </a:r>
          </a:p>
        </p:txBody>
      </p:sp>
      <p:pic>
        <p:nvPicPr>
          <p:cNvPr id="5121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51075" y="4300538"/>
            <a:ext cx="1316038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Минус 8"/>
          <p:cNvSpPr/>
          <p:nvPr/>
        </p:nvSpPr>
        <p:spPr>
          <a:xfrm>
            <a:off x="1804988" y="4727575"/>
            <a:ext cx="433387" cy="322263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Равно 9"/>
          <p:cNvSpPr/>
          <p:nvPr/>
        </p:nvSpPr>
        <p:spPr>
          <a:xfrm>
            <a:off x="3633788" y="4632325"/>
            <a:ext cx="504825" cy="4064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9975" y="4957763"/>
            <a:ext cx="1262063" cy="4000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/>
              <a:t>Расходы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38613" y="4108450"/>
            <a:ext cx="4897437" cy="13541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/>
              <a:t>ПРОФИЦИТ– </a:t>
            </a:r>
            <a:r>
              <a:rPr lang="ru-RU" sz="1600" dirty="0"/>
              <a:t>превышение доходов над расходами образует положительный остаток бюджета (принимается решение, как их использовать: накапливать резервы, погашать долги и т.д.) </a:t>
            </a:r>
          </a:p>
        </p:txBody>
      </p:sp>
      <p:pic>
        <p:nvPicPr>
          <p:cNvPr id="5121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24063" y="5419725"/>
            <a:ext cx="1770062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2278063" y="6318250"/>
            <a:ext cx="1262062" cy="4000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/>
              <a:t>Расходы</a:t>
            </a:r>
          </a:p>
        </p:txBody>
      </p:sp>
      <p:pic>
        <p:nvPicPr>
          <p:cNvPr id="51217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3688" y="5648325"/>
            <a:ext cx="1147762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287338" y="6316663"/>
            <a:ext cx="1296987" cy="4000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/>
              <a:t>Доходы</a:t>
            </a:r>
          </a:p>
        </p:txBody>
      </p:sp>
      <p:pic>
        <p:nvPicPr>
          <p:cNvPr id="51219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95463" y="6230938"/>
            <a:ext cx="341312" cy="9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0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06813" y="6100763"/>
            <a:ext cx="3905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4138613" y="5503863"/>
            <a:ext cx="4897437" cy="13239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600" b="1" dirty="0"/>
              <a:t>ДЕФИЦИТ–</a:t>
            </a:r>
            <a:r>
              <a:rPr lang="ru-RU" sz="1600" dirty="0"/>
              <a:t> превышение расходов над доходами (принимается решение об использовании источников финансирования дефицита: использовать имеющиеся накопления, остатки, взять в долг)</a:t>
            </a:r>
          </a:p>
        </p:txBody>
      </p:sp>
    </p:spTree>
  </p:cSld>
  <p:clrMapOvr>
    <a:masterClrMapping/>
  </p:clrMapOvr>
  <p:transition spd="med"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D46EA6A-2593-4FB7-BB0B-2B0BBE31ADFA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-14288" y="12700"/>
            <a:ext cx="9144001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Основные параметры социально-экономического развития города Судака</a:t>
            </a:r>
          </a:p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за 2015 - 2016 годы</a:t>
            </a:r>
          </a:p>
        </p:txBody>
      </p:sp>
      <p:graphicFrame>
        <p:nvGraphicFramePr>
          <p:cNvPr id="5" name="Group 3378"/>
          <p:cNvGraphicFramePr>
            <a:graphicFrameLocks/>
          </p:cNvGraphicFramePr>
          <p:nvPr/>
        </p:nvGraphicFramePr>
        <p:xfrm>
          <a:off x="39688" y="655638"/>
          <a:ext cx="9034515" cy="6144295"/>
        </p:xfrm>
        <a:graphic>
          <a:graphicData uri="http://schemas.openxmlformats.org/drawingml/2006/table">
            <a:tbl>
              <a:tblPr/>
              <a:tblGrid>
                <a:gridCol w="465563"/>
                <a:gridCol w="6048672"/>
                <a:gridCol w="576064"/>
                <a:gridCol w="1008112"/>
                <a:gridCol w="936104"/>
              </a:tblGrid>
              <a:tr h="21615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 изм.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2015 год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Индекс потребительских цен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127,6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107,2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Среднемесячная заработная плата     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19 881,00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21 800,00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прожиточный минимум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9 361,00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9 502,00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Среднегодовая численность постоянного населения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тыс.чел</a:t>
                      </a: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32,526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32,621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Объем доходов бюджета городского округа в расчете на 1 жителя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25,34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29,16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Объем доходов бюджета городского округа, всего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824 126,50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951 358,64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Объем расходов бюджета городского округа в расчете на 1 жителя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25,69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28,49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125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Объем расходов бюджета городского округа, всего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835 456,80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929 311,70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237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Объем расходов бюджета городского округа на жилищно-коммунальное хозяйство в расчете на 1 жителя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0,94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2,16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Объем расходов бюджета городского округа на жилищно-коммунальное хозяйство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30 471,60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70 452,90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8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Объем расходов бюджета городского округа на образование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370 685,8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405 767,0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Объем расходов бюджета городского округа на образование в расчете на 1 жителя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11,4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12,44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Объем расходов бюджета городского округа на культуру в расчете на 1 жителя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0,83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0,92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Объем расходов бюджета городского округа на культуру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27 157,9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29 930,2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Объем расходов бюджета городского округа на социальную политику в расчете на 1 жителя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5,42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6,25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Объем расходов бюджета городского округа на социальную политику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176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368,2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203 747,7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Объем расходов бюджета городского округа на физическую культуру и спорт в расчете на 1 жителя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0,39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18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Объем расходов бюджета городского округа на физическую культуру и спорт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12 720,9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1 851,8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19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Объем расходов бюджета городского округа на содержание работников ОМС в расчете на 1жителя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Штатная численность работников ОМСУ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единиц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29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субъектов малого и среднего предпринимательства, которым оказана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государственная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поддержка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единиц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22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Число субъектов малого и среднего предпринимательства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единиц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1344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18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23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29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24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Протяженность автомобильных дорог общего пользования местного значения, не отвечающих нормативным требованиям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км.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3B0348F-9944-4305-AD53-3A0F71DB981F}" type="slidenum">
              <a:rPr lang="ru-RU" smtClean="0"/>
              <a:pPr/>
              <a:t>8</a:t>
            </a:fld>
            <a:endParaRPr lang="ru-RU" smtClean="0"/>
          </a:p>
        </p:txBody>
      </p:sp>
      <p:graphicFrame>
        <p:nvGraphicFramePr>
          <p:cNvPr id="3" name="Group 3378"/>
          <p:cNvGraphicFramePr>
            <a:graphicFrameLocks/>
          </p:cNvGraphicFramePr>
          <p:nvPr/>
        </p:nvGraphicFramePr>
        <p:xfrm>
          <a:off x="0" y="669925"/>
          <a:ext cx="9036496" cy="5861826"/>
        </p:xfrm>
        <a:graphic>
          <a:graphicData uri="http://schemas.openxmlformats.org/drawingml/2006/table">
            <a:tbl>
              <a:tblPr/>
              <a:tblGrid>
                <a:gridCol w="479214"/>
                <a:gridCol w="6297698"/>
                <a:gridCol w="567904"/>
                <a:gridCol w="755576"/>
                <a:gridCol w="936104"/>
              </a:tblGrid>
              <a:tr h="21344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 изм.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2015 год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3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25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Протяженность автомобильных дорог общего пользования местного значения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км.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205,6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205,6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3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26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детей в возрасте 1-6 лет, стоящих на учете для определения в муниципальные дошкольные образовательные учреждения, в общей численности детей в возрасте 1-6 лет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24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Численность детей в возрасте 1-6 лет, стоящих на учете для определения в муниципальные дошкольные образовательные учреждения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человек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1 082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3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28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Численность детей в возрасте 1-6 лет в муниципальном образовании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человек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2 657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2 600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3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29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Среднемесячная номинальная начисленная заработная плата работников муниципальных дошкольных образовательных учреждений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14,76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17,11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3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Фонд начисленной заработной платы работников муниципальных дошкольных образовательных учреждений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41 981,8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47 830,5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3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31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Среднесписочная численность работников муниципальных дошкольных образовательных учреждений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Человек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3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32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Среднемесячная номинальная начисленная заработная плата работников муниципальных учреждений культуры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13,03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17,24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92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33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Фонд начисленной заработной платы работников муниципальных учреждений культуры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17 506,4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19 031,0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3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34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Среднесписочная численность работников муниципальных учреждений культуры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человек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8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35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Среднемесячная номинальная начисленная заработная плата работников муниципальных  образовательных учреждений, в том числе учителей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21,51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25,32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3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36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Фонд начисленной заработной платы работников муниципальных  образовательных учреждений, в том числе учителей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133 465,8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143 743,5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3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37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Среднесписочная численность работников муниципальных  образовательных учреждений, в том числе учителей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Человек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3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38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Среднемесячная номинальная начисленная заработная плата работников муниципальных учреждений физической культуры и спорта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21,05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23,83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3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39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Фонд начисленной заработной платы работников муниципальных учреждений физической культуры и спорта</a:t>
                      </a: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757,8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857,8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Основные параметры социально-экономического развития города Судака</a:t>
            </a:r>
          </a:p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за 2015 - 2016 годы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4787193-40CD-4C9E-989A-4D59BC53C481}" type="slidenum">
              <a:rPr lang="ru-RU" smtClean="0"/>
              <a:pPr/>
              <a:t>9</a:t>
            </a:fld>
            <a:endParaRPr lang="ru-RU" smtClean="0"/>
          </a:p>
        </p:txBody>
      </p:sp>
      <p:graphicFrame>
        <p:nvGraphicFramePr>
          <p:cNvPr id="3" name="Group 3378"/>
          <p:cNvGraphicFramePr>
            <a:graphicFrameLocks/>
          </p:cNvGraphicFramePr>
          <p:nvPr/>
        </p:nvGraphicFramePr>
        <p:xfrm>
          <a:off x="20638" y="676275"/>
          <a:ext cx="9088480" cy="5376106"/>
        </p:xfrm>
        <a:graphic>
          <a:graphicData uri="http://schemas.openxmlformats.org/drawingml/2006/table">
            <a:tbl>
              <a:tblPr/>
              <a:tblGrid>
                <a:gridCol w="375512"/>
                <a:gridCol w="6340931"/>
                <a:gridCol w="571837"/>
                <a:gridCol w="864096"/>
                <a:gridCol w="936104"/>
              </a:tblGrid>
              <a:tr h="21342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 изм.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2015 год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40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Среднесписочная численность работников муниципальных учреждений физической культуры и спорта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человек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1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41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Доля детей в возрасте 1-6 лет, получающих дошкольную образовательную услугу и (или) услугу по их содержанию в муниципальных образовательных учреждениях, в общей численности детей в возрасте 1-6 лет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0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42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Численность детей в возрасте 1-6 лет, получающих дошкольную образовательную услугу и (или) услугу по их содержанию в муниципальных образовательных учреждениях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человек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1 068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1 087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1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43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Доля муниципальных дошкольных образовательных учреждений, здания которых находятся в аварийном состоянии или требуют капитального ремонта, в общем числе муниципальных дошкольных образовательных учреждений дошкольных образовательных учреждений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0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44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Количество муниципальных дошкольных образовательных учреждений, здания которых находятся в аварийном состоянии или требуют капитального ремонта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единиц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45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Общее число муниципальных дошкольных образовательных учреждений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единиц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46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Общая численность выпускников муниципальных общеобразовательных учреждений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человек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1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47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Доля муниципальных общеобразовательных учреждений, здания которых находятся в аварийном состоянии или требуют капитального ремонта, в общем числе муниципальных общеобразовательных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учреждений образовательных 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учреждений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0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48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Количество муниципальных общеобразовательных учреждений, здания которых находятся в аварийном состоянии или требуют капитального ремонта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единиц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49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Общее число муниципальных общеобразовательных учреждений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единиц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0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50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Расходы бюджета города на общее образование в расчете на 1 обучающегося в муниципальных общеобразовательных учреждениях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51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Объем расходов бюджета городского округа на общее образование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270 589,0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267 464,7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4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52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Общая численность обучающихся в муниципальных общеобразовательных учреждениях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единиц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3 428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3 506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1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53</a:t>
                      </a:r>
                    </a:p>
                  </a:txBody>
                  <a:tcPr marL="35999" marR="3599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Доля детей в возрасте 5-18 лет, получающих услуги по дополнительному образованию в организациях различной организационно-правовой формы и формы собственности, в общей численности детей данной возрастной группы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cs typeface="Times New Roman" pitchFamily="18" charset="0"/>
              </a:rPr>
              <a:t>Основные параметры социально-экономического развития города Судака</a:t>
            </a:r>
          </a:p>
          <a:p>
            <a:pPr algn="ctr">
              <a:defRPr/>
            </a:pPr>
            <a:r>
              <a:rPr lang="ru-RU" b="1" dirty="0">
                <a:cs typeface="Times New Roman" pitchFamily="18" charset="0"/>
              </a:rPr>
              <a:t> за 2015 - 2016 годы</a:t>
            </a: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16454</TotalTime>
  <Words>3968</Words>
  <Application>Microsoft Office PowerPoint</Application>
  <PresentationFormat>Экран (4:3)</PresentationFormat>
  <Paragraphs>899</Paragraphs>
  <Slides>46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46</vt:i4>
      </vt:variant>
    </vt:vector>
  </HeadingPairs>
  <TitlesOfParts>
    <vt:vector size="52" baseType="lpstr">
      <vt:lpstr>Аспект</vt:lpstr>
      <vt:lpstr>Тема Office</vt:lpstr>
      <vt:lpstr>2_Тема Office</vt:lpstr>
      <vt:lpstr>Диаграмма Microsoft Excel</vt:lpstr>
      <vt:lpstr>Лист</vt:lpstr>
      <vt:lpstr>Диаграмма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всех бюджетных  учреждений за счет полученных субсидий в объеме 413,3 млн. рублей направлены:</vt:lpstr>
      <vt:lpstr>Презентация PowerPoint</vt:lpstr>
      <vt:lpstr>НАПРАВЛЕНИЯ РАСХОДОВ НА СОЦИАЛЬНУЮ ПОЛИТИКУ (млн.рублей)</vt:lpstr>
      <vt:lpstr>Презентация PowerPoint</vt:lpstr>
      <vt:lpstr>СТРУКТУРА РАСХОДОВ НА ОБРАЗОВАНИЕ ЗА 2016 ГОД</vt:lpstr>
      <vt:lpstr>ДИНАМИКА РАСХОДОВ НА ОБРАЗОВАНИЕ   (млн. рублей)</vt:lpstr>
      <vt:lpstr>Презентация PowerPoint</vt:lpstr>
      <vt:lpstr>Презентация PowerPoint</vt:lpstr>
      <vt:lpstr>Презентация PowerPoint</vt:lpstr>
      <vt:lpstr> Молодежная политика и оздоровление детей</vt:lpstr>
      <vt:lpstr>Презентация PowerPoint</vt:lpstr>
      <vt:lpstr>Презентация PowerPoint</vt:lpstr>
      <vt:lpstr>Презентация PowerPoint</vt:lpstr>
      <vt:lpstr>СТРУКТУРА РАСХОДОВ НА НАЦИОНАЛЬНУЮ ЭКОНОМИКУ ЗА 2016 ГОД </vt:lpstr>
      <vt:lpstr>Презентация PowerPoint</vt:lpstr>
      <vt:lpstr>СТРУКТУРА РАСХОДОВ НА ЖИЛИЩНО-КОММУНАЛЬНОЕ ХОЗЯЙСТВО ЗА 2016 ГОД</vt:lpstr>
      <vt:lpstr>Презентация PowerPoint</vt:lpstr>
      <vt:lpstr>Презентация PowerPoint</vt:lpstr>
      <vt:lpstr>Средства массовой информации  на выполнение муниципального задания МБУ «Судакские вести» выделено - 7,4 млн. рублей.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UZR</dc:creator>
  <cp:lastModifiedBy>Пользователь</cp:lastModifiedBy>
  <cp:revision>1757</cp:revision>
  <cp:lastPrinted>2017-04-25T08:39:47Z</cp:lastPrinted>
  <dcterms:created xsi:type="dcterms:W3CDTF">2006-07-14T09:58:32Z</dcterms:created>
  <dcterms:modified xsi:type="dcterms:W3CDTF">2017-05-23T10:51:41Z</dcterms:modified>
</cp:coreProperties>
</file>