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5" r:id="rId1"/>
  </p:sldMasterIdLst>
  <p:notesMasterIdLst>
    <p:notesMasterId r:id="rId45"/>
  </p:notesMasterIdLst>
  <p:handoutMasterIdLst>
    <p:handoutMasterId r:id="rId46"/>
  </p:handoutMasterIdLst>
  <p:sldIdLst>
    <p:sldId id="548" r:id="rId2"/>
    <p:sldId id="544" r:id="rId3"/>
    <p:sldId id="545" r:id="rId4"/>
    <p:sldId id="547" r:id="rId5"/>
    <p:sldId id="549" r:id="rId6"/>
    <p:sldId id="550" r:id="rId7"/>
    <p:sldId id="546" r:id="rId8"/>
    <p:sldId id="592" r:id="rId9"/>
    <p:sldId id="606" r:id="rId10"/>
    <p:sldId id="551" r:id="rId11"/>
    <p:sldId id="614" r:id="rId12"/>
    <p:sldId id="616" r:id="rId13"/>
    <p:sldId id="615" r:id="rId14"/>
    <p:sldId id="554" r:id="rId15"/>
    <p:sldId id="559" r:id="rId16"/>
    <p:sldId id="555" r:id="rId17"/>
    <p:sldId id="557" r:id="rId18"/>
    <p:sldId id="558" r:id="rId19"/>
    <p:sldId id="585" r:id="rId20"/>
    <p:sldId id="579" r:id="rId21"/>
    <p:sldId id="581" r:id="rId22"/>
    <p:sldId id="508" r:id="rId23"/>
    <p:sldId id="563" r:id="rId24"/>
    <p:sldId id="565" r:id="rId25"/>
    <p:sldId id="610" r:id="rId26"/>
    <p:sldId id="534" r:id="rId27"/>
    <p:sldId id="543" r:id="rId28"/>
    <p:sldId id="561" r:id="rId29"/>
    <p:sldId id="567" r:id="rId30"/>
    <p:sldId id="569" r:id="rId31"/>
    <p:sldId id="600" r:id="rId32"/>
    <p:sldId id="602" r:id="rId33"/>
    <p:sldId id="589" r:id="rId34"/>
    <p:sldId id="587" r:id="rId35"/>
    <p:sldId id="573" r:id="rId36"/>
    <p:sldId id="575" r:id="rId37"/>
    <p:sldId id="596" r:id="rId38"/>
    <p:sldId id="598" r:id="rId39"/>
    <p:sldId id="591" r:id="rId40"/>
    <p:sldId id="530" r:id="rId41"/>
    <p:sldId id="608" r:id="rId42"/>
    <p:sldId id="603" r:id="rId43"/>
    <p:sldId id="609" r:id="rId44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7F2"/>
    <a:srgbClr val="1C295A"/>
    <a:srgbClr val="53296D"/>
    <a:srgbClr val="FF66FF"/>
    <a:srgbClr val="B6E4F4"/>
    <a:srgbClr val="DEF3FA"/>
    <a:srgbClr val="290D5B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8273" autoAdjust="0"/>
  </p:normalViewPr>
  <p:slideViewPr>
    <p:cSldViewPr>
      <p:cViewPr>
        <p:scale>
          <a:sx n="90" d="100"/>
          <a:sy n="90" d="100"/>
        </p:scale>
        <p:origin x="-139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2868" y="-90"/>
      </p:cViewPr>
      <p:guideLst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579046772580824"/>
          <c:y val="7.3193078261959477E-2"/>
          <c:w val="0.8297777702638518"/>
          <c:h val="0.674196653588198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1121534000247975E-3"/>
                  <c:y val="-0.31564819724284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97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Доходы всего</c:v>
                </c:pt>
                <c:pt idx="1">
                  <c:v>Налоговые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847.7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2.3004690300111583E-2"/>
                  <c:y val="-0.35072021915871338"/>
                </c:manualLayout>
              </c:layout>
              <c:spPr/>
              <c:txPr>
                <a:bodyPr/>
                <a:lstStyle/>
                <a:p>
                  <a:pPr>
                    <a:defRPr sz="1597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Доходы всего</c:v>
                </c:pt>
                <c:pt idx="1">
                  <c:v>Налоговые доходы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1">
                  <c:v>145.5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155008"/>
        <c:axId val="104156544"/>
        <c:axId val="0"/>
      </c:bar3DChart>
      <c:catAx>
        <c:axId val="10415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7"/>
            </a:pPr>
            <a:endParaRPr lang="ru-RU"/>
          </a:p>
        </c:txPr>
        <c:crossAx val="104156544"/>
        <c:crosses val="autoZero"/>
        <c:auto val="1"/>
        <c:lblAlgn val="ctr"/>
        <c:lblOffset val="100"/>
        <c:noMultiLvlLbl val="0"/>
      </c:catAx>
      <c:valAx>
        <c:axId val="104156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155008"/>
        <c:crosses val="autoZero"/>
        <c:crossBetween val="between"/>
      </c:valAx>
      <c:spPr>
        <a:noFill/>
        <a:ln w="25358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30591227568518"/>
          <c:y val="0.11407529208166391"/>
          <c:w val="0.83860115269524071"/>
          <c:h val="0.7062830564332910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социальную сферу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642335618800181E-2"/>
                  <c:y val="-1.037466425299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835-484E-94F0-CEC5AEE02603}"/>
                </c:ext>
              </c:extLst>
            </c:dLbl>
            <c:dLbl>
              <c:idx val="1"/>
              <c:layout>
                <c:manualLayout>
                  <c:x val="1.864233561880008E-2"/>
                  <c:y val="-3.45822141766383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35-484E-94F0-CEC5AEE02603}"/>
                </c:ext>
              </c:extLst>
            </c:dLbl>
            <c:dLbl>
              <c:idx val="2"/>
              <c:layout>
                <c:manualLayout>
                  <c:x val="1.2428223745866593E-2"/>
                  <c:y val="6.9164428353277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35-484E-94F0-CEC5AEE02603}"/>
                </c:ext>
              </c:extLst>
            </c:dLbl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176.4</c:v>
                </c:pt>
                <c:pt idx="1">
                  <c:v>203.7</c:v>
                </c:pt>
                <c:pt idx="2">
                  <c:v>224.7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835-484E-94F0-CEC5AEE026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расходы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651179883127188E-2"/>
                  <c:y val="3.20671440547011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835-484E-94F0-CEC5AEE02603}"/>
                </c:ext>
              </c:extLst>
            </c:dLbl>
            <c:dLbl>
              <c:idx val="1"/>
              <c:layout>
                <c:manualLayout>
                  <c:x val="1.9029919866430947E-2"/>
                  <c:y val="-3.20671440547011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835-484E-94F0-CEC5AEE02603}"/>
                </c:ext>
              </c:extLst>
            </c:dLbl>
            <c:dLbl>
              <c:idx val="2"/>
              <c:layout>
                <c:manualLayout>
                  <c:x val="2.6166139816342544E-2"/>
                  <c:y val="-1.6033572027350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35-484E-94F0-CEC5AEE02603}"/>
                </c:ext>
              </c:extLst>
            </c:dLbl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835.5</c:v>
                </c:pt>
                <c:pt idx="1">
                  <c:v>929.3</c:v>
                </c:pt>
                <c:pt idx="2">
                  <c:v>784.1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835-484E-94F0-CEC5AEE02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shape val="box"/>
        <c:axId val="155719936"/>
        <c:axId val="155734016"/>
        <c:axId val="0"/>
      </c:bar3DChart>
      <c:catAx>
        <c:axId val="1557199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5734016"/>
        <c:crosses val="autoZero"/>
        <c:auto val="1"/>
        <c:lblAlgn val="ctr"/>
        <c:lblOffset val="100"/>
        <c:noMultiLvlLbl val="0"/>
      </c:catAx>
      <c:valAx>
        <c:axId val="155734016"/>
        <c:scaling>
          <c:orientation val="minMax"/>
          <c:max val="250"/>
        </c:scaling>
        <c:delete val="1"/>
        <c:axPos val="b"/>
        <c:numFmt formatCode="General" sourceLinked="1"/>
        <c:majorTickMark val="out"/>
        <c:minorTickMark val="none"/>
        <c:tickLblPos val="none"/>
        <c:crossAx val="1557199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316350847712779"/>
          <c:w val="0.71986286587464676"/>
          <c:h val="6.615306640769642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A0BC63-A730-45B3-9AD2-FC989E49E7C3}" type="doc">
      <dgm:prSet loTypeId="urn:microsoft.com/office/officeart/2005/8/layout/hList7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5B0ABF3-ED64-4B91-817E-1F48631BF6A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chemeClr val="accent1">
                <a:lumMod val="40000"/>
                <a:lumOff val="60000"/>
              </a:schemeClr>
            </a:gs>
            <a:gs pos="43000">
              <a:schemeClr val="accent1">
                <a:lumMod val="40000"/>
                <a:lumOff val="60000"/>
              </a:schemeClr>
            </a:gs>
            <a:gs pos="78000">
              <a:schemeClr val="accent1">
                <a:lumMod val="20000"/>
                <a:lumOff val="80000"/>
              </a:schemeClr>
            </a:gs>
            <a:gs pos="0">
              <a:schemeClr val="bg1"/>
            </a:gs>
          </a:gsLst>
          <a:lin ang="5400000" scaled="0"/>
        </a:gradFill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В городском округе Судак 7- дошкольных учреждений,  в которых  работают 231 чел. , из них 80 педагоги.  Средняя заработная плата педагога  дошкольного учреждения составляет -    23 773,0 руб.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Стоимость питания одного ребенка в день в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-ясельных группах – 83 руб.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-средних группах 100 руб.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Компенсация родительской платы проведена в сумме 6,7 млн. рублей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6A681384-4B8B-4591-B77E-2A133CA79709}" type="parTrans" cxnId="{AA33E917-5A5B-4231-85E5-3A006B528849}">
      <dgm:prSet/>
      <dgm:spPr/>
      <dgm:t>
        <a:bodyPr/>
        <a:lstStyle/>
        <a:p>
          <a:endParaRPr lang="ru-RU"/>
        </a:p>
      </dgm:t>
    </dgm:pt>
    <dgm:pt modelId="{E65906F0-392A-4BBE-A855-535B13A0139E}" type="sibTrans" cxnId="{AA33E917-5A5B-4231-85E5-3A006B528849}">
      <dgm:prSet/>
      <dgm:spPr/>
      <dgm:t>
        <a:bodyPr/>
        <a:lstStyle/>
        <a:p>
          <a:endParaRPr lang="ru-RU"/>
        </a:p>
      </dgm:t>
    </dgm:pt>
    <dgm:pt modelId="{42D82F1B-6414-4F13-AE20-B145B01DF65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27000">
              <a:schemeClr val="accent1">
                <a:lumMod val="40000"/>
                <a:lumOff val="60000"/>
              </a:schemeClr>
            </a:gs>
            <a:gs pos="43000">
              <a:schemeClr val="accent1">
                <a:lumMod val="40000"/>
                <a:lumOff val="60000"/>
              </a:schemeClr>
            </a:gs>
            <a:gs pos="78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</a:gradFill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</a:pP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В городском округе Судак 9 школ,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средняя численность  работающих- 469 чел., из них  педагоги -291 человек. Средняя заработная педагога  общеобразовательных учреждений составляет -    26 413,0 руб.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На питание учащихся 1-4 классов  израсходовано  10,0 млн. руб., среднее количество детей  питающих – 1355 человек. Стоимость питания 1 ребенка в день- 46 руб.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 Льготное питание учащихся- 7 015,0 тыс. руб. Среднее количество детей 776  человек. Стоимость питания в день на одного ребенка- 55руб.</a:t>
          </a:r>
        </a:p>
      </dgm:t>
    </dgm:pt>
    <dgm:pt modelId="{E7A89832-D482-4023-8F53-46106F03A39B}" type="sibTrans" cxnId="{D182C53B-4ADD-4FA4-B374-1F4785646CD8}">
      <dgm:prSet/>
      <dgm:spPr/>
      <dgm:t>
        <a:bodyPr/>
        <a:lstStyle/>
        <a:p>
          <a:endParaRPr lang="ru-RU"/>
        </a:p>
      </dgm:t>
    </dgm:pt>
    <dgm:pt modelId="{DB205592-675B-411B-A0DC-FC4C699F57C8}" type="parTrans" cxnId="{D182C53B-4ADD-4FA4-B374-1F4785646CD8}">
      <dgm:prSet/>
      <dgm:spPr/>
      <dgm:t>
        <a:bodyPr/>
        <a:lstStyle/>
        <a:p>
          <a:endParaRPr lang="ru-RU"/>
        </a:p>
      </dgm:t>
    </dgm:pt>
    <dgm:pt modelId="{7CB10769-F260-464F-A87F-C30565614836}" type="pres">
      <dgm:prSet presAssocID="{15A0BC63-A730-45B3-9AD2-FC989E49E7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9A8C8F-056B-44FE-ADA6-3D91F7D9C3F1}" type="pres">
      <dgm:prSet presAssocID="{15A0BC63-A730-45B3-9AD2-FC989E49E7C3}" presName="fgShape" presStyleLbl="fgShp" presStyleIdx="0" presStyleCnt="1" custAng="0" custFlipVert="1" custFlipHor="1" custScaleX="566" custScaleY="17059" custLinFactY="-300000" custLinFactNeighborX="43049" custLinFactNeighborY="-304192"/>
      <dgm:spPr/>
      <dgm:t>
        <a:bodyPr/>
        <a:lstStyle/>
        <a:p>
          <a:endParaRPr lang="ru-RU"/>
        </a:p>
      </dgm:t>
    </dgm:pt>
    <dgm:pt modelId="{14A10506-C426-4D0F-B5F5-DBE0D419966F}" type="pres">
      <dgm:prSet presAssocID="{15A0BC63-A730-45B3-9AD2-FC989E49E7C3}" presName="linComp" presStyleCnt="0"/>
      <dgm:spPr/>
      <dgm:t>
        <a:bodyPr/>
        <a:lstStyle/>
        <a:p>
          <a:endParaRPr lang="ru-RU"/>
        </a:p>
      </dgm:t>
    </dgm:pt>
    <dgm:pt modelId="{38708AA3-4CF9-4BA2-9180-21101A4C4D38}" type="pres">
      <dgm:prSet presAssocID="{42D82F1B-6414-4F13-AE20-B145B01DF656}" presName="compNode" presStyleCnt="0"/>
      <dgm:spPr/>
      <dgm:t>
        <a:bodyPr/>
        <a:lstStyle/>
        <a:p>
          <a:endParaRPr lang="ru-RU"/>
        </a:p>
      </dgm:t>
    </dgm:pt>
    <dgm:pt modelId="{0EB3B256-B551-4945-9824-5DC77CC2B6BA}" type="pres">
      <dgm:prSet presAssocID="{42D82F1B-6414-4F13-AE20-B145B01DF656}" presName="bkgdShape" presStyleLbl="node1" presStyleIdx="0" presStyleCnt="2"/>
      <dgm:spPr/>
      <dgm:t>
        <a:bodyPr/>
        <a:lstStyle/>
        <a:p>
          <a:endParaRPr lang="ru-RU"/>
        </a:p>
      </dgm:t>
    </dgm:pt>
    <dgm:pt modelId="{927B2A05-5FB6-47BB-985C-D25B3A1E8873}" type="pres">
      <dgm:prSet presAssocID="{42D82F1B-6414-4F13-AE20-B145B01DF656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E92C5-6194-4CC8-8E49-1F2F461BC78F}" type="pres">
      <dgm:prSet presAssocID="{42D82F1B-6414-4F13-AE20-B145B01DF656}" presName="invisiNode" presStyleLbl="node1" presStyleIdx="0" presStyleCnt="2"/>
      <dgm:spPr/>
      <dgm:t>
        <a:bodyPr/>
        <a:lstStyle/>
        <a:p>
          <a:endParaRPr lang="ru-RU"/>
        </a:p>
      </dgm:t>
    </dgm:pt>
    <dgm:pt modelId="{CFB2A760-0B71-498F-BC27-D4656B9ACC66}" type="pres">
      <dgm:prSet presAssocID="{42D82F1B-6414-4F13-AE20-B145B01DF656}" presName="imagNode" presStyleLbl="fgImgPlace1" presStyleIdx="0" presStyleCnt="2" custScaleX="192337" custScaleY="1303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8219D58-6EBE-4E8C-BA64-1FC47D0DAB53}" type="pres">
      <dgm:prSet presAssocID="{E7A89832-D482-4023-8F53-46106F03A39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E228DA-B2A6-45E0-A15E-DE0DD16181E0}" type="pres">
      <dgm:prSet presAssocID="{05B0ABF3-ED64-4B91-817E-1F48631BF6A4}" presName="compNode" presStyleCnt="0"/>
      <dgm:spPr/>
      <dgm:t>
        <a:bodyPr/>
        <a:lstStyle/>
        <a:p>
          <a:endParaRPr lang="ru-RU"/>
        </a:p>
      </dgm:t>
    </dgm:pt>
    <dgm:pt modelId="{0773BB07-2DF6-4F00-B7A2-BDF955741107}" type="pres">
      <dgm:prSet presAssocID="{05B0ABF3-ED64-4B91-817E-1F48631BF6A4}" presName="bkgdShape" presStyleLbl="node1" presStyleIdx="1" presStyleCnt="2" custLinFactNeighborX="-3165" custLinFactNeighborY="-392"/>
      <dgm:spPr/>
      <dgm:t>
        <a:bodyPr/>
        <a:lstStyle/>
        <a:p>
          <a:endParaRPr lang="ru-RU"/>
        </a:p>
      </dgm:t>
    </dgm:pt>
    <dgm:pt modelId="{17FB0BC5-5E6F-4B91-958A-6FC558C358BA}" type="pres">
      <dgm:prSet presAssocID="{05B0ABF3-ED64-4B91-817E-1F48631BF6A4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2E7C7-E918-4D60-B9C8-A3BA51E8CBC4}" type="pres">
      <dgm:prSet presAssocID="{05B0ABF3-ED64-4B91-817E-1F48631BF6A4}" presName="invisiNode" presStyleLbl="node1" presStyleIdx="1" presStyleCnt="2"/>
      <dgm:spPr/>
      <dgm:t>
        <a:bodyPr/>
        <a:lstStyle/>
        <a:p>
          <a:endParaRPr lang="ru-RU"/>
        </a:p>
      </dgm:t>
    </dgm:pt>
    <dgm:pt modelId="{1D8F14E4-B22C-48EA-877D-0468D1C5A42F}" type="pres">
      <dgm:prSet presAssocID="{05B0ABF3-ED64-4B91-817E-1F48631BF6A4}" presName="imagNode" presStyleLbl="fgImgPlace1" presStyleIdx="1" presStyleCnt="2" custScaleX="204809" custScaleY="126908" custLinFactNeighborX="462" custLinFactNeighborY="-976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712EFCE-240E-4187-9277-A823C5EF4EF7}" type="presOf" srcId="{42D82F1B-6414-4F13-AE20-B145B01DF656}" destId="{927B2A05-5FB6-47BB-985C-D25B3A1E8873}" srcOrd="1" destOrd="0" presId="urn:microsoft.com/office/officeart/2005/8/layout/hList7"/>
    <dgm:cxn modelId="{D182C53B-4ADD-4FA4-B374-1F4785646CD8}" srcId="{15A0BC63-A730-45B3-9AD2-FC989E49E7C3}" destId="{42D82F1B-6414-4F13-AE20-B145B01DF656}" srcOrd="0" destOrd="0" parTransId="{DB205592-675B-411B-A0DC-FC4C699F57C8}" sibTransId="{E7A89832-D482-4023-8F53-46106F03A39B}"/>
    <dgm:cxn modelId="{CFF6EE34-9D84-4E70-B22C-3457339EDE15}" type="presOf" srcId="{05B0ABF3-ED64-4B91-817E-1F48631BF6A4}" destId="{17FB0BC5-5E6F-4B91-958A-6FC558C358BA}" srcOrd="1" destOrd="0" presId="urn:microsoft.com/office/officeart/2005/8/layout/hList7"/>
    <dgm:cxn modelId="{57E40E35-9A2C-4370-9BCD-A7950BC28EAD}" type="presOf" srcId="{E7A89832-D482-4023-8F53-46106F03A39B}" destId="{E8219D58-6EBE-4E8C-BA64-1FC47D0DAB53}" srcOrd="0" destOrd="0" presId="urn:microsoft.com/office/officeart/2005/8/layout/hList7"/>
    <dgm:cxn modelId="{930B850D-9DCC-46B3-A583-66E17A89C075}" type="presOf" srcId="{42D82F1B-6414-4F13-AE20-B145B01DF656}" destId="{0EB3B256-B551-4945-9824-5DC77CC2B6BA}" srcOrd="0" destOrd="0" presId="urn:microsoft.com/office/officeart/2005/8/layout/hList7"/>
    <dgm:cxn modelId="{AA33E917-5A5B-4231-85E5-3A006B528849}" srcId="{15A0BC63-A730-45B3-9AD2-FC989E49E7C3}" destId="{05B0ABF3-ED64-4B91-817E-1F48631BF6A4}" srcOrd="1" destOrd="0" parTransId="{6A681384-4B8B-4591-B77E-2A133CA79709}" sibTransId="{E65906F0-392A-4BBE-A855-535B13A0139E}"/>
    <dgm:cxn modelId="{5509B108-5010-404C-A55F-E153E9ECFBAB}" type="presOf" srcId="{05B0ABF3-ED64-4B91-817E-1F48631BF6A4}" destId="{0773BB07-2DF6-4F00-B7A2-BDF955741107}" srcOrd="0" destOrd="0" presId="urn:microsoft.com/office/officeart/2005/8/layout/hList7"/>
    <dgm:cxn modelId="{7D3932E2-7CAE-4180-98A8-448FA6BEB9E8}" type="presOf" srcId="{15A0BC63-A730-45B3-9AD2-FC989E49E7C3}" destId="{7CB10769-F260-464F-A87F-C30565614836}" srcOrd="0" destOrd="0" presId="urn:microsoft.com/office/officeart/2005/8/layout/hList7"/>
    <dgm:cxn modelId="{808A9783-CA9C-4604-B609-CFAF0A1B8ADA}" type="presParOf" srcId="{7CB10769-F260-464F-A87F-C30565614836}" destId="{709A8C8F-056B-44FE-ADA6-3D91F7D9C3F1}" srcOrd="0" destOrd="0" presId="urn:microsoft.com/office/officeart/2005/8/layout/hList7"/>
    <dgm:cxn modelId="{A43F3EAC-AA00-43BC-AF85-827A5FA5670B}" type="presParOf" srcId="{7CB10769-F260-464F-A87F-C30565614836}" destId="{14A10506-C426-4D0F-B5F5-DBE0D419966F}" srcOrd="1" destOrd="0" presId="urn:microsoft.com/office/officeart/2005/8/layout/hList7"/>
    <dgm:cxn modelId="{EB2DBB25-3533-40A3-8D06-CFEC745FE435}" type="presParOf" srcId="{14A10506-C426-4D0F-B5F5-DBE0D419966F}" destId="{38708AA3-4CF9-4BA2-9180-21101A4C4D38}" srcOrd="0" destOrd="0" presId="urn:microsoft.com/office/officeart/2005/8/layout/hList7"/>
    <dgm:cxn modelId="{9230F051-F9FC-497F-AAD0-7BA5C4477F60}" type="presParOf" srcId="{38708AA3-4CF9-4BA2-9180-21101A4C4D38}" destId="{0EB3B256-B551-4945-9824-5DC77CC2B6BA}" srcOrd="0" destOrd="0" presId="urn:microsoft.com/office/officeart/2005/8/layout/hList7"/>
    <dgm:cxn modelId="{39CDA47D-8396-4AF4-B51F-B573A7C3A529}" type="presParOf" srcId="{38708AA3-4CF9-4BA2-9180-21101A4C4D38}" destId="{927B2A05-5FB6-47BB-985C-D25B3A1E8873}" srcOrd="1" destOrd="0" presId="urn:microsoft.com/office/officeart/2005/8/layout/hList7"/>
    <dgm:cxn modelId="{139E11ED-6AA8-4C84-80B0-09B0E10648E7}" type="presParOf" srcId="{38708AA3-4CF9-4BA2-9180-21101A4C4D38}" destId="{300E92C5-6194-4CC8-8E49-1F2F461BC78F}" srcOrd="2" destOrd="0" presId="urn:microsoft.com/office/officeart/2005/8/layout/hList7"/>
    <dgm:cxn modelId="{FBBE5332-7EE2-4649-9E4E-335A040B84A2}" type="presParOf" srcId="{38708AA3-4CF9-4BA2-9180-21101A4C4D38}" destId="{CFB2A760-0B71-498F-BC27-D4656B9ACC66}" srcOrd="3" destOrd="0" presId="urn:microsoft.com/office/officeart/2005/8/layout/hList7"/>
    <dgm:cxn modelId="{E1698155-59E0-4ADD-9566-34805B4BA544}" type="presParOf" srcId="{14A10506-C426-4D0F-B5F5-DBE0D419966F}" destId="{E8219D58-6EBE-4E8C-BA64-1FC47D0DAB53}" srcOrd="1" destOrd="0" presId="urn:microsoft.com/office/officeart/2005/8/layout/hList7"/>
    <dgm:cxn modelId="{16D31830-9566-411C-B656-ADA728D10B20}" type="presParOf" srcId="{14A10506-C426-4D0F-B5F5-DBE0D419966F}" destId="{DAE228DA-B2A6-45E0-A15E-DE0DD16181E0}" srcOrd="2" destOrd="0" presId="urn:microsoft.com/office/officeart/2005/8/layout/hList7"/>
    <dgm:cxn modelId="{CC98E6BB-1C24-49CE-90FE-E17E6E3568F8}" type="presParOf" srcId="{DAE228DA-B2A6-45E0-A15E-DE0DD16181E0}" destId="{0773BB07-2DF6-4F00-B7A2-BDF955741107}" srcOrd="0" destOrd="0" presId="urn:microsoft.com/office/officeart/2005/8/layout/hList7"/>
    <dgm:cxn modelId="{F108050C-C2E9-4556-A5D4-77A180890DD8}" type="presParOf" srcId="{DAE228DA-B2A6-45E0-A15E-DE0DD16181E0}" destId="{17FB0BC5-5E6F-4B91-958A-6FC558C358BA}" srcOrd="1" destOrd="0" presId="urn:microsoft.com/office/officeart/2005/8/layout/hList7"/>
    <dgm:cxn modelId="{8D3A21DA-87EE-4585-A8D5-1DAFC31979B2}" type="presParOf" srcId="{DAE228DA-B2A6-45E0-A15E-DE0DD16181E0}" destId="{2192E7C7-E918-4D60-B9C8-A3BA51E8CBC4}" srcOrd="2" destOrd="0" presId="urn:microsoft.com/office/officeart/2005/8/layout/hList7"/>
    <dgm:cxn modelId="{389B6DB4-8904-494B-98C5-70338CF64FE9}" type="presParOf" srcId="{DAE228DA-B2A6-45E0-A15E-DE0DD16181E0}" destId="{1D8F14E4-B22C-48EA-877D-0468D1C5A42F}" srcOrd="3" destOrd="0" presId="urn:microsoft.com/office/officeart/2005/8/layout/hList7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A0BC63-A730-45B3-9AD2-FC989E49E7C3}" type="doc">
      <dgm:prSet loTypeId="urn:microsoft.com/office/officeart/2005/8/layout/hList7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42D82F1B-6414-4F13-AE20-B145B01DF656}">
      <dgm:prSet phldrT="[Текст]" custT="1"/>
      <dgm:spPr>
        <a:gradFill flip="none" rotWithShape="1">
          <a:gsLst>
            <a:gs pos="0">
              <a:srgbClr val="8488C4"/>
            </a:gs>
            <a:gs pos="63000">
              <a:srgbClr val="D4DEFF"/>
            </a:gs>
            <a:gs pos="89000">
              <a:srgbClr val="D4DEFF"/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</dgm:spPr>
      <dgm:t>
        <a:bodyPr/>
        <a:lstStyle/>
        <a:p>
          <a:pPr>
            <a:lnSpc>
              <a:spcPct val="100000"/>
            </a:lnSpc>
          </a:pP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В МДОДУ «Детской музыкальной школе имени Георгия 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Шендерева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»  </a:t>
          </a:r>
        </a:p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проводится обучение игры на фортепиано, духовых инструментах, скрипке-  количество учащихся  188 человек  </a:t>
          </a:r>
        </a:p>
        <a:p>
          <a:pPr>
            <a:lnSpc>
              <a:spcPct val="10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11,4 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DB205592-675B-411B-A0DC-FC4C699F57C8}" type="parTrans" cxnId="{D182C53B-4ADD-4FA4-B374-1F4785646CD8}">
      <dgm:prSet/>
      <dgm:spPr/>
      <dgm:t>
        <a:bodyPr/>
        <a:lstStyle/>
        <a:p>
          <a:endParaRPr lang="ru-RU"/>
        </a:p>
      </dgm:t>
    </dgm:pt>
    <dgm:pt modelId="{E7A89832-D482-4023-8F53-46106F03A39B}" type="sibTrans" cxnId="{D182C53B-4ADD-4FA4-B374-1F4785646CD8}">
      <dgm:prSet/>
      <dgm:spPr/>
      <dgm:t>
        <a:bodyPr/>
        <a:lstStyle/>
        <a:p>
          <a:endParaRPr lang="ru-RU"/>
        </a:p>
      </dgm:t>
    </dgm:pt>
    <dgm:pt modelId="{05B0ABF3-ED64-4B91-817E-1F48631BF6A4}">
      <dgm:prSet custT="1"/>
      <dgm:spPr>
        <a:gradFill rotWithShape="0">
          <a:gsLst>
            <a:gs pos="0">
              <a:srgbClr val="8488C4"/>
            </a:gs>
            <a:gs pos="100000">
              <a:schemeClr val="bg1">
                <a:lumMod val="85000"/>
              </a:schemeClr>
            </a:gs>
            <a:gs pos="50000">
              <a:srgbClr val="D4DEFF"/>
            </a:gs>
            <a:gs pos="100000">
              <a:schemeClr val="bg1">
                <a:lumMod val="85000"/>
              </a:schemeClr>
            </a:gs>
          </a:gsLst>
          <a:lin ang="5400000" scaled="0"/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Программа "Профилактика безнадзорности, правонарушений в среде несовершеннолетних, защита их прав и охрана  детства на 2016-2018 годы» </a:t>
          </a:r>
        </a:p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– 162,9 тыс. руб.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Программа  "Молодежь"  городского округа Судак на период 2016-2018 годы" -194,9 тыс. рублей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E65906F0-392A-4BBE-A855-535B13A0139E}" type="sibTrans" cxnId="{AA33E917-5A5B-4231-85E5-3A006B528849}">
      <dgm:prSet/>
      <dgm:spPr/>
      <dgm:t>
        <a:bodyPr/>
        <a:lstStyle/>
        <a:p>
          <a:endParaRPr lang="ru-RU"/>
        </a:p>
      </dgm:t>
    </dgm:pt>
    <dgm:pt modelId="{6A681384-4B8B-4591-B77E-2A133CA79709}" type="parTrans" cxnId="{AA33E917-5A5B-4231-85E5-3A006B528849}">
      <dgm:prSet/>
      <dgm:spPr/>
      <dgm:t>
        <a:bodyPr/>
        <a:lstStyle/>
        <a:p>
          <a:endParaRPr lang="ru-RU"/>
        </a:p>
      </dgm:t>
    </dgm:pt>
    <dgm:pt modelId="{5E379A2A-EDAD-44A6-B00E-218CC165C679}">
      <dgm:prSet phldrT="[Текст]" custT="1"/>
      <dgm:spPr>
        <a:gradFill rotWithShape="0">
          <a:gsLst>
            <a:gs pos="0">
              <a:srgbClr val="8488C4"/>
            </a:gs>
            <a:gs pos="100000">
              <a:srgbClr val="D4DEFF"/>
            </a:gs>
            <a:gs pos="89000">
              <a:srgbClr val="D4DEFF"/>
            </a:gs>
            <a:gs pos="100000">
              <a:schemeClr val="bg1">
                <a:lumMod val="85000"/>
              </a:schemeClr>
            </a:gs>
          </a:gsLst>
          <a:lin ang="5400000" scaled="0"/>
        </a:gradFill>
      </dgm:spPr>
      <dgm:t>
        <a:bodyPr lIns="36000" rIns="72000"/>
        <a:lstStyle/>
        <a:p>
          <a:pPr>
            <a:lnSpc>
              <a:spcPct val="100000"/>
            </a:lnSpc>
          </a:pP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МБОУ ДОД «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Судакский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Центр детского и юношеского творчества»</a:t>
          </a:r>
        </a:p>
        <a:p>
          <a:pPr>
            <a:lnSpc>
              <a:spcPct val="10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работает 31 кружок,  количество групп 64, общее количество учащихся 969 человека –это художественно-эстетическое, декоративно-прикладное, туристско-краеведческое и экологического направления образования  </a:t>
          </a:r>
        </a:p>
        <a:p>
          <a:pPr>
            <a:lnSpc>
              <a:spcPct val="10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10,8  млн. рублей</a:t>
          </a:r>
        </a:p>
        <a:p>
          <a:pPr>
            <a:lnSpc>
              <a:spcPct val="90000"/>
            </a:lnSpc>
          </a:pP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027B4E3-8836-4719-9641-D15E3A10A16E}" type="sibTrans" cxnId="{3AD297E9-C673-46BB-B1DB-8D4E26939B6F}">
      <dgm:prSet/>
      <dgm:spPr/>
      <dgm:t>
        <a:bodyPr/>
        <a:lstStyle/>
        <a:p>
          <a:endParaRPr lang="ru-RU"/>
        </a:p>
      </dgm:t>
    </dgm:pt>
    <dgm:pt modelId="{8E23EC58-3522-44B3-9B05-B45ED93FA053}" type="parTrans" cxnId="{3AD297E9-C673-46BB-B1DB-8D4E26939B6F}">
      <dgm:prSet/>
      <dgm:spPr/>
      <dgm:t>
        <a:bodyPr/>
        <a:lstStyle/>
        <a:p>
          <a:endParaRPr lang="ru-RU"/>
        </a:p>
      </dgm:t>
    </dgm:pt>
    <dgm:pt modelId="{7CB10769-F260-464F-A87F-C30565614836}" type="pres">
      <dgm:prSet presAssocID="{15A0BC63-A730-45B3-9AD2-FC989E49E7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9A8C8F-056B-44FE-ADA6-3D91F7D9C3F1}" type="pres">
      <dgm:prSet presAssocID="{15A0BC63-A730-45B3-9AD2-FC989E49E7C3}" presName="fgShape" presStyleLbl="fgShp" presStyleIdx="0" presStyleCnt="1" custAng="0" custFlipVert="1" custFlipHor="1" custScaleX="18331" custScaleY="130991" custLinFactNeighborX="-62110" custLinFactNeighborY="5432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14A10506-C426-4D0F-B5F5-DBE0D419966F}" type="pres">
      <dgm:prSet presAssocID="{15A0BC63-A730-45B3-9AD2-FC989E49E7C3}" presName="linComp" presStyleCnt="0"/>
      <dgm:spPr/>
      <dgm:t>
        <a:bodyPr/>
        <a:lstStyle/>
        <a:p>
          <a:endParaRPr lang="ru-RU"/>
        </a:p>
      </dgm:t>
    </dgm:pt>
    <dgm:pt modelId="{38708AA3-4CF9-4BA2-9180-21101A4C4D38}" type="pres">
      <dgm:prSet presAssocID="{42D82F1B-6414-4F13-AE20-B145B01DF656}" presName="compNode" presStyleCnt="0"/>
      <dgm:spPr/>
      <dgm:t>
        <a:bodyPr/>
        <a:lstStyle/>
        <a:p>
          <a:endParaRPr lang="ru-RU"/>
        </a:p>
      </dgm:t>
    </dgm:pt>
    <dgm:pt modelId="{0EB3B256-B551-4945-9824-5DC77CC2B6BA}" type="pres">
      <dgm:prSet presAssocID="{42D82F1B-6414-4F13-AE20-B145B01DF656}" presName="bkgdShape" presStyleLbl="node1" presStyleIdx="0" presStyleCnt="3"/>
      <dgm:spPr/>
      <dgm:t>
        <a:bodyPr/>
        <a:lstStyle/>
        <a:p>
          <a:endParaRPr lang="ru-RU"/>
        </a:p>
      </dgm:t>
    </dgm:pt>
    <dgm:pt modelId="{927B2A05-5FB6-47BB-985C-D25B3A1E8873}" type="pres">
      <dgm:prSet presAssocID="{42D82F1B-6414-4F13-AE20-B145B01DF65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E92C5-6194-4CC8-8E49-1F2F461BC78F}" type="pres">
      <dgm:prSet presAssocID="{42D82F1B-6414-4F13-AE20-B145B01DF656}" presName="invisiNode" presStyleLbl="node1" presStyleIdx="0" presStyleCnt="3"/>
      <dgm:spPr/>
      <dgm:t>
        <a:bodyPr/>
        <a:lstStyle/>
        <a:p>
          <a:endParaRPr lang="ru-RU"/>
        </a:p>
      </dgm:t>
    </dgm:pt>
    <dgm:pt modelId="{CFB2A760-0B71-498F-BC27-D4656B9ACC66}" type="pres">
      <dgm:prSet presAssocID="{42D82F1B-6414-4F13-AE20-B145B01DF656}" presName="imagNode" presStyleLbl="fgImgPlace1" presStyleIdx="0" presStyleCnt="3" custScaleX="150940" custScaleY="94750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E8219D58-6EBE-4E8C-BA64-1FC47D0DAB53}" type="pres">
      <dgm:prSet presAssocID="{E7A89832-D482-4023-8F53-46106F03A39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1A7F7D-549B-4FBC-BF0B-AC6B57385484}" type="pres">
      <dgm:prSet presAssocID="{5E379A2A-EDAD-44A6-B00E-218CC165C679}" presName="compNode" presStyleCnt="0"/>
      <dgm:spPr/>
      <dgm:t>
        <a:bodyPr/>
        <a:lstStyle/>
        <a:p>
          <a:endParaRPr lang="ru-RU"/>
        </a:p>
      </dgm:t>
    </dgm:pt>
    <dgm:pt modelId="{8AE153DD-C54F-42B4-B15A-FB5892466BD3}" type="pres">
      <dgm:prSet presAssocID="{5E379A2A-EDAD-44A6-B00E-218CC165C679}" presName="bkgdShape" presStyleLbl="node1" presStyleIdx="1" presStyleCnt="3" custScaleX="102760" custLinFactNeighborX="606" custLinFactNeighborY="946"/>
      <dgm:spPr/>
      <dgm:t>
        <a:bodyPr/>
        <a:lstStyle/>
        <a:p>
          <a:endParaRPr lang="ru-RU"/>
        </a:p>
      </dgm:t>
    </dgm:pt>
    <dgm:pt modelId="{5BA61520-28FB-4109-AA2B-6967968FED01}" type="pres">
      <dgm:prSet presAssocID="{5E379A2A-EDAD-44A6-B00E-218CC165C67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87362-F271-4BE4-BB51-EAFD8F7AB93C}" type="pres">
      <dgm:prSet presAssocID="{5E379A2A-EDAD-44A6-B00E-218CC165C679}" presName="invisiNode" presStyleLbl="node1" presStyleIdx="1" presStyleCnt="3"/>
      <dgm:spPr/>
      <dgm:t>
        <a:bodyPr/>
        <a:lstStyle/>
        <a:p>
          <a:endParaRPr lang="ru-RU"/>
        </a:p>
      </dgm:t>
    </dgm:pt>
    <dgm:pt modelId="{ABBC625D-50A1-4715-9BF9-4BFF1261951C}" type="pres">
      <dgm:prSet presAssocID="{5E379A2A-EDAD-44A6-B00E-218CC165C679}" presName="imagNode" presStyleLbl="fgImgPlace1" presStyleIdx="1" presStyleCnt="3" custScaleX="152749" custScaleY="102790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C09EFD0C-A3E5-4E5E-BBE7-02B123252FC6}" type="pres">
      <dgm:prSet presAssocID="{9027B4E3-8836-4719-9641-D15E3A10A16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E228DA-B2A6-45E0-A15E-DE0DD16181E0}" type="pres">
      <dgm:prSet presAssocID="{05B0ABF3-ED64-4B91-817E-1F48631BF6A4}" presName="compNode" presStyleCnt="0"/>
      <dgm:spPr/>
      <dgm:t>
        <a:bodyPr/>
        <a:lstStyle/>
        <a:p>
          <a:endParaRPr lang="ru-RU"/>
        </a:p>
      </dgm:t>
    </dgm:pt>
    <dgm:pt modelId="{0773BB07-2DF6-4F00-B7A2-BDF955741107}" type="pres">
      <dgm:prSet presAssocID="{05B0ABF3-ED64-4B91-817E-1F48631BF6A4}" presName="bkgdShape" presStyleLbl="node1" presStyleIdx="2" presStyleCnt="3" custLinFactNeighborX="-1054" custLinFactNeighborY="-392"/>
      <dgm:spPr/>
      <dgm:t>
        <a:bodyPr/>
        <a:lstStyle/>
        <a:p>
          <a:endParaRPr lang="ru-RU"/>
        </a:p>
      </dgm:t>
    </dgm:pt>
    <dgm:pt modelId="{17FB0BC5-5E6F-4B91-958A-6FC558C358BA}" type="pres">
      <dgm:prSet presAssocID="{05B0ABF3-ED64-4B91-817E-1F48631BF6A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2E7C7-E918-4D60-B9C8-A3BA51E8CBC4}" type="pres">
      <dgm:prSet presAssocID="{05B0ABF3-ED64-4B91-817E-1F48631BF6A4}" presName="invisiNode" presStyleLbl="node1" presStyleIdx="2" presStyleCnt="3"/>
      <dgm:spPr/>
      <dgm:t>
        <a:bodyPr/>
        <a:lstStyle/>
        <a:p>
          <a:endParaRPr lang="ru-RU"/>
        </a:p>
      </dgm:t>
    </dgm:pt>
    <dgm:pt modelId="{1D8F14E4-B22C-48EA-877D-0468D1C5A42F}" type="pres">
      <dgm:prSet presAssocID="{05B0ABF3-ED64-4B91-817E-1F48631BF6A4}" presName="imagNode" presStyleLbl="fgImgPlace1" presStyleIdx="2" presStyleCnt="3" custScaleX="146814" custScaleY="102790" custLinFactNeighborX="-387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F47D733-7CAD-4B4E-8BDC-F51BF263D7AD}" type="presOf" srcId="{42D82F1B-6414-4F13-AE20-B145B01DF656}" destId="{927B2A05-5FB6-47BB-985C-D25B3A1E8873}" srcOrd="1" destOrd="0" presId="urn:microsoft.com/office/officeart/2005/8/layout/hList7"/>
    <dgm:cxn modelId="{3AD297E9-C673-46BB-B1DB-8D4E26939B6F}" srcId="{15A0BC63-A730-45B3-9AD2-FC989E49E7C3}" destId="{5E379A2A-EDAD-44A6-B00E-218CC165C679}" srcOrd="1" destOrd="0" parTransId="{8E23EC58-3522-44B3-9B05-B45ED93FA053}" sibTransId="{9027B4E3-8836-4719-9641-D15E3A10A16E}"/>
    <dgm:cxn modelId="{E1B7D883-DC50-4AF4-B879-3E360F54F925}" type="presOf" srcId="{E7A89832-D482-4023-8F53-46106F03A39B}" destId="{E8219D58-6EBE-4E8C-BA64-1FC47D0DAB53}" srcOrd="0" destOrd="0" presId="urn:microsoft.com/office/officeart/2005/8/layout/hList7"/>
    <dgm:cxn modelId="{E0482DBA-11E4-4F14-8246-FD150C5C0063}" type="presOf" srcId="{42D82F1B-6414-4F13-AE20-B145B01DF656}" destId="{0EB3B256-B551-4945-9824-5DC77CC2B6BA}" srcOrd="0" destOrd="0" presId="urn:microsoft.com/office/officeart/2005/8/layout/hList7"/>
    <dgm:cxn modelId="{D182C53B-4ADD-4FA4-B374-1F4785646CD8}" srcId="{15A0BC63-A730-45B3-9AD2-FC989E49E7C3}" destId="{42D82F1B-6414-4F13-AE20-B145B01DF656}" srcOrd="0" destOrd="0" parTransId="{DB205592-675B-411B-A0DC-FC4C699F57C8}" sibTransId="{E7A89832-D482-4023-8F53-46106F03A39B}"/>
    <dgm:cxn modelId="{7324D2BD-EDAB-4979-9399-8CA98C6B8451}" type="presOf" srcId="{5E379A2A-EDAD-44A6-B00E-218CC165C679}" destId="{5BA61520-28FB-4109-AA2B-6967968FED01}" srcOrd="1" destOrd="0" presId="urn:microsoft.com/office/officeart/2005/8/layout/hList7"/>
    <dgm:cxn modelId="{B88944E2-326A-4DB2-A8B6-4EE813724A55}" type="presOf" srcId="{15A0BC63-A730-45B3-9AD2-FC989E49E7C3}" destId="{7CB10769-F260-464F-A87F-C30565614836}" srcOrd="0" destOrd="0" presId="urn:microsoft.com/office/officeart/2005/8/layout/hList7"/>
    <dgm:cxn modelId="{AA33E917-5A5B-4231-85E5-3A006B528849}" srcId="{15A0BC63-A730-45B3-9AD2-FC989E49E7C3}" destId="{05B0ABF3-ED64-4B91-817E-1F48631BF6A4}" srcOrd="2" destOrd="0" parTransId="{6A681384-4B8B-4591-B77E-2A133CA79709}" sibTransId="{E65906F0-392A-4BBE-A855-535B13A0139E}"/>
    <dgm:cxn modelId="{C0A5A074-7539-4714-B82A-17F50EC5456E}" type="presOf" srcId="{05B0ABF3-ED64-4B91-817E-1F48631BF6A4}" destId="{17FB0BC5-5E6F-4B91-958A-6FC558C358BA}" srcOrd="1" destOrd="0" presId="urn:microsoft.com/office/officeart/2005/8/layout/hList7"/>
    <dgm:cxn modelId="{E46E9F15-6EE6-49F0-B955-77224C6CB2D6}" type="presOf" srcId="{05B0ABF3-ED64-4B91-817E-1F48631BF6A4}" destId="{0773BB07-2DF6-4F00-B7A2-BDF955741107}" srcOrd="0" destOrd="0" presId="urn:microsoft.com/office/officeart/2005/8/layout/hList7"/>
    <dgm:cxn modelId="{B2C37D4A-0040-480F-95D2-9D7BE9089196}" type="presOf" srcId="{5E379A2A-EDAD-44A6-B00E-218CC165C679}" destId="{8AE153DD-C54F-42B4-B15A-FB5892466BD3}" srcOrd="0" destOrd="0" presId="urn:microsoft.com/office/officeart/2005/8/layout/hList7"/>
    <dgm:cxn modelId="{4848B4AE-B4F1-40BC-B498-96195DB9DA95}" type="presOf" srcId="{9027B4E3-8836-4719-9641-D15E3A10A16E}" destId="{C09EFD0C-A3E5-4E5E-BBE7-02B123252FC6}" srcOrd="0" destOrd="0" presId="urn:microsoft.com/office/officeart/2005/8/layout/hList7"/>
    <dgm:cxn modelId="{EABB13C4-1D24-4997-8EFB-558C439E76E0}" type="presParOf" srcId="{7CB10769-F260-464F-A87F-C30565614836}" destId="{709A8C8F-056B-44FE-ADA6-3D91F7D9C3F1}" srcOrd="0" destOrd="0" presId="urn:microsoft.com/office/officeart/2005/8/layout/hList7"/>
    <dgm:cxn modelId="{C0BFA023-792F-4166-886C-2F3CFDE2161C}" type="presParOf" srcId="{7CB10769-F260-464F-A87F-C30565614836}" destId="{14A10506-C426-4D0F-B5F5-DBE0D419966F}" srcOrd="1" destOrd="0" presId="urn:microsoft.com/office/officeart/2005/8/layout/hList7"/>
    <dgm:cxn modelId="{500B7943-B57F-4FF9-A8EB-FA4C197692FD}" type="presParOf" srcId="{14A10506-C426-4D0F-B5F5-DBE0D419966F}" destId="{38708AA3-4CF9-4BA2-9180-21101A4C4D38}" srcOrd="0" destOrd="0" presId="urn:microsoft.com/office/officeart/2005/8/layout/hList7"/>
    <dgm:cxn modelId="{990927B3-9CEF-4058-A884-B04EA8895AEE}" type="presParOf" srcId="{38708AA3-4CF9-4BA2-9180-21101A4C4D38}" destId="{0EB3B256-B551-4945-9824-5DC77CC2B6BA}" srcOrd="0" destOrd="0" presId="urn:microsoft.com/office/officeart/2005/8/layout/hList7"/>
    <dgm:cxn modelId="{616A83DF-8A8B-4C40-AF76-242089E7446E}" type="presParOf" srcId="{38708AA3-4CF9-4BA2-9180-21101A4C4D38}" destId="{927B2A05-5FB6-47BB-985C-D25B3A1E8873}" srcOrd="1" destOrd="0" presId="urn:microsoft.com/office/officeart/2005/8/layout/hList7"/>
    <dgm:cxn modelId="{C3A804BA-D5CC-4744-8C01-DC99205BEB8D}" type="presParOf" srcId="{38708AA3-4CF9-4BA2-9180-21101A4C4D38}" destId="{300E92C5-6194-4CC8-8E49-1F2F461BC78F}" srcOrd="2" destOrd="0" presId="urn:microsoft.com/office/officeart/2005/8/layout/hList7"/>
    <dgm:cxn modelId="{2E9EAE5D-4765-422E-82DF-86B4040FDCD1}" type="presParOf" srcId="{38708AA3-4CF9-4BA2-9180-21101A4C4D38}" destId="{CFB2A760-0B71-498F-BC27-D4656B9ACC66}" srcOrd="3" destOrd="0" presId="urn:microsoft.com/office/officeart/2005/8/layout/hList7"/>
    <dgm:cxn modelId="{519AA37D-6723-42B9-9B9C-D63EB182FA3E}" type="presParOf" srcId="{14A10506-C426-4D0F-B5F5-DBE0D419966F}" destId="{E8219D58-6EBE-4E8C-BA64-1FC47D0DAB53}" srcOrd="1" destOrd="0" presId="urn:microsoft.com/office/officeart/2005/8/layout/hList7"/>
    <dgm:cxn modelId="{17DAAD00-A1B6-4520-A5AF-C95835A5256C}" type="presParOf" srcId="{14A10506-C426-4D0F-B5F5-DBE0D419966F}" destId="{011A7F7D-549B-4FBC-BF0B-AC6B57385484}" srcOrd="2" destOrd="0" presId="urn:microsoft.com/office/officeart/2005/8/layout/hList7"/>
    <dgm:cxn modelId="{F27EA58C-F190-43B7-9DC8-ECF8F54F2759}" type="presParOf" srcId="{011A7F7D-549B-4FBC-BF0B-AC6B57385484}" destId="{8AE153DD-C54F-42B4-B15A-FB5892466BD3}" srcOrd="0" destOrd="0" presId="urn:microsoft.com/office/officeart/2005/8/layout/hList7"/>
    <dgm:cxn modelId="{26FB7973-50C8-47B3-8E66-11CA103ED741}" type="presParOf" srcId="{011A7F7D-549B-4FBC-BF0B-AC6B57385484}" destId="{5BA61520-28FB-4109-AA2B-6967968FED01}" srcOrd="1" destOrd="0" presId="urn:microsoft.com/office/officeart/2005/8/layout/hList7"/>
    <dgm:cxn modelId="{975BEF23-B789-40E8-B96C-84D7BA003EF8}" type="presParOf" srcId="{011A7F7D-549B-4FBC-BF0B-AC6B57385484}" destId="{C7C87362-F271-4BE4-BB51-EAFD8F7AB93C}" srcOrd="2" destOrd="0" presId="urn:microsoft.com/office/officeart/2005/8/layout/hList7"/>
    <dgm:cxn modelId="{050723D3-20E4-4A50-8D77-D00A19C06B43}" type="presParOf" srcId="{011A7F7D-549B-4FBC-BF0B-AC6B57385484}" destId="{ABBC625D-50A1-4715-9BF9-4BFF1261951C}" srcOrd="3" destOrd="0" presId="urn:microsoft.com/office/officeart/2005/8/layout/hList7"/>
    <dgm:cxn modelId="{01E2DF9D-95F9-4CC5-9406-8302C112EC62}" type="presParOf" srcId="{14A10506-C426-4D0F-B5F5-DBE0D419966F}" destId="{C09EFD0C-A3E5-4E5E-BBE7-02B123252FC6}" srcOrd="3" destOrd="0" presId="urn:microsoft.com/office/officeart/2005/8/layout/hList7"/>
    <dgm:cxn modelId="{1BB81C6B-19B9-4461-AEB0-7EE7E2672194}" type="presParOf" srcId="{14A10506-C426-4D0F-B5F5-DBE0D419966F}" destId="{DAE228DA-B2A6-45E0-A15E-DE0DD16181E0}" srcOrd="4" destOrd="0" presId="urn:microsoft.com/office/officeart/2005/8/layout/hList7"/>
    <dgm:cxn modelId="{8CA117E4-ABF2-48DE-AD12-60FBC1F54063}" type="presParOf" srcId="{DAE228DA-B2A6-45E0-A15E-DE0DD16181E0}" destId="{0773BB07-2DF6-4F00-B7A2-BDF955741107}" srcOrd="0" destOrd="0" presId="urn:microsoft.com/office/officeart/2005/8/layout/hList7"/>
    <dgm:cxn modelId="{8AB471A5-A594-438C-82AA-98CEB7E9B280}" type="presParOf" srcId="{DAE228DA-B2A6-45E0-A15E-DE0DD16181E0}" destId="{17FB0BC5-5E6F-4B91-958A-6FC558C358BA}" srcOrd="1" destOrd="0" presId="urn:microsoft.com/office/officeart/2005/8/layout/hList7"/>
    <dgm:cxn modelId="{98929CE1-4B7D-446E-A582-9FA3F031004E}" type="presParOf" srcId="{DAE228DA-B2A6-45E0-A15E-DE0DD16181E0}" destId="{2192E7C7-E918-4D60-B9C8-A3BA51E8CBC4}" srcOrd="2" destOrd="0" presId="urn:microsoft.com/office/officeart/2005/8/layout/hList7"/>
    <dgm:cxn modelId="{1BB86464-4D93-43F3-996E-F28D0090FB5D}" type="presParOf" srcId="{DAE228DA-B2A6-45E0-A15E-DE0DD16181E0}" destId="{1D8F14E4-B22C-48EA-877D-0468D1C5A42F}" srcOrd="3" destOrd="0" presId="urn:microsoft.com/office/officeart/2005/8/layout/hList7"/>
  </dgm:cxnLst>
  <dgm:bg>
    <a:gradFill>
      <a:gsLst>
        <a:gs pos="0">
          <a:srgbClr val="8488C4"/>
        </a:gs>
        <a:gs pos="1000">
          <a:srgbClr val="D4DEFF"/>
        </a:gs>
        <a:gs pos="89000">
          <a:srgbClr val="D4DEFF"/>
        </a:gs>
        <a:gs pos="100000">
          <a:schemeClr val="bg1">
            <a:lumMod val="85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3B256-B551-4945-9824-5DC77CC2B6BA}">
      <dsp:nvSpPr>
        <dsp:cNvPr id="0" name=""/>
        <dsp:cNvSpPr/>
      </dsp:nvSpPr>
      <dsp:spPr>
        <a:xfrm>
          <a:off x="3774" y="0"/>
          <a:ext cx="4323855" cy="5379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27000">
              <a:schemeClr val="accent1">
                <a:lumMod val="40000"/>
                <a:lumOff val="60000"/>
              </a:schemeClr>
            </a:gs>
            <a:gs pos="43000">
              <a:schemeClr val="accent1">
                <a:lumMod val="40000"/>
                <a:lumOff val="60000"/>
              </a:schemeClr>
            </a:gs>
            <a:gs pos="78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</a:gradFill>
        <a:ln w="381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38100" dist="12700" dir="5400000" rotWithShape="0">
            <a:srgbClr val="000000">
              <a:alpha val="1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В городском округе Судак 9 школ,</a:t>
          </a: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средняя численность  работающих- 469 чел., из них  педагоги -291 человек. Средняя заработная педагога  общеобразовательных учреждений составляет -    26 413,0 руб.</a:t>
          </a: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На питание учащихся 1-4 классов  израсходовано  10,0 млн. руб., среднее количество детей  питающих – 1355 человек. Стоимость питания 1 ребенка в день- 46 руб.</a:t>
          </a: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 Льготное питание учащихся- 7 015,0 тыс. руб. Среднее количество детей 776  человек. Стоимость питания в день на одного ребенка- 55руб.</a:t>
          </a:r>
        </a:p>
      </dsp:txBody>
      <dsp:txXfrm>
        <a:off x="3774" y="2151793"/>
        <a:ext cx="4323855" cy="2151793"/>
      </dsp:txXfrm>
    </dsp:sp>
    <dsp:sp modelId="{CFB2A760-0B71-498F-BC27-D4656B9ACC66}">
      <dsp:nvSpPr>
        <dsp:cNvPr id="0" name=""/>
        <dsp:cNvSpPr/>
      </dsp:nvSpPr>
      <dsp:spPr>
        <a:xfrm>
          <a:off x="442970" y="50893"/>
          <a:ext cx="3445464" cy="233512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773BB07-2DF6-4F00-B7A2-BDF955741107}">
      <dsp:nvSpPr>
        <dsp:cNvPr id="0" name=""/>
        <dsp:cNvSpPr/>
      </dsp:nvSpPr>
      <dsp:spPr>
        <a:xfrm>
          <a:off x="4320495" y="0"/>
          <a:ext cx="4323855" cy="5379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chemeClr val="accent1">
                <a:lumMod val="40000"/>
                <a:lumOff val="60000"/>
              </a:schemeClr>
            </a:gs>
            <a:gs pos="43000">
              <a:schemeClr val="accent1">
                <a:lumMod val="40000"/>
                <a:lumOff val="60000"/>
              </a:schemeClr>
            </a:gs>
            <a:gs pos="78000">
              <a:schemeClr val="accent1">
                <a:lumMod val="20000"/>
                <a:lumOff val="80000"/>
              </a:schemeClr>
            </a:gs>
            <a:gs pos="0">
              <a:schemeClr val="bg1"/>
            </a:gs>
          </a:gsLst>
          <a:lin ang="5400000" scaled="0"/>
        </a:gradFill>
        <a:ln w="381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38100" dist="12700" dir="5400000" rotWithShape="0">
            <a:srgbClr val="000000">
              <a:alpha val="1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>
            <a:spcBef>
              <a:spcPct val="0"/>
            </a:spcBef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В городском округе Судак 7- дошкольных учреждений,  в которых  работают 231 чел. , из них 80 педагоги.  Средняя заработная плата педагога  дошкольного учреждения составляет -    23 773,0 руб.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Стоимость питания одного ребенка в день в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-ясельных группах – 83 руб.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-средних группах 100 руб.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Компенсация родительской платы проведена в сумме 6,7 млн. рублей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95" y="2151793"/>
        <a:ext cx="4323855" cy="2151793"/>
      </dsp:txXfrm>
    </dsp:sp>
    <dsp:sp modelId="{1D8F14E4-B22C-48EA-877D-0468D1C5A42F}">
      <dsp:nvSpPr>
        <dsp:cNvPr id="0" name=""/>
        <dsp:cNvSpPr/>
      </dsp:nvSpPr>
      <dsp:spPr>
        <a:xfrm>
          <a:off x="4793107" y="0"/>
          <a:ext cx="3668883" cy="227338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09A8C8F-056B-44FE-ADA6-3D91F7D9C3F1}">
      <dsp:nvSpPr>
        <dsp:cNvPr id="0" name=""/>
        <dsp:cNvSpPr/>
      </dsp:nvSpPr>
      <dsp:spPr>
        <a:xfrm flipH="1" flipV="1">
          <a:off x="7848912" y="0"/>
          <a:ext cx="45745" cy="13765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0.21739</cdr:x>
      <cdr:y>0.73078</cdr:y>
    </cdr:from>
    <cdr:to>
      <cdr:x>0.24638</cdr:x>
      <cdr:y>0.78342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80120" y="1999648"/>
          <a:ext cx="144016" cy="14401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0.49275</cdr:x>
      <cdr:y>0.80973</cdr:y>
    </cdr:from>
    <cdr:to>
      <cdr:x>0.52174</cdr:x>
      <cdr:y>0.86236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448272" y="2215672"/>
          <a:ext cx="144016" cy="14401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0.56578</cdr:x>
      <cdr:y>0.26028</cdr:y>
    </cdr:from>
    <cdr:to>
      <cdr:x>0.56578</cdr:x>
      <cdr:y>0.26028</cdr:y>
    </cdr:to>
    <cdr:cxnSp macro="">
      <cdr:nvCxnSpPr>
        <cdr:cNvPr id="6" name="Прямая соединительная линия 5"/>
        <cdr:cNvCxnSpPr/>
      </cdr:nvCxnSpPr>
      <cdr:spPr>
        <a:xfrm xmlns:a="http://schemas.openxmlformats.org/drawingml/2006/main">
          <a:off x="3468897" y="955849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0.32759</cdr:x>
      <cdr:y>0.71831</cdr:y>
    </cdr:from>
    <cdr:to>
      <cdr:x>0.43706</cdr:x>
      <cdr:y>0.89716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6304" y="367240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0.59836</cdr:x>
      <cdr:y>0.13425</cdr:y>
    </cdr:from>
    <cdr:to>
      <cdr:x>0.7098</cdr:x>
      <cdr:y>0.18783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256584" y="719702"/>
          <a:ext cx="978998" cy="287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0.57377</cdr:x>
      <cdr:y>0.3884</cdr:y>
    </cdr:from>
    <cdr:to>
      <cdr:x>0.7098</cdr:x>
      <cdr:y>0.44199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040560" y="2082124"/>
          <a:ext cx="1195016" cy="287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21,9 %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0.58093</cdr:x>
      <cdr:y>0.63839</cdr:y>
    </cdr:from>
    <cdr:to>
      <cdr:x>0.7098</cdr:x>
      <cdr:y>0.70555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5103415" y="3422234"/>
          <a:ext cx="1132161" cy="360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21,1 %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0.0082</cdr:x>
      <cdr:y>0.93025</cdr:y>
    </cdr:from>
    <cdr:to>
      <cdr:x>0.15327</cdr:x>
      <cdr:y>0.99634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" y="5132409"/>
          <a:ext cx="1274437" cy="3646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1F3C0C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1400" b="1" dirty="0">
            <a:solidFill>
              <a:srgbClr val="1F3C0C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2" tIns="45441" rIns="90882" bIns="45441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2" tIns="45441" rIns="90882" bIns="45441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pPr>
              <a:defRPr/>
            </a:pPr>
            <a:fld id="{03750218-9399-4DCB-8C21-2FFDB552C52E}" type="datetimeFigureOut">
              <a:rPr lang="ru-RU"/>
              <a:pPr>
                <a:defRPr/>
              </a:pPr>
              <a:t>21.05.2018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pPr>
              <a:defRPr/>
            </a:pPr>
            <a:fld id="{BAB042DA-36F9-4431-A1AD-84C9C40FA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75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defTabSz="90805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33950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defTabSz="90805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latin typeface="Arial" charset="0"/>
              </a:defRPr>
            </a:lvl1pPr>
          </a:lstStyle>
          <a:p>
            <a:pPr>
              <a:defRPr/>
            </a:pPr>
            <a:fld id="{E0220F5A-2DDB-41DF-9A74-578FACEF0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005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329857-1328-4C89-9B18-C1EDC70B8F9A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Arial" charset="0"/>
              </a:rPr>
              <a:t>тут</a:t>
            </a:r>
          </a:p>
        </p:txBody>
      </p:sp>
      <p:sp>
        <p:nvSpPr>
          <p:cNvPr id="1013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F6E6-4328-44B5-B84F-9949FF91AFD9}" type="slidenum">
              <a:rPr lang="ru-RU" altLang="ru-RU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pPr/>
              <a:t>28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67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1167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397EF-AA48-4AA9-ADE1-C03177C02375}" type="slidenum">
              <a:rPr lang="ru-RU" smtClean="0"/>
              <a:pPr/>
              <a:t>39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9877F47-85BD-41AF-9BA7-F913BDFCCF3B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7958BC8-B5A1-4AB9-B977-E43A5FD953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B7F9A-E774-4F98-A79A-FC9959B9A1C6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78ECE-5345-474C-B3DD-1D4FB9D829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F5188-87D4-4B3E-A0EC-24AA09323992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A81B9-4D37-410D-B3D0-872937F8FA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 rtlCol="0">
            <a:normAutofit/>
          </a:bodyPr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31D9FE5-E77C-4042-AE5A-685371B6F55C}" type="datetimeFigureOut">
              <a:rPr lang="ru-RU"/>
              <a:pPr>
                <a:defRPr/>
              </a:pPr>
              <a:t>21.05.2018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A0EA332-1369-43F8-97BE-E1228A9307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7C3A-3166-4D2D-BC6A-280998EBFC16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5B56F-35ED-4EDD-AED2-AF75BBCAA6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708F7-099D-420E-8B6D-37719C2EC3DE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0F2B0-1874-4B36-AC4C-7B98BEB2A2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6E0A7-61EC-4D5E-A209-B2ED012032B2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A4430-AF32-4897-A97A-904CA2BE41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ED34D-2CAF-4E42-A7B7-FF8568239BC5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49075-D801-4780-AB09-196731B165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D29E6-0A4E-4B04-8A67-3B0E2868DE80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00B4B-9D04-40DE-A964-A055C9239C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BE33B-07DA-489B-A3F7-2452A9A6ACD3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A9783-38CF-46AA-B7B4-049071CE32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E6819-04A6-41EC-AB0C-D4A5FB02CC98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904AC-49F5-4961-8410-A768DC11AB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91EAE-6F6D-4A43-A57A-A38C5DBF2FFA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CC94C-3B69-476B-BC4D-58274EFA97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7936B41-13F6-4B2B-902A-FD4F4BA6DAAB}" type="datetime1">
              <a:rPr lang="en-US"/>
              <a:pPr>
                <a:defRPr/>
              </a:pPr>
              <a:t>5/21/2018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3C2D53-4EC7-4D71-A503-9CF1254201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25" r:id="rId7"/>
    <p:sldLayoutId id="2147484126" r:id="rId8"/>
    <p:sldLayoutId id="2147484127" r:id="rId9"/>
    <p:sldLayoutId id="2147484134" r:id="rId10"/>
    <p:sldLayoutId id="2147484135" r:id="rId11"/>
    <p:sldLayoutId id="214748413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chart" Target="../charts/char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2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C295A"/>
            </a:gs>
            <a:gs pos="53000">
              <a:schemeClr val="accent1">
                <a:lumMod val="50000"/>
              </a:schemeClr>
            </a:gs>
            <a:gs pos="97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ctrTitle"/>
          </p:nvPr>
        </p:nvSpPr>
        <p:spPr>
          <a:xfrm>
            <a:off x="938213" y="2205038"/>
            <a:ext cx="5827712" cy="16462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2019300"/>
            <a:ext cx="7775575" cy="32178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600" b="1" dirty="0">
                <a:cs typeface="Times New Roman" pitchFamily="18" charset="0"/>
              </a:rPr>
              <a:t>Отчет </a:t>
            </a:r>
            <a:endParaRPr lang="ru-RU" sz="3600" b="1" dirty="0" smtClean="0"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600" b="1" dirty="0" smtClean="0">
                <a:cs typeface="Times New Roman" pitchFamily="18" charset="0"/>
              </a:rPr>
              <a:t>об исполнении бюджета </a:t>
            </a:r>
            <a:endParaRPr lang="ru-RU" sz="1000" b="1" dirty="0" smtClean="0"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sz="1000" b="1" dirty="0" smtClean="0"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600" b="1" dirty="0" smtClean="0">
                <a:cs typeface="Times New Roman" pitchFamily="18" charset="0"/>
              </a:rPr>
              <a:t>муниципального образования городской </a:t>
            </a:r>
            <a:r>
              <a:rPr lang="ru-RU" sz="3600" b="1" dirty="0">
                <a:cs typeface="Times New Roman" pitchFamily="18" charset="0"/>
              </a:rPr>
              <a:t>округ Судак Республики Крым за </a:t>
            </a:r>
            <a:r>
              <a:rPr lang="ru-RU" sz="3600" b="1" dirty="0" smtClean="0">
                <a:cs typeface="Times New Roman" pitchFamily="18" charset="0"/>
              </a:rPr>
              <a:t>2017 год</a:t>
            </a:r>
            <a:endParaRPr lang="ru-RU" sz="3600" b="1" dirty="0"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sz="3600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8925" y="979488"/>
            <a:ext cx="1081088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6194425" y="30163"/>
            <a:ext cx="29416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Управление финансов администрации города Судака Республики Крым </a:t>
            </a:r>
          </a:p>
        </p:txBody>
      </p:sp>
      <p:pic>
        <p:nvPicPr>
          <p:cNvPr id="16390" name="Picture 2" descr="C:\Users\Пользователь\Desktop\IMG_20180307_1921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237163"/>
            <a:ext cx="24733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 descr="C:\Users\Пользователь\Desktop\sudak-----gorod-kurort-v-kryim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8475" y="5237163"/>
            <a:ext cx="273685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4" descr="C:\Users\Пользователь\Desktop\big_868313349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7425" y="5187950"/>
            <a:ext cx="29225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6" descr="C:\Users\Пользователь\Desktop\606184_origina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325" y="77788"/>
            <a:ext cx="2598738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C:\Users\Пользователь\Desktop\vinogradnik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6950" y="30163"/>
            <a:ext cx="2657475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F563B7-6CD2-4947-B35E-5AF20B42F007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107950" y="115888"/>
            <a:ext cx="8928100" cy="4778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002060"/>
                </a:solidFill>
              </a:rPr>
              <a:t>Из чего формируется доходная часть бюджет города? </a:t>
            </a:r>
            <a:endParaRPr lang="ru-RU" sz="25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765175"/>
            <a:ext cx="8858250" cy="7540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002060"/>
                </a:solidFill>
              </a:rPr>
              <a:t>Доходы бюджета 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- безвозмездные и безвозвратные поступления денежных средств в бюджет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75" y="1773238"/>
            <a:ext cx="2628900" cy="49863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НАЛОГОВЫЕ ДОХОДЫ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- поступления от уплаты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налогов, установленных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Налоговым кодексом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Российской Федерации: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налог на доходы физических лиц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акцизы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единый налог на вменённый доход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единый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сельскохозяйственный налог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налог, взимаемый в связи с применением патентной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системы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налог на имущество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физических лиц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земельный налог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госпошлина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113" y="1806575"/>
            <a:ext cx="3025775" cy="5032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НЕНАЛОГОВЫЕ ДОХОДЫ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- платежи, установленные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законодательством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Российской Федерации: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арендная плата за землю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доходы от использования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муниципального имущества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доходы от реализации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муниципального имущества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плата за негативное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воздействие на окружающую среду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платные услуги от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муниципальных казённых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учреждений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доходы от продажи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земельных участков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штрафы за нарушение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законодательства РФ </a:t>
            </a: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прочие неналоговые доходы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763" y="1806575"/>
            <a:ext cx="2665412" cy="2493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БЕЗВОЗМЕЗДНЫЕ </a:t>
            </a:r>
            <a:endParaRPr lang="ru-RU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ПОСТУПЛЕНИЯ </a:t>
            </a:r>
            <a:endParaRPr lang="ru-RU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500" dirty="0">
                <a:solidFill>
                  <a:srgbClr val="002060"/>
                </a:solidFill>
              </a:rPr>
              <a:t>• 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1331913" y="1519238"/>
            <a:ext cx="287337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4140200" y="1519238"/>
            <a:ext cx="503238" cy="28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7107238" y="1519238"/>
            <a:ext cx="252412" cy="28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6FA256-A4BE-4945-8D44-9809341C2D60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84068" y="116632"/>
            <a:ext cx="9036496" cy="861774"/>
          </a:xfrm>
          <a:prstGeom prst="rect">
            <a:avLst/>
          </a:prstGeom>
          <a:gradFill>
            <a:gsLst>
              <a:gs pos="85000">
                <a:srgbClr val="61C2ED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satMod val="130000"/>
                </a:schemeClr>
              </a:gs>
            </a:gsLst>
          </a:gradFill>
          <a:ln/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chemeClr val="tx1"/>
                </a:solidFill>
              </a:rPr>
              <a:t>Основные характеристики бюджета </a:t>
            </a:r>
          </a:p>
          <a:p>
            <a:pPr algn="ctr">
              <a:defRPr/>
            </a:pPr>
            <a:r>
              <a:rPr lang="ru-RU" sz="2500" b="1" dirty="0">
                <a:solidFill>
                  <a:schemeClr val="tx1"/>
                </a:solidFill>
              </a:rPr>
              <a:t>городского округа Судак за 2017 год </a:t>
            </a:r>
            <a:endParaRPr lang="ru-RU" sz="25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2575" y="1412875"/>
          <a:ext cx="8640960" cy="446449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12368"/>
                <a:gridCol w="1296144"/>
                <a:gridCol w="1296144"/>
                <a:gridCol w="1440160"/>
                <a:gridCol w="1296144"/>
              </a:tblGrid>
              <a:tr h="77997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 (млн.руб.)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 (млн.руб.)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 исполнения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Удельный вес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1331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Доходы – всего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877,4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847,7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96,6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331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В том числе: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331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- налоговые доходы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142,9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145,5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102,0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17,2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331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-неналоговые доходы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103,5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112,0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108,2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13,2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7111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- безвозмездные поступления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631,0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590,2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93,5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69,6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Расходы – всего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922,1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784,1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85,0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32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Дефицит (-), профицит (+)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-44,7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+63,6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0"/>
            <a:ext cx="91440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2725" y="703263"/>
            <a:ext cx="13112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5" name="Объект 2"/>
          <p:cNvGraphicFramePr>
            <a:graphicFrameLocks/>
          </p:cNvGraphicFramePr>
          <p:nvPr/>
        </p:nvGraphicFramePr>
        <p:xfrm>
          <a:off x="431800" y="950913"/>
          <a:ext cx="8339138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r:id="rId5" imgW="8340051" imgH="5657578" progId="Excel.Chart.8">
                  <p:embed/>
                </p:oleObj>
              </mc:Choice>
              <mc:Fallback>
                <p:oleObj r:id="rId5" imgW="8340051" imgH="5657578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950913"/>
                        <a:ext cx="8339138" cy="565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48335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CDE567-BE8D-452C-A83F-2BCA6BC13441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1768"/>
            <a:ext cx="9144000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002060"/>
                </a:solidFill>
              </a:rPr>
              <a:t>Динамика поступлений в бюджет </a:t>
            </a:r>
          </a:p>
          <a:p>
            <a:pPr algn="ctr">
              <a:defRPr/>
            </a:pPr>
            <a:r>
              <a:rPr lang="ru-RU" sz="2500" b="1" dirty="0">
                <a:solidFill>
                  <a:srgbClr val="002060"/>
                </a:solidFill>
              </a:rPr>
              <a:t>за период 2015- 2017 годы</a:t>
            </a:r>
          </a:p>
        </p:txBody>
      </p:sp>
      <p:graphicFrame>
        <p:nvGraphicFramePr>
          <p:cNvPr id="77941" name="Object 117"/>
          <p:cNvGraphicFramePr>
            <a:graphicFrameLocks/>
          </p:cNvGraphicFramePr>
          <p:nvPr/>
        </p:nvGraphicFramePr>
        <p:xfrm>
          <a:off x="179388" y="1125538"/>
          <a:ext cx="8496300" cy="547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42" name="Лист" r:id="rId3" imgW="8153400" imgH="4562565" progId="Excel.Sheet.8">
                  <p:embed/>
                </p:oleObj>
              </mc:Choice>
              <mc:Fallback>
                <p:oleObj name="Лист" r:id="rId3" imgW="8153400" imgH="4562565" progId="Excel.Sheet.8">
                  <p:embed/>
                  <p:pic>
                    <p:nvPicPr>
                      <p:cNvPr id="0" name="Picture 11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25538"/>
                        <a:ext cx="8496300" cy="547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9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2AE81F-8DCF-4FBB-B5B8-F5753669634D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78898" name="TextBox 2"/>
          <p:cNvSpPr txBox="1">
            <a:spLocks noChangeArrowheads="1"/>
          </p:cNvSpPr>
          <p:nvPr/>
        </p:nvSpPr>
        <p:spPr bwMode="auto">
          <a:xfrm>
            <a:off x="0" y="139700"/>
            <a:ext cx="9144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solidFill>
                  <a:srgbClr val="002060"/>
                </a:solidFill>
              </a:rPr>
              <a:t>Структура доходов бюджета городского округа Судак</a:t>
            </a:r>
            <a:endParaRPr lang="ru-RU" sz="2500">
              <a:solidFill>
                <a:srgbClr val="002060"/>
              </a:solidFill>
            </a:endParaRPr>
          </a:p>
        </p:txBody>
      </p:sp>
      <p:sp>
        <p:nvSpPr>
          <p:cNvPr id="78899" name="TextBox 3"/>
          <p:cNvSpPr txBox="1">
            <a:spLocks noChangeArrowheads="1"/>
          </p:cNvSpPr>
          <p:nvPr/>
        </p:nvSpPr>
        <p:spPr bwMode="auto">
          <a:xfrm>
            <a:off x="7704138" y="617538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млн. руб.</a:t>
            </a:r>
          </a:p>
        </p:txBody>
      </p:sp>
      <p:graphicFrame>
        <p:nvGraphicFramePr>
          <p:cNvPr id="78852" name="Object 257"/>
          <p:cNvGraphicFramePr>
            <a:graphicFrameLocks/>
          </p:cNvGraphicFramePr>
          <p:nvPr/>
        </p:nvGraphicFramePr>
        <p:xfrm>
          <a:off x="468313" y="801688"/>
          <a:ext cx="3405187" cy="279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7" r:id="rId3" imgW="3401863" imgH="2792210" progId="Excel.Chart.8">
                  <p:embed/>
                </p:oleObj>
              </mc:Choice>
              <mc:Fallback>
                <p:oleObj r:id="rId3" imgW="3401863" imgH="2792210" progId="Excel.Chart.8">
                  <p:embed/>
                  <p:pic>
                    <p:nvPicPr>
                      <p:cNvPr id="0" name="Object 25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801688"/>
                        <a:ext cx="3405187" cy="2792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900" name="TextBox 8"/>
          <p:cNvSpPr txBox="1">
            <a:spLocks noChangeArrowheads="1"/>
          </p:cNvSpPr>
          <p:nvPr/>
        </p:nvSpPr>
        <p:spPr bwMode="auto">
          <a:xfrm>
            <a:off x="2411413" y="3141663"/>
            <a:ext cx="374491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налоговые доходы</a:t>
            </a:r>
          </a:p>
          <a:p>
            <a:r>
              <a:rPr lang="ru-RU">
                <a:solidFill>
                  <a:srgbClr val="002060"/>
                </a:solidFill>
              </a:rPr>
              <a:t>неналоговые доходы</a:t>
            </a:r>
          </a:p>
          <a:p>
            <a:r>
              <a:rPr lang="ru-RU">
                <a:solidFill>
                  <a:srgbClr val="002060"/>
                </a:solidFill>
              </a:rPr>
              <a:t>безвозмездные поступления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60600" y="3530600"/>
            <a:ext cx="144463" cy="1444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15900" y="4078288"/>
          <a:ext cx="8713663" cy="259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4313"/>
                <a:gridCol w="1688909"/>
                <a:gridCol w="1376101"/>
                <a:gridCol w="1682170"/>
                <a:gridCol w="168217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доходов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b="0" i="0" u="none" strike="noStrike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Собственные (налоговые и неналоговые доходы)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125,0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204,0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257,5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2444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  <a:endParaRPr lang="ru-RU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699,1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747,4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590,1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365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доходов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  <a:endParaRPr lang="ru-RU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824,1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951,4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847,7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869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доходов на 1 жителя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29,2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25,9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273300" y="3789363"/>
            <a:ext cx="138113" cy="1365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H="1" flipV="1">
            <a:off x="2273300" y="3213100"/>
            <a:ext cx="131763" cy="217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8895" name="Object 259"/>
          <p:cNvGraphicFramePr>
            <a:graphicFrameLocks/>
          </p:cNvGraphicFramePr>
          <p:nvPr/>
        </p:nvGraphicFramePr>
        <p:xfrm>
          <a:off x="5819775" y="1028700"/>
          <a:ext cx="3768725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8" r:id="rId5" imgW="3767655" imgH="2456901" progId="Excel.Chart.8">
                  <p:embed/>
                </p:oleObj>
              </mc:Choice>
              <mc:Fallback>
                <p:oleObj r:id="rId5" imgW="3767655" imgH="2456901" progId="Excel.Chart.8">
                  <p:embed/>
                  <p:pic>
                    <p:nvPicPr>
                      <p:cNvPr id="0" name="Object 25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9775" y="1028700"/>
                        <a:ext cx="3768725" cy="2460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96" name="Object 48"/>
          <p:cNvGraphicFramePr>
            <a:graphicFrameLocks/>
          </p:cNvGraphicFramePr>
          <p:nvPr/>
        </p:nvGraphicFramePr>
        <p:xfrm>
          <a:off x="3203575" y="801688"/>
          <a:ext cx="3405188" cy="279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9" r:id="rId7" imgW="3401863" imgH="2792210" progId="Excel.Chart.8">
                  <p:embed/>
                </p:oleObj>
              </mc:Choice>
              <mc:Fallback>
                <p:oleObj r:id="rId7" imgW="3401863" imgH="2792210" progId="Excel.Chart.8">
                  <p:embed/>
                  <p:pic>
                    <p:nvPicPr>
                      <p:cNvPr id="0" name="Picture 4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801688"/>
                        <a:ext cx="3405188" cy="2792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B3DBBA-70F0-4B1F-AAA2-5DD380D12730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130815" y="-99393"/>
            <a:ext cx="9036496" cy="8002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rgbClr val="002060"/>
                </a:solidFill>
              </a:rPr>
              <a:t>Налоговые и неналоговые доходы</a:t>
            </a:r>
          </a:p>
          <a:p>
            <a:pPr algn="ctr">
              <a:defRPr/>
            </a:pPr>
            <a:r>
              <a:rPr lang="ru-RU" sz="2300" b="1" dirty="0">
                <a:solidFill>
                  <a:srgbClr val="002060"/>
                </a:solidFill>
              </a:rPr>
              <a:t> в бюджете городского округа Судак за 2017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0175" y="836613"/>
          <a:ext cx="8905680" cy="556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7289"/>
                <a:gridCol w="1005115"/>
                <a:gridCol w="964782"/>
                <a:gridCol w="1558494"/>
              </a:tblGrid>
              <a:tr h="370840">
                <a:tc>
                  <a:txBody>
                    <a:bodyPr/>
                    <a:lstStyle/>
                    <a:p>
                      <a:endParaRPr lang="ru-RU" sz="1500" b="1" dirty="0">
                        <a:solidFill>
                          <a:srgbClr val="1F3C0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1F3C0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b="1" dirty="0">
                        <a:solidFill>
                          <a:srgbClr val="1F3C0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1F3C0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500" b="1" dirty="0">
                        <a:solidFill>
                          <a:srgbClr val="1F3C0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1F3C0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500" b="1" dirty="0">
                        <a:solidFill>
                          <a:srgbClr val="1F3C0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246,4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257,5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104,5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21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2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1.Налоговые доходы, из них: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142,9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145,5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98,6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100,9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602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вмененный доход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00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системы налогообложения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9,4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9,7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103,7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192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13,7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102,7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92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налоговые доходы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101,4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8032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Неналоговые доходы, из них: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103,5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112,0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108,2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 за земельные участки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73,5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80,6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109,6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сдачи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аренду имущества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11,1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12,1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109,0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нематериальных активов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5,1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84,0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56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124,0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2362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среду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108,1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161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9,7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9964" name="TextBox 4"/>
          <p:cNvSpPr txBox="1">
            <a:spLocks noChangeArrowheads="1"/>
          </p:cNvSpPr>
          <p:nvPr/>
        </p:nvSpPr>
        <p:spPr bwMode="auto">
          <a:xfrm>
            <a:off x="7943850" y="407988"/>
            <a:ext cx="1223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2060"/>
                </a:solidFill>
              </a:rPr>
              <a:t>(млн. руб.)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39" name="TextBox 2"/>
          <p:cNvSpPr txBox="1">
            <a:spLocks noChangeArrowheads="1"/>
          </p:cNvSpPr>
          <p:nvPr/>
        </p:nvSpPr>
        <p:spPr bwMode="auto">
          <a:xfrm>
            <a:off x="0" y="107950"/>
            <a:ext cx="91440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Доходы бюджета городского округа Судак в 2017 году</a:t>
            </a:r>
          </a:p>
        </p:txBody>
      </p:sp>
      <p:sp>
        <p:nvSpPr>
          <p:cNvPr id="80902" name="TextBox 3"/>
          <p:cNvSpPr txBox="1">
            <a:spLocks noChangeArrowheads="1"/>
          </p:cNvSpPr>
          <p:nvPr/>
        </p:nvSpPr>
        <p:spPr bwMode="auto">
          <a:xfrm>
            <a:off x="7735888" y="635000"/>
            <a:ext cx="1220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млн. руб.</a:t>
            </a:r>
          </a:p>
        </p:txBody>
      </p:sp>
      <p:graphicFrame>
        <p:nvGraphicFramePr>
          <p:cNvPr id="80899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053399"/>
              </p:ext>
            </p:extLst>
          </p:nvPr>
        </p:nvGraphicFramePr>
        <p:xfrm>
          <a:off x="2375209" y="652566"/>
          <a:ext cx="6600825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2" r:id="rId3" imgW="6596444" imgH="5182049" progId="Excel.Chart.8">
                  <p:embed/>
                </p:oleObj>
              </mc:Choice>
              <mc:Fallback>
                <p:oleObj r:id="rId3" imgW="6596444" imgH="5182049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5209" y="652566"/>
                        <a:ext cx="6600825" cy="518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31883"/>
              </p:ext>
            </p:extLst>
          </p:nvPr>
        </p:nvGraphicFramePr>
        <p:xfrm>
          <a:off x="-108520" y="3717032"/>
          <a:ext cx="403244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0903" name="TextBox 6"/>
          <p:cNvSpPr txBox="1">
            <a:spLocks noChangeArrowheads="1"/>
          </p:cNvSpPr>
          <p:nvPr/>
        </p:nvSpPr>
        <p:spPr bwMode="auto">
          <a:xfrm>
            <a:off x="0" y="1003300"/>
            <a:ext cx="3073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500" b="1"/>
              <a:t>Налоговые доходы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E1306E-02C6-47ED-839A-50BB39A1D3AA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58573" name="TextBox 2"/>
          <p:cNvSpPr txBox="1">
            <a:spLocks noChangeArrowheads="1"/>
          </p:cNvSpPr>
          <p:nvPr/>
        </p:nvSpPr>
        <p:spPr bwMode="auto">
          <a:xfrm>
            <a:off x="0" y="107950"/>
            <a:ext cx="91440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Доходы бюджета городского округа Судак в 2017 году</a:t>
            </a:r>
          </a:p>
        </p:txBody>
      </p:sp>
      <p:sp>
        <p:nvSpPr>
          <p:cNvPr id="81929" name="TextBox 3"/>
          <p:cNvSpPr txBox="1">
            <a:spLocks noChangeArrowheads="1"/>
          </p:cNvSpPr>
          <p:nvPr/>
        </p:nvSpPr>
        <p:spPr bwMode="auto">
          <a:xfrm>
            <a:off x="7667625" y="481013"/>
            <a:ext cx="1365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млн. руб.</a:t>
            </a:r>
          </a:p>
        </p:txBody>
      </p:sp>
      <p:sp>
        <p:nvSpPr>
          <p:cNvPr id="81930" name="TextBox 4"/>
          <p:cNvSpPr txBox="1">
            <a:spLocks noChangeArrowheads="1"/>
          </p:cNvSpPr>
          <p:nvPr/>
        </p:nvSpPr>
        <p:spPr bwMode="auto">
          <a:xfrm>
            <a:off x="-28575" y="1052513"/>
            <a:ext cx="2513013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solidFill>
                  <a:srgbClr val="002060"/>
                </a:solidFill>
                <a:cs typeface="Times New Roman" pitchFamily="18" charset="0"/>
              </a:rPr>
              <a:t>Неналоговые доходы</a:t>
            </a:r>
          </a:p>
          <a:p>
            <a:pPr algn="ctr"/>
            <a:endParaRPr lang="ru-RU"/>
          </a:p>
        </p:txBody>
      </p:sp>
      <p:graphicFrame>
        <p:nvGraphicFramePr>
          <p:cNvPr id="81925" name="Диаграмма 9"/>
          <p:cNvGraphicFramePr>
            <a:graphicFrameLocks/>
          </p:cNvGraphicFramePr>
          <p:nvPr/>
        </p:nvGraphicFramePr>
        <p:xfrm>
          <a:off x="2070100" y="676275"/>
          <a:ext cx="7302500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7" r:id="rId3" imgW="7297544" imgH="5182049" progId="Excel.Chart.8">
                  <p:embed/>
                </p:oleObj>
              </mc:Choice>
              <mc:Fallback>
                <p:oleObj r:id="rId3" imgW="7297544" imgH="5182049" progId="Excel.Chart.8">
                  <p:embed/>
                  <p:pic>
                    <p:nvPicPr>
                      <p:cNvPr id="0" name="Диаграмма 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676275"/>
                        <a:ext cx="7302500" cy="518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6" name="Диаграмма 1"/>
          <p:cNvGraphicFramePr>
            <a:graphicFrameLocks/>
          </p:cNvGraphicFramePr>
          <p:nvPr/>
        </p:nvGraphicFramePr>
        <p:xfrm>
          <a:off x="-180975" y="3789363"/>
          <a:ext cx="4860925" cy="314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8" r:id="rId5" imgW="4865030" imgH="3139712" progId="Excel.Chart.8">
                  <p:embed/>
                </p:oleObj>
              </mc:Choice>
              <mc:Fallback>
                <p:oleObj r:id="rId5" imgW="4865030" imgH="3139712" progId="Excel.Char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3789363"/>
                        <a:ext cx="4860925" cy="314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04C63D-5DB0-4709-BB61-A9B4B992DBFC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82952" name="TextBox 2"/>
          <p:cNvSpPr txBox="1">
            <a:spLocks noChangeArrowheads="1"/>
          </p:cNvSpPr>
          <p:nvPr/>
        </p:nvSpPr>
        <p:spPr bwMode="auto">
          <a:xfrm>
            <a:off x="274638" y="107950"/>
            <a:ext cx="7321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</a:rPr>
              <a:t>Доходы бюджета городского округа Судак в 2017 году</a:t>
            </a:r>
          </a:p>
        </p:txBody>
      </p:sp>
      <p:sp>
        <p:nvSpPr>
          <p:cNvPr id="82953" name="TextBox 3"/>
          <p:cNvSpPr txBox="1">
            <a:spLocks noChangeArrowheads="1"/>
          </p:cNvSpPr>
          <p:nvPr/>
        </p:nvSpPr>
        <p:spPr bwMode="auto">
          <a:xfrm>
            <a:off x="7383463" y="306388"/>
            <a:ext cx="1292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млн. руб.</a:t>
            </a:r>
          </a:p>
        </p:txBody>
      </p:sp>
      <p:sp>
        <p:nvSpPr>
          <p:cNvPr id="82954" name="TextBox 4"/>
          <p:cNvSpPr txBox="1">
            <a:spLocks noChangeArrowheads="1"/>
          </p:cNvSpPr>
          <p:nvPr/>
        </p:nvSpPr>
        <p:spPr bwMode="auto">
          <a:xfrm>
            <a:off x="0" y="781050"/>
            <a:ext cx="27717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cs typeface="Times New Roman" pitchFamily="18" charset="0"/>
              </a:rPr>
              <a:t>Безвозмездные поступления</a:t>
            </a:r>
          </a:p>
          <a:p>
            <a:pPr algn="ctr"/>
            <a:endParaRPr lang="ru-RU">
              <a:solidFill>
                <a:srgbClr val="002060"/>
              </a:solidFill>
            </a:endParaRPr>
          </a:p>
        </p:txBody>
      </p:sp>
      <p:graphicFrame>
        <p:nvGraphicFramePr>
          <p:cNvPr id="82949" name="Диаграмма 1"/>
          <p:cNvGraphicFramePr>
            <a:graphicFrameLocks/>
          </p:cNvGraphicFramePr>
          <p:nvPr/>
        </p:nvGraphicFramePr>
        <p:xfrm>
          <a:off x="2820988" y="534988"/>
          <a:ext cx="6323012" cy="457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" r:id="rId3" imgW="6322100" imgH="4572396" progId="Excel.Chart.8">
                  <p:embed/>
                </p:oleObj>
              </mc:Choice>
              <mc:Fallback>
                <p:oleObj r:id="rId3" imgW="6322100" imgH="4572396" progId="Excel.Char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34988"/>
                        <a:ext cx="6323012" cy="4576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0" name="Диаграмма 2"/>
          <p:cNvGraphicFramePr>
            <a:graphicFrameLocks/>
          </p:cNvGraphicFramePr>
          <p:nvPr/>
        </p:nvGraphicFramePr>
        <p:xfrm>
          <a:off x="22225" y="2881313"/>
          <a:ext cx="4248150" cy="371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2" r:id="rId5" imgW="4249280" imgH="3712786" progId="Excel.Chart.8">
                  <p:embed/>
                </p:oleObj>
              </mc:Choice>
              <mc:Fallback>
                <p:oleObj r:id="rId5" imgW="4249280" imgH="3712786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" y="2881313"/>
                        <a:ext cx="4248150" cy="371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3075" y="6472238"/>
            <a:ext cx="144463" cy="142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63713" y="6599238"/>
            <a:ext cx="144462" cy="142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4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889750" y="638175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B63006-6647-479D-9939-F9681CF3EE09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-9525" y="0"/>
            <a:ext cx="9153525" cy="861774"/>
          </a:xfrm>
          <a:prstGeom prst="rect">
            <a:avLst/>
          </a:prstGeom>
          <a:solidFill>
            <a:srgbClr val="B6E4F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002060"/>
                </a:solidFill>
              </a:rPr>
              <a:t>Безвозмездные поступления в бюджет городского округа               за период 2015- 2017 годы</a:t>
            </a:r>
          </a:p>
        </p:txBody>
      </p:sp>
      <p:sp>
        <p:nvSpPr>
          <p:cNvPr id="72842" name="TextBox 3"/>
          <p:cNvSpPr txBox="1">
            <a:spLocks noChangeArrowheads="1"/>
          </p:cNvSpPr>
          <p:nvPr/>
        </p:nvSpPr>
        <p:spPr bwMode="auto">
          <a:xfrm>
            <a:off x="7956550" y="862013"/>
            <a:ext cx="1187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млн. руб.</a:t>
            </a:r>
          </a:p>
        </p:txBody>
      </p:sp>
      <p:graphicFrame>
        <p:nvGraphicFramePr>
          <p:cNvPr id="72839" name="Object 135"/>
          <p:cNvGraphicFramePr>
            <a:graphicFrameLocks/>
          </p:cNvGraphicFramePr>
          <p:nvPr/>
        </p:nvGraphicFramePr>
        <p:xfrm>
          <a:off x="117475" y="1233488"/>
          <a:ext cx="8526463" cy="517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40" name="Лист" r:id="rId3" imgW="8677343" imgH="5267235" progId="Excel.Sheet.8">
                  <p:embed/>
                </p:oleObj>
              </mc:Choice>
              <mc:Fallback>
                <p:oleObj name="Лист" r:id="rId3" imgW="8677343" imgH="5267235" progId="Excel.Sheet.8">
                  <p:embed/>
                  <p:pic>
                    <p:nvPicPr>
                      <p:cNvPr id="0" name="Picture 13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5" y="1233488"/>
                        <a:ext cx="8526463" cy="5176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FDA5CB-1CEA-42CC-837D-5E5F26786342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741363" y="981075"/>
            <a:ext cx="7200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Принцип прозрачности (открытости) означает:</a:t>
            </a:r>
          </a:p>
          <a:p>
            <a:pPr algn="ctr"/>
            <a:endParaRPr lang="ru-RU">
              <a:solidFill>
                <a:srgbClr val="002060"/>
              </a:solidFill>
            </a:endParaRPr>
          </a:p>
          <a:p>
            <a:pPr algn="just"/>
            <a:r>
              <a:rPr lang="ru-RU">
                <a:solidFill>
                  <a:srgbClr val="002060"/>
                </a:solidFill>
              </a:rPr>
              <a:t>	обязательное опубликование в средствах массовой информации утвержденных бюджетов и отчётов об их исполнении</a:t>
            </a:r>
          </a:p>
          <a:p>
            <a:pPr algn="just"/>
            <a:r>
              <a:rPr lang="ru-RU">
                <a:solidFill>
                  <a:srgbClr val="002060"/>
                </a:solidFill>
              </a:rPr>
              <a:t>	обязательную открытость для общества и средств массовой информации проектов бюджетов, внесённых в законодательные органы государственной власти</a:t>
            </a:r>
          </a:p>
          <a:p>
            <a:pPr algn="just"/>
            <a:r>
              <a:rPr lang="ru-RU">
                <a:solidFill>
                  <a:srgbClr val="002060"/>
                </a:solidFill>
              </a:rPr>
              <a:t>	обеспечение доступа к информации, размещённой в информационно-телекоммуникационной сети «Интернет» на едином портале бюджетной системы Российской Федерации</a:t>
            </a:r>
          </a:p>
          <a:p>
            <a:pPr algn="just"/>
            <a:r>
              <a:rPr lang="ru-RU">
                <a:solidFill>
                  <a:srgbClr val="002060"/>
                </a:solidFill>
              </a:rPr>
              <a:t>	стабильность и (или) преемственность бюджетной классификации Российской Федерации, а также обеспечение сопоставимости показателей бюджета отчётного, текущего, очередного финансового года и планового периода</a:t>
            </a:r>
          </a:p>
          <a:p>
            <a:pPr algn="just"/>
            <a:r>
              <a:rPr lang="ru-RU">
                <a:solidFill>
                  <a:srgbClr val="002060"/>
                </a:solidFill>
              </a:rPr>
              <a:t>                                         </a:t>
            </a:r>
          </a:p>
          <a:p>
            <a:pPr algn="just"/>
            <a:r>
              <a:rPr lang="ru-RU">
                <a:solidFill>
                  <a:srgbClr val="002060"/>
                </a:solidFill>
              </a:rPr>
              <a:t>                                       </a:t>
            </a:r>
            <a:r>
              <a:rPr lang="ru-RU" b="1">
                <a:solidFill>
                  <a:srgbClr val="002060"/>
                </a:solidFill>
              </a:rPr>
              <a:t>Бюджетный кодекс Российской Федерации</a:t>
            </a:r>
          </a:p>
          <a:p>
            <a:pPr algn="just"/>
            <a:r>
              <a:rPr lang="ru-RU" b="1">
                <a:solidFill>
                  <a:srgbClr val="002060"/>
                </a:solidFill>
              </a:rPr>
              <a:t>                                       статья 36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451" y="51383"/>
            <a:ext cx="7956376" cy="5097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ПРИНЦИП ОТКРЫТОСТИ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8" y="5297488"/>
            <a:ext cx="2465387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0" y="0"/>
            <a:ext cx="1079500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14EE5E-3AC2-48C2-A2C8-B609DBD0EC61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-20638" y="20638"/>
            <a:ext cx="9144001" cy="70802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Мероприятия по увеличению поступлений налоговых и неналоговых доходов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 в бюджет городского округа Судак</a:t>
            </a:r>
          </a:p>
        </p:txBody>
      </p:sp>
      <p:sp>
        <p:nvSpPr>
          <p:cNvPr id="84997" name="TextBox 3"/>
          <p:cNvSpPr txBox="1">
            <a:spLocks noChangeArrowheads="1"/>
          </p:cNvSpPr>
          <p:nvPr/>
        </p:nvSpPr>
        <p:spPr bwMode="auto">
          <a:xfrm>
            <a:off x="468313" y="1628775"/>
            <a:ext cx="3024187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75" y="1341438"/>
            <a:ext cx="3384550" cy="30956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500" dirty="0">
                <a:solidFill>
                  <a:srgbClr val="002060"/>
                </a:solidFill>
                <a:cs typeface="Times New Roman" pitchFamily="18" charset="0"/>
              </a:rPr>
              <a:t>Проведено 8 заседаний Межведомственной комиссии</a:t>
            </a:r>
            <a:br>
              <a:rPr lang="ru-RU" sz="25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5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25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500" dirty="0">
                <a:solidFill>
                  <a:srgbClr val="002060"/>
                </a:solidFill>
                <a:cs typeface="Times New Roman" pitchFamily="18" charset="0"/>
              </a:rPr>
              <a:t>Дополнительно поступило </a:t>
            </a:r>
          </a:p>
          <a:p>
            <a:pPr>
              <a:defRPr/>
            </a:pPr>
            <a:r>
              <a:rPr lang="ru-RU" sz="2500" dirty="0">
                <a:solidFill>
                  <a:srgbClr val="002060"/>
                </a:solidFill>
                <a:cs typeface="Times New Roman" pitchFamily="18" charset="0"/>
              </a:rPr>
              <a:t>5 067,0 тыс. руб.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3489325" y="836613"/>
            <a:ext cx="5654675" cy="4032250"/>
          </a:xfrm>
          <a:prstGeom prst="rightArrow">
            <a:avLst>
              <a:gd name="adj1" fmla="val 73205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- погашено по аренде земли – 3657,2 тыс. руб., по аренде имущества -53,2 тыс. руб.;</a:t>
            </a:r>
            <a:br>
              <a:rPr lang="ru-RU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- увеличено поступление платежей по НДФЛ на 1 356,6 тыс. руб.;</a:t>
            </a:r>
            <a:br>
              <a:rPr lang="ru-RU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- заключено 22 договора на стоянку такси, привлечено к регистрации 49 ИП .</a:t>
            </a:r>
            <a:br>
              <a:rPr lang="ru-RU" sz="2000" dirty="0">
                <a:solidFill>
                  <a:srgbClr val="002060"/>
                </a:solidFill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5362" name="Picture 2" descr="C:\Users\Пользователь\Desktop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5157192"/>
            <a:ext cx="1944687" cy="1223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3" name="Picture 3" descr="C:\Users\Пользователь\Desktop\budzh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5058767"/>
            <a:ext cx="1976437" cy="132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4" name="Picture 4" descr="C:\Users\Пользователь\Desktop\d431191f-afd7-465200000000-b58a-7a69fb5094aa-300x2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824" y="5164339"/>
            <a:ext cx="1962150" cy="1306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Прямоугольник 1"/>
          <p:cNvSpPr>
            <a:spLocks noChangeArrowheads="1"/>
          </p:cNvSpPr>
          <p:nvPr/>
        </p:nvSpPr>
        <p:spPr bwMode="auto">
          <a:xfrm>
            <a:off x="53975" y="188913"/>
            <a:ext cx="90900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200" b="1">
                <a:solidFill>
                  <a:srgbClr val="002060"/>
                </a:solidFill>
              </a:rPr>
              <a:t>Из бюджета городского округа Судак финансируются  </a:t>
            </a:r>
            <a:endParaRPr lang="ru-RU" altLang="ru-RU" sz="2200" b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3098" y="2990925"/>
            <a:ext cx="4190870" cy="3748087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700" b="1" dirty="0">
              <a:solidFill>
                <a:srgbClr val="376092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КАЗЕННЫЕ:</a:t>
            </a:r>
          </a:p>
          <a:p>
            <a:pPr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Администрация г. Судака;</a:t>
            </a:r>
          </a:p>
          <a:p>
            <a:pPr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Судакский городской совет;</a:t>
            </a:r>
          </a:p>
          <a:p>
            <a:pPr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Контрольно-счетная палата                      г. Судака;</a:t>
            </a:r>
          </a:p>
          <a:p>
            <a:pPr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ДТСЗН администрации г. Судака;</a:t>
            </a:r>
          </a:p>
          <a:p>
            <a:pPr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МКУ «Центр по обеспечению деятельности бюджетных учреждений»;</a:t>
            </a:r>
          </a:p>
          <a:p>
            <a:pPr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МКУ «Единая-диспетчерская служба»</a:t>
            </a:r>
          </a:p>
          <a:p>
            <a:pPr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-МКУ «Управление по обеспечению деятельности органов местного самоуправления»</a:t>
            </a:r>
          </a:p>
          <a:p>
            <a:pPr algn="just">
              <a:buFontTx/>
              <a:buChar char="-"/>
              <a:defRPr/>
            </a:pPr>
            <a:endParaRPr lang="ru-RU" b="1" dirty="0">
              <a:solidFill>
                <a:srgbClr val="376092"/>
              </a:solidFill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9489" y="723900"/>
            <a:ext cx="2581275" cy="154305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31 учрежде</a:t>
            </a:r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н</a:t>
            </a: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99154" y="2997829"/>
            <a:ext cx="4408445" cy="3748087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Tx/>
              <a:buChar char="-"/>
              <a:defRPr/>
            </a:pPr>
            <a:r>
              <a:rPr lang="ru-RU" sz="1700" b="1" dirty="0">
                <a:solidFill>
                  <a:srgbClr val="4F81BD">
                    <a:lumMod val="75000"/>
                  </a:srgbClr>
                </a:solidFill>
                <a:cs typeface="Times New Roman" panose="02020603050405020304" pitchFamily="18" charset="0"/>
              </a:rPr>
              <a:t>                 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БЮДЖЕТНЫЕ: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Образовательные учреждения (7-детских садов, 9 школ);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МБУ «Судакский Центр детского и юношеского творчества»;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МБУК «Централизованная клубная система;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МБУК «Судакская централизованная библиотечная система»;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МБОУ ДО «Детская музыкальная школа им. Георгия Шендерева»;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МБУ «Спорт для всех», МБУ «Спортивная школа» МБУ «Коммунхоз», МБУ «Судак-медиа»</a:t>
            </a:r>
          </a:p>
        </p:txBody>
      </p:sp>
      <p:sp>
        <p:nvSpPr>
          <p:cNvPr id="3" name="Стрелка влево 2"/>
          <p:cNvSpPr/>
          <p:nvPr/>
        </p:nvSpPr>
        <p:spPr>
          <a:xfrm rot="18705088">
            <a:off x="3600450" y="2438400"/>
            <a:ext cx="777875" cy="485775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800">
              <a:solidFill>
                <a:prstClr val="white"/>
              </a:solidFill>
            </a:endParaRPr>
          </a:p>
        </p:txBody>
      </p:sp>
      <p:sp>
        <p:nvSpPr>
          <p:cNvPr id="18" name="Стрелка влево 17"/>
          <p:cNvSpPr/>
          <p:nvPr/>
        </p:nvSpPr>
        <p:spPr>
          <a:xfrm rot="13727460">
            <a:off x="4546601" y="2441575"/>
            <a:ext cx="768350" cy="485775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800">
              <a:solidFill>
                <a:prstClr val="white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1738" y="762000"/>
            <a:ext cx="2566987" cy="1711325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86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836613"/>
            <a:ext cx="2466975" cy="1847850"/>
          </a:xfrm>
          <a:prstGeom prst="rect">
            <a:avLst/>
          </a:prstGeom>
          <a:noFill/>
          <a:ln w="9525">
            <a:solidFill>
              <a:srgbClr val="B6E4F4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82000"/>
                <a:lumOff val="18000"/>
                <a:alpha val="43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287" name="Object 10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96838" y="1652588"/>
          <a:ext cx="8950325" cy="412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8" r:id="rId3" imgW="7626757" imgH="3517697" progId="Excel.Chart.8">
                  <p:embed/>
                </p:oleObj>
              </mc:Choice>
              <mc:Fallback>
                <p:oleObj r:id="rId3" imgW="7626757" imgH="3517697" progId="Excel.Chart.8">
                  <p:embed/>
                  <p:pic>
                    <p:nvPicPr>
                      <p:cNvPr id="0" name="Picture 10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8" y="1652588"/>
                        <a:ext cx="8950325" cy="412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ln/>
          <a:effectLst>
            <a:glow rad="139700">
              <a:schemeClr val="accent2">
                <a:satMod val="175000"/>
                <a:alpha val="40000"/>
              </a:schemeClr>
            </a:glow>
            <a:outerShdw blurRad="38100" dist="12700" dir="5400000" rotWithShape="0">
              <a:srgbClr val="000000">
                <a:alpha val="15000"/>
              </a:srgbClr>
            </a:outerShdw>
          </a:effectLst>
          <a:extLst/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Структура расходов местного бюджета 2017 года - 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784,1 млн. руб.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 descr="http://%D0%BC%D0%BF.%D1%80%D1%84/upload/iblock/1e3/1e36ca9a299b4698e813b77d6f7452cb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7" name="Заголовок 1"/>
          <p:cNvSpPr txBox="1">
            <a:spLocks/>
          </p:cNvSpPr>
          <p:nvPr/>
        </p:nvSpPr>
        <p:spPr bwMode="auto">
          <a:xfrm>
            <a:off x="0" y="0"/>
            <a:ext cx="9036050" cy="836613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1000">
                <a:srgbClr val="85C2FF"/>
              </a:gs>
              <a:gs pos="66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eaLnBrk="0" hangingPunct="0">
              <a:defRPr/>
            </a:pPr>
            <a:r>
              <a:rPr lang="ru-RU" altLang="ru-RU" sz="2000" b="1" dirty="0">
                <a:solidFill>
                  <a:schemeClr val="tx2"/>
                </a:solidFill>
                <a:latin typeface="Tahoma" pitchFamily="34" charset="0"/>
              </a:rPr>
              <a:t>                                                                                                          </a:t>
            </a:r>
          </a:p>
          <a:p>
            <a:pPr algn="ctr" eaLnBrk="0" hangingPunct="0">
              <a:defRPr/>
            </a:pPr>
            <a:r>
              <a:rPr lang="ru-RU" altLang="ru-RU" sz="2200" b="1" dirty="0">
                <a:solidFill>
                  <a:schemeClr val="bg1"/>
                </a:solidFill>
                <a:cs typeface="Times New Roman" pitchFamily="18" charset="0"/>
              </a:rPr>
              <a:t>ИСПОЛНЕНИЕ  БЮДЖЕТА  В РАЗРЕЗЕ ОТРАСЛЕЙ</a:t>
            </a:r>
          </a:p>
          <a:p>
            <a:pPr algn="ctr" eaLnBrk="0" hangingPunct="0">
              <a:defRPr/>
            </a:pPr>
            <a:r>
              <a:rPr lang="ru-RU" altLang="ru-RU" sz="2200" b="1" dirty="0">
                <a:solidFill>
                  <a:schemeClr val="bg1"/>
                </a:solidFill>
                <a:cs typeface="Times New Roman" pitchFamily="18" charset="0"/>
              </a:rPr>
              <a:t>ЗА 2017  ГОД  </a:t>
            </a:r>
            <a:endParaRPr lang="ru-RU" altLang="ru-RU" sz="2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78919" name="Group 71"/>
          <p:cNvGraphicFramePr>
            <a:graphicFrameLocks noGrp="1"/>
          </p:cNvGraphicFramePr>
          <p:nvPr/>
        </p:nvGraphicFramePr>
        <p:xfrm>
          <a:off x="7938" y="836613"/>
          <a:ext cx="9027638" cy="590465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461805"/>
                <a:gridCol w="1657939"/>
                <a:gridCol w="1633557"/>
                <a:gridCol w="1274337"/>
              </a:tblGrid>
              <a:tr h="1033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отраслей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Уточненный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план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(млн. рублей)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Кассовый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расход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(млн. рублей)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исполнения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Общегосударственные вопросы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89,0</a:t>
                      </a:r>
                      <a:endParaRPr kumimoji="0" lang="ru-RU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87,5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98,3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677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3,2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3,2 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Национальная экономика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157,6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27,0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17,2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37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Жилищно-коммунальное хозяйство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56,8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52,8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93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Образование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348,0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347,4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99,8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5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Культура, кинематография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32,2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32,2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Социальная политика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225,9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224,7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99,5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5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Физическая культура и спорт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6,5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6,4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99,7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Средства массовой информации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2,9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2,9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100,0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5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Всего расходов: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922,1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784,1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85,0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AutoShape 2" descr="http://%D0%BC%D0%BF.%D1%80%D1%84/upload/iblock/1e3/1e36ca9a299b4698e813b77d6f7452cb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1" name="Прямоугольник 1"/>
          <p:cNvSpPr>
            <a:spLocks noChangeArrowheads="1"/>
          </p:cNvSpPr>
          <p:nvPr/>
        </p:nvSpPr>
        <p:spPr bwMode="auto">
          <a:xfrm>
            <a:off x="1" y="56450"/>
            <a:ext cx="9143999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5000"/>
                  <a:lumMod val="110000"/>
                </a:schemeClr>
              </a:gs>
              <a:gs pos="88000">
                <a:schemeClr val="accent1">
                  <a:tint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altLang="ru-RU" sz="2200" b="1" dirty="0">
                <a:solidFill>
                  <a:srgbClr val="002060"/>
                </a:solidFill>
                <a:cs typeface="Times New Roman" pitchFamily="18" charset="0"/>
              </a:rPr>
              <a:t>ДИНАМИКА РАСХОДОВ БЮДЖЕТА </a:t>
            </a:r>
            <a:br>
              <a:rPr lang="ru-RU" altLang="ru-RU" sz="22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altLang="ru-RU" sz="2200" b="1" dirty="0">
                <a:solidFill>
                  <a:srgbClr val="002060"/>
                </a:solidFill>
                <a:cs typeface="Times New Roman" pitchFamily="18" charset="0"/>
              </a:rPr>
              <a:t>ПО ВИДАМ РАСХОДОВ за период 2015-2017 годы (млн. рублей)</a:t>
            </a:r>
          </a:p>
        </p:txBody>
      </p:sp>
      <p:graphicFrame>
        <p:nvGraphicFramePr>
          <p:cNvPr id="95237" name="Object 26"/>
          <p:cNvGraphicFramePr>
            <a:graphicFrameLocks noGrp="1"/>
          </p:cNvGraphicFramePr>
          <p:nvPr/>
        </p:nvGraphicFramePr>
        <p:xfrm>
          <a:off x="50800" y="887413"/>
          <a:ext cx="9042400" cy="591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8" r:id="rId3" imgW="9047248" imgH="5919729" progId="Excel.Chart.8">
                  <p:embed/>
                </p:oleObj>
              </mc:Choice>
              <mc:Fallback>
                <p:oleObj r:id="rId3" imgW="9047248" imgH="5919729" progId="Excel.Chart.8">
                  <p:embed/>
                  <p:pic>
                    <p:nvPicPr>
                      <p:cNvPr id="0" name="Object 2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887413"/>
                        <a:ext cx="9042400" cy="591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07950" y="765175"/>
          <a:ext cx="8928991" cy="601649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879715"/>
                <a:gridCol w="1024638"/>
                <a:gridCol w="1024638"/>
              </a:tblGrid>
              <a:tr h="2327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Наименование программы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План (руб.)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Факт (руб.)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3586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 Программа </a:t>
                      </a:r>
                      <a:r>
                        <a:rPr lang="ru-RU" sz="1100" u="none" strike="noStrike" dirty="0">
                          <a:effectLst/>
                        </a:rPr>
                        <a:t>"Развитие курортов и туризма городского округа Судак на 2017 год"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200 000,00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187 980,00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34221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 Программа </a:t>
                      </a:r>
                      <a:r>
                        <a:rPr lang="ru-RU" sz="1100" u="none" strike="noStrike" dirty="0">
                          <a:effectLst/>
                        </a:rPr>
                        <a:t>"Развитие сферы культуры, межнациональных отношений и обустройства депортированных </a:t>
                      </a:r>
                      <a:r>
                        <a:rPr lang="ru-RU" sz="1100" u="none" strike="noStrike" dirty="0" smtClean="0">
                          <a:effectLst/>
                        </a:rPr>
                        <a:t>    граждан </a:t>
                      </a:r>
                      <a:r>
                        <a:rPr lang="ru-RU" sz="1100" u="none" strike="noStrike" dirty="0">
                          <a:effectLst/>
                        </a:rPr>
                        <a:t>в городском округе Судак  на 2016-2018 год"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42 947 939,00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42 901 292,49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23407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"Управление муниципальным имуществом городского округа Судак на 2016-2018 годы"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1 375 000,00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1 314 615,07</a:t>
                      </a:r>
                      <a:endParaRPr lang="ru-RU" sz="1100" b="1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39012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 "Развитие муниципального образования городской округ Судак в области единой информационной политики  на 2016-2018 годы"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2 952 740,00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2 952 740,00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39012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"Развитие физической культуры и спорта в муниципальном образовании городской округ Судак на 2016-2018 годы"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6 458 367,30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6 436 506,56</a:t>
                      </a:r>
                      <a:endParaRPr lang="ru-RU" sz="1100" b="1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2357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"Молодежь"  городского округа Судак на период 2016-2018 годы"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198 000,00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194 910,00</a:t>
                      </a:r>
                      <a:endParaRPr lang="ru-RU" sz="1100" b="1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31209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"Развитие образования в городском округе Судак на 2016-2018 годы"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328 090 731,70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327 590 718,97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34221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"Профилактика безнадзорности, правонарушений среди несовершеннолетних, защита их прав и охрана  детства на 2016-2018 годы"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2 633 826,00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2 622 876,56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23664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 "Социальная поддержка граждан" городского округа Судак на 2017 год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213 097 017,89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211 970 172,83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46814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"Комплексное благоустройство, содержание территории и обслуживание объектов муниципального образования городской округ Судак на период 2016-2018 годы"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41 833 351,00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38 916 157,27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54801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"Профилактика терроризма и экстремизма, гармонизация межнациональных и межконфессиональных отношений на территории муниципального образования городской округ Судак на 2016-2018 годы"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15 000,00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13 945,00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23407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"Доступная среда  в городском округе Судак на 2017 год"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1 550 000,00</a:t>
                      </a:r>
                      <a:endParaRPr lang="ru-RU" sz="1100" b="1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1 510 860,00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53555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"Профилактика правонарушений в сфере общественного порядка, незаконного оборота и потребления наркотических средств и психотропных веществ в муниципальном образовании городской округ Судак на 2016-2018 годы"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99 500,00</a:t>
                      </a:r>
                      <a:endParaRPr lang="ru-RU" sz="1100" b="1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99 320,00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23652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"Стимулирование развития экономики в городском округе Судак до 2019 года"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4 280 000,00</a:t>
                      </a:r>
                      <a:endParaRPr lang="ru-RU" sz="1100" b="1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4 100 309,04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39012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"Содержание и ремонт улично-дорожной сети городского округа Судак Республики Крым на 2017 год"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8 105 229,70</a:t>
                      </a:r>
                      <a:endParaRPr lang="ru-RU" sz="1100" b="1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7 479 018,10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1929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«Совершенствование градостроительной деятельности в городском округе Судак» 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2 559 277,52</a:t>
                      </a:r>
                      <a:endParaRPr lang="ru-RU" sz="1100" b="1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1 455 318,07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22695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Программа "Формирование современной городской среды в городском округе Судак на 2017 год»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13 735 943,00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12 657 785,00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  <a:tr h="23228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u="none" strike="noStrike" dirty="0">
                          <a:effectLst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u="none" strike="noStrike" dirty="0">
                          <a:effectLst/>
                        </a:rPr>
                        <a:t>670 131 923,11</a:t>
                      </a:r>
                      <a:endParaRPr lang="ru-RU" sz="115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u="none" strike="noStrike" dirty="0">
                          <a:effectLst/>
                        </a:rPr>
                        <a:t>662 404 524,96</a:t>
                      </a:r>
                      <a:endParaRPr lang="ru-RU" sz="115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6" marR="2836" marT="2836" marB="0" anchor="b"/>
                </a:tc>
              </a:tr>
            </a:tbl>
          </a:graphicData>
        </a:graphic>
      </p:graphicFrame>
      <p:sp>
        <p:nvSpPr>
          <p:cNvPr id="9625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tx1"/>
                </a:solidFill>
                <a:cs typeface="Times New Roman" pitchFamily="18" charset="0"/>
              </a:rPr>
              <a:t>Муниципальные программы городского округа Судак за 2017 год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7938" y="0"/>
            <a:ext cx="9144001" cy="7143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79512" y="714375"/>
          <a:ext cx="8784976" cy="551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7283" name="TextBox 4"/>
          <p:cNvSpPr txBox="1">
            <a:spLocks noChangeArrowheads="1"/>
          </p:cNvSpPr>
          <p:nvPr/>
        </p:nvSpPr>
        <p:spPr bwMode="auto">
          <a:xfrm>
            <a:off x="460375" y="836613"/>
            <a:ext cx="8207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002060"/>
                </a:solidFill>
                <a:cs typeface="Times New Roman" pitchFamily="18" charset="0"/>
              </a:rPr>
              <a:t>К социальной политике  бюджета относятся расходы на социальное обеспечение различных категорий граждан, охрану семьи и детства, и другие вопросы  в области  социальной политики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6660232" y="5373216"/>
            <a:ext cx="2141602" cy="838200"/>
          </a:xfrm>
          <a:prstGeom prst="rect">
            <a:avLst/>
          </a:prstGeom>
          <a:gradFill flip="none" rotWithShape="1">
            <a:gsLst>
              <a:gs pos="14300">
                <a:schemeClr val="accent3">
                  <a:lumMod val="75000"/>
                  <a:alpha val="24000"/>
                </a:schemeClr>
              </a:gs>
              <a:gs pos="0">
                <a:schemeClr val="accent2">
                  <a:lumMod val="50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>
              <a:defRPr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доля расходов на социальную сферу (%)</a:t>
            </a:r>
          </a:p>
        </p:txBody>
      </p:sp>
      <p:sp>
        <p:nvSpPr>
          <p:cNvPr id="17" name="AutoShape 70"/>
          <p:cNvSpPr>
            <a:spLocks noChangeArrowheads="1"/>
          </p:cNvSpPr>
          <p:nvPr/>
        </p:nvSpPr>
        <p:spPr bwMode="auto">
          <a:xfrm>
            <a:off x="4304519" y="2996952"/>
            <a:ext cx="1008112" cy="574504"/>
          </a:xfrm>
          <a:prstGeom prst="leftArrow">
            <a:avLst>
              <a:gd name="adj1" fmla="val 82648"/>
              <a:gd name="adj2" fmla="val 49191"/>
            </a:avLst>
          </a:prstGeom>
          <a:gradFill flip="none" rotWithShape="1">
            <a:gsLst>
              <a:gs pos="14300">
                <a:schemeClr val="accent3">
                  <a:lumMod val="75000"/>
                </a:schemeClr>
              </a:gs>
              <a:gs pos="0">
                <a:schemeClr val="accent2">
                  <a:lumMod val="50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10799999"/>
            </a:camera>
            <a:lightRig rig="threePt" dir="t"/>
          </a:scene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4925" y="115888"/>
            <a:ext cx="8858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 cmpd="dbl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Расходы  бюджета  на социальную политику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714375"/>
            <a:ext cx="9144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7290" name="Прямоугольник 1"/>
          <p:cNvSpPr>
            <a:spLocks noChangeArrowheads="1"/>
          </p:cNvSpPr>
          <p:nvPr/>
        </p:nvSpPr>
        <p:spPr bwMode="auto">
          <a:xfrm>
            <a:off x="-107950" y="0"/>
            <a:ext cx="993616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ru-RU" sz="14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AutoShape 70"/>
          <p:cNvSpPr>
            <a:spLocks noChangeArrowheads="1"/>
          </p:cNvSpPr>
          <p:nvPr/>
        </p:nvSpPr>
        <p:spPr bwMode="auto">
          <a:xfrm>
            <a:off x="4304519" y="4203639"/>
            <a:ext cx="1008112" cy="574504"/>
          </a:xfrm>
          <a:prstGeom prst="leftArrow">
            <a:avLst>
              <a:gd name="adj1" fmla="val 82648"/>
              <a:gd name="adj2" fmla="val 49191"/>
            </a:avLst>
          </a:prstGeom>
          <a:gradFill flip="none" rotWithShape="1">
            <a:gsLst>
              <a:gs pos="14300">
                <a:schemeClr val="accent3">
                  <a:lumMod val="75000"/>
                </a:schemeClr>
              </a:gs>
              <a:gs pos="0">
                <a:schemeClr val="accent2">
                  <a:lumMod val="50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10799999"/>
            </a:camera>
            <a:lightRig rig="threePt" dir="t"/>
          </a:scene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/>
            </a:endParaRPr>
          </a:p>
        </p:txBody>
      </p:sp>
      <p:pic>
        <p:nvPicPr>
          <p:cNvPr id="972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6725" y="1989138"/>
            <a:ext cx="103663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3" name="Прямоугольник 1"/>
          <p:cNvSpPr>
            <a:spLocks noChangeArrowheads="1"/>
          </p:cNvSpPr>
          <p:nvPr/>
        </p:nvSpPr>
        <p:spPr bwMode="auto">
          <a:xfrm>
            <a:off x="5313363" y="1989138"/>
            <a:ext cx="1203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cs typeface="Times New Roman" pitchFamily="18" charset="0"/>
              </a:rPr>
              <a:t>28,7 %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0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НАПРАВЛЕНИЯ РАСХОДОВ НА СОЦИАЛЬНУЮ ПОЛИТИКУ</a:t>
            </a:r>
            <a:endParaRPr lang="ru-RU" smtClean="0"/>
          </a:p>
        </p:txBody>
      </p:sp>
      <p:graphicFrame>
        <p:nvGraphicFramePr>
          <p:cNvPr id="3349" name="Object 277"/>
          <p:cNvGraphicFramePr>
            <a:graphicFrameLocks/>
          </p:cNvGraphicFramePr>
          <p:nvPr/>
        </p:nvGraphicFramePr>
        <p:xfrm>
          <a:off x="395288" y="1504950"/>
          <a:ext cx="8343900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" name="Лист" r:id="rId3" imgW="9391785" imgH="5724435" progId="Excel.Sheet.8">
                  <p:embed/>
                </p:oleObj>
              </mc:Choice>
              <mc:Fallback>
                <p:oleObj name="Лист" r:id="rId3" imgW="9391785" imgH="5724435" progId="Excel.Sheet.8">
                  <p:embed/>
                  <p:pic>
                    <p:nvPicPr>
                      <p:cNvPr id="0" name="Picture 27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504950"/>
                        <a:ext cx="8343900" cy="47894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F91A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804025" y="1604963"/>
            <a:ext cx="350838" cy="288925"/>
          </a:xfrm>
          <a:prstGeom prst="roundRect">
            <a:avLst>
              <a:gd name="adj" fmla="val 27743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66FF66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4025" y="2201863"/>
            <a:ext cx="350838" cy="288925"/>
          </a:xfrm>
          <a:prstGeom prst="roundRect">
            <a:avLst>
              <a:gd name="adj" fmla="val 27743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3353" name="Прямоугольник 8"/>
          <p:cNvSpPr>
            <a:spLocks noChangeArrowheads="1"/>
          </p:cNvSpPr>
          <p:nvPr/>
        </p:nvSpPr>
        <p:spPr bwMode="auto">
          <a:xfrm>
            <a:off x="7308850" y="150495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b="1">
                <a:solidFill>
                  <a:srgbClr val="002060"/>
                </a:solidFill>
                <a:cs typeface="Arial" charset="0"/>
              </a:rPr>
              <a:t>2016 год</a:t>
            </a:r>
          </a:p>
        </p:txBody>
      </p:sp>
      <p:sp>
        <p:nvSpPr>
          <p:cNvPr id="3354" name="Прямоугольник 8"/>
          <p:cNvSpPr>
            <a:spLocks noChangeArrowheads="1"/>
          </p:cNvSpPr>
          <p:nvPr/>
        </p:nvSpPr>
        <p:spPr bwMode="auto">
          <a:xfrm flipV="1">
            <a:off x="7885113" y="2027238"/>
            <a:ext cx="61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altLang="ru-RU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55" name="Прямоугольник 4"/>
          <p:cNvSpPr>
            <a:spLocks noChangeArrowheads="1"/>
          </p:cNvSpPr>
          <p:nvPr/>
        </p:nvSpPr>
        <p:spPr bwMode="auto">
          <a:xfrm>
            <a:off x="7308850" y="21336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b="1">
                <a:solidFill>
                  <a:srgbClr val="002060"/>
                </a:solidFill>
                <a:cs typeface="Arial" charset="0"/>
              </a:rPr>
              <a:t>2017 год</a:t>
            </a:r>
            <a:endParaRPr lang="ru-RU" altLang="ru-RU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56" name="TextBox 1"/>
          <p:cNvSpPr txBox="1">
            <a:spLocks noChangeArrowheads="1"/>
          </p:cNvSpPr>
          <p:nvPr/>
        </p:nvSpPr>
        <p:spPr bwMode="auto">
          <a:xfrm>
            <a:off x="7400925" y="803275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>
                <a:solidFill>
                  <a:srgbClr val="002060"/>
                </a:solidFill>
                <a:latin typeface="Arial" charset="0"/>
                <a:cs typeface="Arial" charset="0"/>
              </a:rPr>
              <a:t>(млн.рублей)</a:t>
            </a: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>
          <a:xfrm>
            <a:off x="3030538" y="2360613"/>
            <a:ext cx="2949575" cy="1965325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Израсходовано на социальное обеспечение населения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 224,7 млн.руб.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100355" name="TextBox 40"/>
          <p:cNvSpPr txBox="1">
            <a:spLocks noChangeArrowheads="1"/>
          </p:cNvSpPr>
          <p:nvPr/>
        </p:nvSpPr>
        <p:spPr bwMode="auto">
          <a:xfrm>
            <a:off x="5389563" y="5876925"/>
            <a:ext cx="18859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Georgia" pitchFamily="18" charset="0"/>
              <a:buNone/>
            </a:pPr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Меры социальной защиты граждан – 411 чел.</a:t>
            </a:r>
          </a:p>
          <a:p>
            <a:pPr algn="ctr">
              <a:buFont typeface="Georgia" pitchFamily="18" charset="0"/>
              <a:buNone/>
            </a:pPr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3,2  млн. рублей</a:t>
            </a:r>
          </a:p>
        </p:txBody>
      </p:sp>
      <p:sp>
        <p:nvSpPr>
          <p:cNvPr id="100356" name="TextBox 42"/>
          <p:cNvSpPr txBox="1">
            <a:spLocks noChangeArrowheads="1"/>
          </p:cNvSpPr>
          <p:nvPr/>
        </p:nvSpPr>
        <p:spPr bwMode="auto">
          <a:xfrm>
            <a:off x="284163" y="5602288"/>
            <a:ext cx="2524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Georgia" pitchFamily="18" charset="0"/>
              <a:buNone/>
            </a:pPr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Государственные пособия  гражданам, не подлежащим обязательному социальному страхованию – 500 чел.</a:t>
            </a:r>
          </a:p>
          <a:p>
            <a:pPr algn="ctr">
              <a:buFont typeface="Georgia" pitchFamily="18" charset="0"/>
              <a:buNone/>
            </a:pPr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26,2  млн. рублей</a:t>
            </a:r>
          </a:p>
        </p:txBody>
      </p:sp>
      <p:sp>
        <p:nvSpPr>
          <p:cNvPr id="46" name="Shape 45"/>
          <p:cNvSpPr/>
          <p:nvPr/>
        </p:nvSpPr>
        <p:spPr>
          <a:xfrm rot="12206746" flipV="1">
            <a:off x="3381375" y="1962150"/>
            <a:ext cx="569913" cy="439738"/>
          </a:xfrm>
          <a:prstGeom prst="swooshArrow">
            <a:avLst>
              <a:gd name="adj1" fmla="val 25000"/>
              <a:gd name="adj2" fmla="val 25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316571">
            <a:off x="3786188" y="4325938"/>
            <a:ext cx="460375" cy="458787"/>
          </a:xfrm>
          <a:prstGeom prst="swooshArrow">
            <a:avLst>
              <a:gd name="adj1" fmla="val 25000"/>
              <a:gd name="adj2" fmla="val 25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4977606" y="4409282"/>
            <a:ext cx="547687" cy="463550"/>
          </a:xfrm>
          <a:prstGeom prst="swooshArrow">
            <a:avLst>
              <a:gd name="adj1" fmla="val 25000"/>
              <a:gd name="adj2" fmla="val 25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510771">
            <a:off x="5911850" y="2717800"/>
            <a:ext cx="461963" cy="457200"/>
          </a:xfrm>
          <a:prstGeom prst="swooshArrow">
            <a:avLst>
              <a:gd name="adj1" fmla="val 25000"/>
              <a:gd name="adj2" fmla="val 25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00361" name="TextBox 24"/>
          <p:cNvSpPr txBox="1">
            <a:spLocks noChangeArrowheads="1"/>
          </p:cNvSpPr>
          <p:nvPr/>
        </p:nvSpPr>
        <p:spPr bwMode="auto">
          <a:xfrm>
            <a:off x="460375" y="449263"/>
            <a:ext cx="2370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На оплату жилищно-коммунальных услуг отдельным категориям граждан –2 246 чел.</a:t>
            </a:r>
          </a:p>
          <a:p>
            <a:pPr algn="ctr"/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5,9  млн. рублей</a:t>
            </a:r>
          </a:p>
        </p:txBody>
      </p:sp>
      <p:pic>
        <p:nvPicPr>
          <p:cNvPr id="123928" name="Picture 24" descr="http://webohrannik.ru/images/stories/komunalka/kom_04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976563" y="366713"/>
            <a:ext cx="1900326" cy="142524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8" name="Shape 27"/>
          <p:cNvSpPr/>
          <p:nvPr/>
        </p:nvSpPr>
        <p:spPr>
          <a:xfrm rot="14365267">
            <a:off x="2550320" y="3009106"/>
            <a:ext cx="506412" cy="371475"/>
          </a:xfrm>
          <a:prstGeom prst="swooshArrow">
            <a:avLst>
              <a:gd name="adj1" fmla="val 25000"/>
              <a:gd name="adj2" fmla="val 25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00364" name="TextBox 31"/>
          <p:cNvSpPr txBox="1">
            <a:spLocks noChangeArrowheads="1"/>
          </p:cNvSpPr>
          <p:nvPr/>
        </p:nvSpPr>
        <p:spPr bwMode="auto">
          <a:xfrm>
            <a:off x="2722563" y="5732463"/>
            <a:ext cx="27225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Georgia" pitchFamily="18" charset="0"/>
              <a:buNone/>
            </a:pPr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Меры социальной поддержки отдельным категориям граждан – 6 432 чел.</a:t>
            </a:r>
          </a:p>
          <a:p>
            <a:pPr algn="ctr">
              <a:buFont typeface="Georgia" pitchFamily="18" charset="0"/>
              <a:buNone/>
            </a:pPr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32,9 млн.  рублей</a:t>
            </a:r>
          </a:p>
        </p:txBody>
      </p:sp>
      <p:sp>
        <p:nvSpPr>
          <p:cNvPr id="33" name="Shape 32"/>
          <p:cNvSpPr/>
          <p:nvPr/>
        </p:nvSpPr>
        <p:spPr>
          <a:xfrm rot="3121739">
            <a:off x="6112669" y="3652044"/>
            <a:ext cx="547688" cy="463550"/>
          </a:xfrm>
          <a:prstGeom prst="swooshArrow">
            <a:avLst>
              <a:gd name="adj1" fmla="val 25000"/>
              <a:gd name="adj2" fmla="val 25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00366" name="AutoShape 36" descr="http://gov.cap.ru/UserFiles/news/201410/27/1302874137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123942" name="Picture 38" descr="http://gov.cap.ru/UserFiles/news/201504/03/fotolia5699555subscriptionxl_medium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57477" y="4325938"/>
            <a:ext cx="2308011" cy="118840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3944" name="Picture 40" descr="http://www.gusr.ru/news/images/1386329768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899593" y="1866344"/>
            <a:ext cx="1875470" cy="14766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0369" name="TextBox 36"/>
          <p:cNvSpPr txBox="1">
            <a:spLocks noChangeArrowheads="1"/>
          </p:cNvSpPr>
          <p:nvPr/>
        </p:nvSpPr>
        <p:spPr bwMode="auto">
          <a:xfrm>
            <a:off x="6894513" y="4051300"/>
            <a:ext cx="2263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На социальную поддержку граждан, подвергшихся воздействию радиации – 45 чел. </a:t>
            </a:r>
          </a:p>
          <a:p>
            <a:pPr algn="ctr"/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– 0,4 млн. рублей</a:t>
            </a:r>
          </a:p>
        </p:txBody>
      </p:sp>
      <p:sp>
        <p:nvSpPr>
          <p:cNvPr id="40" name="Shape 39"/>
          <p:cNvSpPr/>
          <p:nvPr/>
        </p:nvSpPr>
        <p:spPr>
          <a:xfrm rot="11142382">
            <a:off x="2744788" y="3984625"/>
            <a:ext cx="461962" cy="458788"/>
          </a:xfrm>
          <a:prstGeom prst="swooshArrow">
            <a:avLst>
              <a:gd name="adj1" fmla="val 25000"/>
              <a:gd name="adj2" fmla="val 25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00371" name="TextBox 43"/>
          <p:cNvSpPr txBox="1">
            <a:spLocks noChangeArrowheads="1"/>
          </p:cNvSpPr>
          <p:nvPr/>
        </p:nvSpPr>
        <p:spPr bwMode="auto">
          <a:xfrm>
            <a:off x="250825" y="3343275"/>
            <a:ext cx="20669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На ежегодную денежную выплату лицам, награжденным нагрудным знаком «Почетный донор России» </a:t>
            </a:r>
          </a:p>
          <a:p>
            <a:pPr algn="ctr"/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 147 чел. - 1,9 млн. рублей.</a:t>
            </a:r>
          </a:p>
        </p:txBody>
      </p:sp>
      <p:sp>
        <p:nvSpPr>
          <p:cNvPr id="45" name="Shape 44"/>
          <p:cNvSpPr/>
          <p:nvPr/>
        </p:nvSpPr>
        <p:spPr>
          <a:xfrm rot="20359366">
            <a:off x="4740275" y="2000250"/>
            <a:ext cx="642938" cy="461963"/>
          </a:xfrm>
          <a:prstGeom prst="swooshArrow">
            <a:avLst>
              <a:gd name="adj1" fmla="val 25000"/>
              <a:gd name="adj2" fmla="val 25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00373" name="TextBox 46"/>
          <p:cNvSpPr txBox="1">
            <a:spLocks noChangeArrowheads="1"/>
          </p:cNvSpPr>
          <p:nvPr/>
        </p:nvSpPr>
        <p:spPr bwMode="auto">
          <a:xfrm>
            <a:off x="7138988" y="646113"/>
            <a:ext cx="162083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на выплату государственных пособий лицам,  в связи с материнством – 2 203 чел. – 67,9  млн. рублей;</a:t>
            </a:r>
          </a:p>
          <a:p>
            <a:pPr algn="ctr"/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на осуществление ежемесячной выплаты на рождение третьего и последующих детей     205 чел. ,  23,8 млн.  рублей;  </a:t>
            </a:r>
          </a:p>
          <a:p>
            <a:pPr algn="ctr"/>
            <a:r>
              <a:rPr lang="ru-RU" altLang="ru-RU" sz="1000" b="1">
                <a:solidFill>
                  <a:srgbClr val="002060"/>
                </a:solidFill>
                <a:cs typeface="Times New Roman" pitchFamily="18" charset="0"/>
              </a:rPr>
              <a:t>на выплату пособия  при всех формах устройства детей, лишенных родительского попечения, в семью – 32 чел. -  12,9 млн. рублей; </a:t>
            </a:r>
          </a:p>
          <a:p>
            <a:pPr algn="ctr"/>
            <a:endParaRPr lang="ru-RU" altLang="ru-RU" sz="1000" b="1">
              <a:latin typeface="Calibri" pitchFamily="34" charset="0"/>
            </a:endParaRPr>
          </a:p>
          <a:p>
            <a:pPr algn="ctr"/>
            <a:endParaRPr lang="ru-RU" altLang="ru-RU" sz="1000" b="1">
              <a:latin typeface="Calibri" pitchFamily="34" charset="0"/>
            </a:endParaRPr>
          </a:p>
        </p:txBody>
      </p:sp>
      <p:pic>
        <p:nvPicPr>
          <p:cNvPr id="50205" name="Picture 29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703165" y="1503368"/>
            <a:ext cx="2009590" cy="145632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0375" name="AutoShape 31" descr="&amp;Kcy;&amp;acy;&amp;rcy;&amp;tcy;&amp;icy;&amp;ncy;&amp;kcy;&amp;icy; &amp;pcy;&amp;ocy; &amp;zcy;&amp;acy;&amp;pcy;&amp;rcy;&amp;ocy;&amp;scy;&amp;ucy; &amp;kcy;&amp;acy;&amp;rcy;&amp;tcy;&amp;icy;&amp;ncy;&amp;kcy;&amp;ucy; &amp;pcy;&amp;rcy;&amp;ocy; &amp;acy;&amp;vcy;&amp;tcy;&amp;ocy;&amp;scy;&amp;tcy;&amp;rcy;&amp;acy;&amp;khcy;&amp;ocy;&amp;vcy;&amp;kcy;&amp;ucy; &amp;icy;&amp;ncy;&amp;vcy;&amp;acy;&amp;lcy;&amp;icy;&amp;dcy;&amp;acy;&amp;mcy;"/>
          <p:cNvSpPr>
            <a:spLocks noChangeAspect="1" noChangeArrowheads="1"/>
          </p:cNvSpPr>
          <p:nvPr/>
        </p:nvSpPr>
        <p:spPr bwMode="auto">
          <a:xfrm>
            <a:off x="395288" y="-747713"/>
            <a:ext cx="1828800" cy="111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1449" y="4778375"/>
            <a:ext cx="1698625" cy="109855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037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97976" y="4759325"/>
            <a:ext cx="1528762" cy="1098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78" name="AutoShape 4" descr="ÐÐ°ÑÑÐ¸Ð½ÐºÐ¸ Ð¿Ð¾ Ð·Ð°Ð¿ÑÐ¾ÑÑ ÐºÐ°ÑÑÐ¸Ð½ÐºÐ¸ Ð¿Ð¾ ÑÑÐµÑÐµ ÑÐ¾ÑÐ·Ð°ÑÐ¸Ñ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02103" y="4860131"/>
            <a:ext cx="1293812" cy="12938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79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76889" y="353518"/>
            <a:ext cx="2318544" cy="1878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tint val="96000"/>
            <a:lumMod val="1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7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57680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СТРУКТУРА РАСХОДОВ НА ОБРАЗОВАНИЕ ЗА 2017 ГОД</a:t>
            </a:r>
          </a:p>
        </p:txBody>
      </p:sp>
      <p:graphicFrame>
        <p:nvGraphicFramePr>
          <p:cNvPr id="10627" name="Object 387"/>
          <p:cNvGraphicFramePr>
            <a:graphicFrameLocks/>
          </p:cNvGraphicFramePr>
          <p:nvPr/>
        </p:nvGraphicFramePr>
        <p:xfrm>
          <a:off x="0" y="836613"/>
          <a:ext cx="9144000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9" name="Диаграмма" r:id="rId3" imgW="8648700" imgH="4876890" progId="Excel.Sheet.8">
                  <p:embed/>
                </p:oleObj>
              </mc:Choice>
              <mc:Fallback>
                <p:oleObj name="Диаграмма" r:id="rId3" imgW="8648700" imgH="4876890" progId="Excel.Sheet.8">
                  <p:embed/>
                  <p:pic>
                    <p:nvPicPr>
                      <p:cNvPr id="0" name="Picture 38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6613"/>
                        <a:ext cx="9144000" cy="590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28" name="Object 388"/>
          <p:cNvGraphicFramePr>
            <a:graphicFrameLocks/>
          </p:cNvGraphicFramePr>
          <p:nvPr/>
        </p:nvGraphicFramePr>
        <p:xfrm>
          <a:off x="4211638" y="2276475"/>
          <a:ext cx="462280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0" name="Лист" r:id="rId5" imgW="10058400" imgH="8363040" progId="Excel.Sheet.8">
                  <p:embed/>
                </p:oleObj>
              </mc:Choice>
              <mc:Fallback>
                <p:oleObj name="Лист" r:id="rId5" imgW="10058400" imgH="8363040" progId="Excel.Sheet.8">
                  <p:embed/>
                  <p:pic>
                    <p:nvPicPr>
                      <p:cNvPr id="0" name="Picture 38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2276475"/>
                        <a:ext cx="4622800" cy="4308475"/>
                      </a:xfrm>
                      <a:prstGeom prst="rect">
                        <a:avLst/>
                      </a:prstGeom>
                      <a:solidFill>
                        <a:srgbClr val="C0E474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31" name="Picture 2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50" y="981075"/>
            <a:ext cx="38893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E77EB3-0CA4-44E9-A217-7E8731B94541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75238" y="116308"/>
            <a:ext cx="7989261" cy="64839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rgbClr val="002060"/>
                </a:solidFill>
              </a:rPr>
              <a:t>Открытость информации о бюджете города</a:t>
            </a:r>
          </a:p>
        </p:txBody>
      </p:sp>
      <p:sp>
        <p:nvSpPr>
          <p:cNvPr id="66563" name="Прямоугольник 4"/>
          <p:cNvSpPr>
            <a:spLocks noChangeArrowheads="1"/>
          </p:cNvSpPr>
          <p:nvPr/>
        </p:nvSpPr>
        <p:spPr bwMode="auto">
          <a:xfrm>
            <a:off x="899592" y="1134413"/>
            <a:ext cx="7416105" cy="358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         Для повышения эффективности принимаемых решений, для обеспечения   целевого использования бюджетных средств и возможности  общественного контроля администрация города Судака обеспечивает  открытость и прозрачность утверждения и исполнения бюджета города  Судака с помощью:</a:t>
            </a: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- информирования населения обо всех стадиях бюджетного процесса на</a:t>
            </a: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сайте администрации города;</a:t>
            </a: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- проведения публичных слушаний по проекту бюджета города и отчету об   исполнении бюджета города.</a:t>
            </a:r>
          </a:p>
          <a:p>
            <a:pPr>
              <a:defRPr/>
            </a:pPr>
            <a:endParaRPr lang="ru-RU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         Актуальную информацию о бюджете города Вы всегда найдете по ссылке:  </a:t>
            </a:r>
            <a:r>
              <a:rPr lang="en-US" sz="2400" b="1" dirty="0">
                <a:solidFill>
                  <a:srgbClr val="002060"/>
                </a:solidFill>
              </a:rPr>
              <a:t>http://sudak.rk.gov.ru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4500" y="25400"/>
            <a:ext cx="10795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 descr="C:\Users\Пользователь\Desktop\b0d7d8c971b982fb6678172b9076bb96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05350"/>
            <a:ext cx="311785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Users\Пользователь\Desktop\planshet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0950" y="4822825"/>
            <a:ext cx="32543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40000"/>
                <a:lumOff val="60000"/>
              </a:schemeClr>
            </a:gs>
            <a:gs pos="58000">
              <a:schemeClr val="accent1">
                <a:lumMod val="40000"/>
                <a:lumOff val="60000"/>
              </a:schemeClr>
            </a:gs>
            <a:gs pos="73000">
              <a:schemeClr val="accent1">
                <a:lumMod val="20000"/>
                <a:lumOff val="80000"/>
              </a:schemeClr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1" name="Заголовок 4"/>
          <p:cNvSpPr>
            <a:spLocks noGrp="1"/>
          </p:cNvSpPr>
          <p:nvPr>
            <p:ph type="ctrTitle"/>
          </p:nvPr>
        </p:nvSpPr>
        <p:spPr>
          <a:xfrm>
            <a:off x="0" y="116633"/>
            <a:ext cx="9143999" cy="1080120"/>
          </a:xfrm>
        </p:spPr>
        <p:txBody>
          <a:bodyPr rtlCol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cs typeface="Times New Roman" pitchFamily="18" charset="0"/>
              </a:rPr>
              <a:t>ДИНАМИКА РАСХОДОВ НА ОБРАЗОВАНИЕ за период               2015- 2017 годы</a:t>
            </a:r>
            <a:br>
              <a:rPr lang="ru-RU" alt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alt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cs typeface="Times New Roman" pitchFamily="18" charset="0"/>
              </a:rPr>
              <a:t>                                                                                                                                                      (млн. рублей)</a:t>
            </a:r>
          </a:p>
        </p:txBody>
      </p:sp>
      <p:graphicFrame>
        <p:nvGraphicFramePr>
          <p:cNvPr id="11478" name="Object 214"/>
          <p:cNvGraphicFramePr>
            <a:graphicFrameLocks/>
          </p:cNvGraphicFramePr>
          <p:nvPr/>
        </p:nvGraphicFramePr>
        <p:xfrm>
          <a:off x="377825" y="1454150"/>
          <a:ext cx="8285163" cy="474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" name="Лист" r:id="rId3" imgW="8848657" imgH="4629150" progId="Excel.Sheet.8">
                  <p:embed/>
                </p:oleObj>
              </mc:Choice>
              <mc:Fallback>
                <p:oleObj name="Лист" r:id="rId3" imgW="8848657" imgH="4629150" progId="Excel.Sheet.8">
                  <p:embed/>
                  <p:pic>
                    <p:nvPicPr>
                      <p:cNvPr id="0" name="Picture 21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1454150"/>
                        <a:ext cx="8285163" cy="4748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7380288" y="1604963"/>
            <a:ext cx="350837" cy="288925"/>
          </a:xfrm>
          <a:prstGeom prst="roundRect">
            <a:avLst>
              <a:gd name="adj" fmla="val 27743"/>
            </a:avLst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>
              <a:solidFill>
                <a:srgbClr val="00B05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96163" y="2478088"/>
            <a:ext cx="334962" cy="277812"/>
          </a:xfrm>
          <a:prstGeom prst="roundRect">
            <a:avLst>
              <a:gd name="adj" fmla="val 2774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>
              <a:solidFill>
                <a:srgbClr val="00B050"/>
              </a:solidFill>
            </a:endParaRPr>
          </a:p>
        </p:txBody>
      </p:sp>
      <p:sp>
        <p:nvSpPr>
          <p:cNvPr id="11483" name="Прямоугольник 8"/>
          <p:cNvSpPr>
            <a:spLocks noChangeArrowheads="1"/>
          </p:cNvSpPr>
          <p:nvPr/>
        </p:nvSpPr>
        <p:spPr bwMode="auto">
          <a:xfrm>
            <a:off x="7840663" y="1577975"/>
            <a:ext cx="1162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b="1">
                <a:solidFill>
                  <a:srgbClr val="002060"/>
                </a:solidFill>
                <a:latin typeface="Arial" charset="0"/>
                <a:cs typeface="Arial" charset="0"/>
              </a:rPr>
              <a:t>2015г.</a:t>
            </a:r>
            <a:endParaRPr lang="ru-RU" altLang="ru-RU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484" name="Прямоугольник 9"/>
          <p:cNvSpPr>
            <a:spLocks noChangeArrowheads="1"/>
          </p:cNvSpPr>
          <p:nvPr/>
        </p:nvSpPr>
        <p:spPr bwMode="auto">
          <a:xfrm>
            <a:off x="7881938" y="2000250"/>
            <a:ext cx="1303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b="1">
                <a:solidFill>
                  <a:srgbClr val="002060"/>
                </a:solidFill>
                <a:latin typeface="Arial" charset="0"/>
                <a:cs typeface="Arial" charset="0"/>
              </a:rPr>
              <a:t>2016г.</a:t>
            </a:r>
          </a:p>
        </p:txBody>
      </p:sp>
      <p:pic>
        <p:nvPicPr>
          <p:cNvPr id="1148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6099175"/>
            <a:ext cx="6477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6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6003925"/>
            <a:ext cx="7493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1638" y="6202363"/>
            <a:ext cx="617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8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41107">
            <a:off x="5607050" y="6178550"/>
            <a:ext cx="5762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32692">
            <a:off x="7088188" y="6170613"/>
            <a:ext cx="5762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89" name="Picture 125"/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370762" y="1999768"/>
            <a:ext cx="360363" cy="3048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491" name="Picture 1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31138" y="2370138"/>
            <a:ext cx="135413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107504" y="1073850"/>
          <a:ext cx="8784976" cy="537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2"/>
          <p:cNvSpPr txBox="1">
            <a:spLocks/>
          </p:cNvSpPr>
          <p:nvPr/>
        </p:nvSpPr>
        <p:spPr>
          <a:xfrm>
            <a:off x="2524125" y="5324475"/>
            <a:ext cx="4752975" cy="633413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endParaRPr lang="ru-RU" sz="2000" dirty="0">
              <a:ln w="11430" cmpd="dbl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5288" y="0"/>
            <a:ext cx="8497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1430" cmpd="dbl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714375"/>
            <a:ext cx="9144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350"/>
            <a:ext cx="9144000" cy="70802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accent1">
                  <a:lumMod val="40000"/>
                  <a:lumOff val="60000"/>
                </a:schemeClr>
              </a:gs>
              <a:gs pos="73000">
                <a:schemeClr val="accent1">
                  <a:lumMod val="40000"/>
                  <a:lumOff val="6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54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50800"/>
                <a:solidFill>
                  <a:schemeClr val="tx1"/>
                </a:solidFill>
                <a:cs typeface="Times New Roman" pitchFamily="18" charset="0"/>
              </a:rPr>
              <a:t>Расходы на основное, среднее, начальное, дошкольное образование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50800"/>
                <a:solidFill>
                  <a:schemeClr val="tx1"/>
                </a:solidFill>
                <a:cs typeface="Times New Roman" pitchFamily="18" charset="0"/>
              </a:rPr>
              <a:t>2017 года – 305,4 млн. рублей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5"/>
          <p:cNvSpPr txBox="1">
            <a:spLocks noChangeArrowheads="1"/>
          </p:cNvSpPr>
          <p:nvPr/>
        </p:nvSpPr>
        <p:spPr bwMode="auto">
          <a:xfrm>
            <a:off x="300038" y="4932363"/>
            <a:ext cx="2292350" cy="13843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999">
                <a:srgbClr val="99CCFF"/>
              </a:gs>
              <a:gs pos="17000">
                <a:srgbClr val="CCCCFF"/>
              </a:gs>
              <a:gs pos="100000">
                <a:srgbClr val="9966FF"/>
              </a:gs>
            </a:gsLst>
            <a:lin ang="108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22300"/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субсидии на иные цели</a:t>
            </a:r>
          </a:p>
          <a:p>
            <a:pPr algn="ctr" defTabSz="622300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48,9 млн. рублей</a:t>
            </a:r>
          </a:p>
          <a:p>
            <a:pPr algn="ctr" defTabSz="622300"/>
            <a:endParaRPr lang="ru-RU" b="1">
              <a:solidFill>
                <a:srgbClr val="000000"/>
              </a:solidFill>
              <a:cs typeface="Times New Roman" pitchFamily="18" charset="0"/>
            </a:endParaRPr>
          </a:p>
          <a:p>
            <a:pPr algn="ctr" defTabSz="622300"/>
            <a:endParaRPr lang="ru-RU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7524" name="TextBox 9"/>
          <p:cNvSpPr txBox="1">
            <a:spLocks noChangeArrowheads="1"/>
          </p:cNvSpPr>
          <p:nvPr/>
        </p:nvSpPr>
        <p:spPr bwMode="auto">
          <a:xfrm>
            <a:off x="0" y="-3175"/>
            <a:ext cx="9144000" cy="70802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7000">
                <a:schemeClr val="accent1">
                  <a:lumMod val="40000"/>
                  <a:lumOff val="60000"/>
                </a:schemeClr>
              </a:gs>
              <a:gs pos="43000">
                <a:schemeClr val="accent1">
                  <a:lumMod val="40000"/>
                  <a:lumOff val="60000"/>
                </a:schemeClr>
              </a:gs>
              <a:gs pos="78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</a:gsLst>
            <a:lin ang="5400000" scaled="0"/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Финансирование осуществляется  бюджетным  учреждениям 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в виде субсидий </a:t>
            </a:r>
          </a:p>
        </p:txBody>
      </p:sp>
      <p:sp>
        <p:nvSpPr>
          <p:cNvPr id="19" name="Нашивка 18"/>
          <p:cNvSpPr/>
          <p:nvPr/>
        </p:nvSpPr>
        <p:spPr>
          <a:xfrm>
            <a:off x="2632075" y="5457825"/>
            <a:ext cx="422275" cy="331788"/>
          </a:xfrm>
          <a:prstGeom prst="chevron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1"/>
            </a:solidFill>
          </a:ln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" name="Скругленный прямоугольник 4"/>
          <p:cNvSpPr/>
          <p:nvPr/>
        </p:nvSpPr>
        <p:spPr>
          <a:xfrm>
            <a:off x="2912296" y="3777911"/>
            <a:ext cx="5786325" cy="2726818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marL="285750" indent="-285750" algn="ctr" defTabSz="622300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9096" name="Прямоугольник 10"/>
          <p:cNvSpPr>
            <a:spLocks noChangeArrowheads="1"/>
          </p:cNvSpPr>
          <p:nvPr/>
        </p:nvSpPr>
        <p:spPr bwMode="auto">
          <a:xfrm rot="10800000" flipV="1">
            <a:off x="3203575" y="3656013"/>
            <a:ext cx="5675313" cy="267811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на капитальный ремонт кровли школы МБОУ «Средняя общеобразовательная школа №2»   – 5,1 млн. руб.:</a:t>
            </a:r>
          </a:p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на проведение мероприятий  по созданию условий для инклюзивного обучения детей – инвалидов -  0,9 млн.руб.;</a:t>
            </a:r>
          </a:p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на обеспечение одноразовым бесплатным  питанием (завтрак) учащихся 1-4 классов – 7,9 млн. рублей;</a:t>
            </a:r>
          </a:p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на мероприятия по обеспечению учебного процесса в школах и садах– 24,8 млн. руб. в т. ч.: </a:t>
            </a:r>
          </a:p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Оздоровление детей  в 6 школах – 335 детей на – 0,9 млн. руб.;</a:t>
            </a:r>
          </a:p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Подвоз детей в школы – 5,8 тыс. руб.;</a:t>
            </a:r>
          </a:p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Создание материально – технических и методических условий для инклюзивного образования детей- 1,7 тыс. руб.</a:t>
            </a:r>
          </a:p>
        </p:txBody>
      </p:sp>
      <p:pic>
        <p:nvPicPr>
          <p:cNvPr id="1075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2996952"/>
            <a:ext cx="2878138" cy="17145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75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1856" y="1499796"/>
            <a:ext cx="2619375" cy="174307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75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7138" y="794704"/>
            <a:ext cx="2628900" cy="174307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4625" y="808038"/>
            <a:ext cx="2867025" cy="2030412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13000">
                <a:srgbClr val="85C2FF"/>
              </a:gs>
              <a:gs pos="33000">
                <a:srgbClr val="C4D6EB"/>
              </a:gs>
              <a:gs pos="100000">
                <a:srgbClr val="FFEBFA"/>
              </a:gs>
            </a:gsLst>
            <a:lin ang="108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22300"/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на выполнение муниципальных заданий </a:t>
            </a:r>
          </a:p>
          <a:p>
            <a:pPr algn="ctr" defTabSz="622300"/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муниципальными  образовательными учреждениями  </a:t>
            </a:r>
          </a:p>
          <a:p>
            <a:pPr algn="ctr" defTabSz="622300"/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351,3 млн. рублей</a:t>
            </a:r>
          </a:p>
          <a:p>
            <a:pPr defTabSz="622300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107504" y="1073850"/>
          <a:ext cx="8784976" cy="537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2"/>
          <p:cNvSpPr txBox="1">
            <a:spLocks/>
          </p:cNvSpPr>
          <p:nvPr/>
        </p:nvSpPr>
        <p:spPr>
          <a:xfrm>
            <a:off x="2524125" y="5324475"/>
            <a:ext cx="4752975" cy="633413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endParaRPr lang="ru-RU" sz="2000" dirty="0">
              <a:ln w="11430" cmpd="dbl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5288" y="0"/>
            <a:ext cx="8497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1430" cmpd="dbl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8688"/>
            <a:ext cx="9143999" cy="492443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chemeClr val="tx2">
                  <a:lumMod val="40000"/>
                  <a:lumOff val="60000"/>
                </a:schemeClr>
              </a:gs>
              <a:gs pos="67000">
                <a:srgbClr val="D4DEFF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ln w="50800"/>
              <a:solidFill>
                <a:schemeClr val="tx1"/>
              </a:solidFill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50800"/>
                <a:solidFill>
                  <a:schemeClr val="tx1"/>
                </a:solidFill>
                <a:cs typeface="Times New Roman" pitchFamily="18" charset="0"/>
              </a:rPr>
              <a:t>Расходы на дополнительное образование и  молодежную политику 2017 года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2694" y="740703"/>
            <a:ext cx="2821470" cy="1983176"/>
            <a:chOff x="142365" y="2538906"/>
            <a:chExt cx="3748999" cy="1233825"/>
          </a:xfrm>
          <a:scene3d>
            <a:camera prst="orthographicFront"/>
            <a:lightRig rig="chilly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42365" y="2538906"/>
              <a:ext cx="3748999" cy="1233825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178503" y="2575044"/>
              <a:ext cx="3676723" cy="11615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на выполнение муниципального задания:</a:t>
              </a:r>
            </a:p>
            <a:p>
              <a:pPr algn="ctr" defTabSz="622300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- МБУ« Спорт для всех» - </a:t>
              </a:r>
            </a:p>
            <a:p>
              <a:pPr algn="ctr" defTabSz="622300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1,3 млн. рублей; </a:t>
              </a:r>
            </a:p>
            <a:p>
              <a:pPr algn="ctr" defTabSz="622300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- МБУ «Спортивная школа» – 2,9 млн. руб.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95613" y="873125"/>
            <a:ext cx="2089150" cy="9223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Реализация мероприятий в 2017 году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4288"/>
            <a:ext cx="9144000" cy="538162"/>
          </a:xfrm>
          <a:prstGeom prst="rect">
            <a:avLst/>
          </a:prstGeom>
          <a:gradFill>
            <a:gsLst>
              <a:gs pos="1000">
                <a:schemeClr val="tx2">
                  <a:lumMod val="60000"/>
                  <a:lumOff val="40000"/>
                </a:schemeClr>
              </a:gs>
              <a:gs pos="39000">
                <a:schemeClr val="tx2">
                  <a:lumMod val="20000"/>
                  <a:lumOff val="80000"/>
                </a:schemeClr>
              </a:gs>
              <a:gs pos="73000">
                <a:srgbClr val="99CCFF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ctr">
              <a:defRPr/>
            </a:pPr>
            <a:endParaRPr lang="ru-RU" sz="500" b="1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cs typeface="Times New Roman" pitchFamily="18" charset="0"/>
              </a:rPr>
              <a:t>Расходы на </a:t>
            </a:r>
            <a:r>
              <a:rPr lang="ru-RU" sz="1900" b="1" dirty="0">
                <a:ln w="11430" cmpd="dbl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Физическую культуру и спорт</a:t>
            </a:r>
            <a:r>
              <a:rPr lang="ru-RU" sz="1900" b="1" dirty="0">
                <a:solidFill>
                  <a:srgbClr val="002060"/>
                </a:solidFill>
                <a:cs typeface="Times New Roman" pitchFamily="18" charset="0"/>
              </a:rPr>
              <a:t> 2017 год – 6,4 млн. рублей</a:t>
            </a:r>
            <a:endParaRPr lang="ru-RU" sz="500" b="1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defRPr/>
            </a:pPr>
            <a:endParaRPr lang="ru-RU" sz="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4627563" y="1989138"/>
            <a:ext cx="422275" cy="331787"/>
          </a:xfrm>
          <a:prstGeom prst="chevron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1"/>
            </a:solidFill>
          </a:ln>
        </p:spPr>
        <p:txBody>
          <a:bodyPr anchor="ctr">
            <a:spAutoFit/>
          </a:bodyPr>
          <a:lstStyle/>
          <a:p>
            <a:pPr algn="just">
              <a:defRPr/>
            </a:pPr>
            <a:endParaRPr lang="ru-RU" sz="1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0598" name="Прямоугольник 10"/>
          <p:cNvSpPr>
            <a:spLocks noChangeArrowheads="1"/>
          </p:cNvSpPr>
          <p:nvPr/>
        </p:nvSpPr>
        <p:spPr bwMode="auto">
          <a:xfrm>
            <a:off x="5148263" y="712788"/>
            <a:ext cx="38163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622300">
              <a:defRPr/>
            </a:pPr>
            <a:r>
              <a:rPr lang="ru-RU" sz="17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программе "Развитие физической культуры и спорта в муниципальном образовании городской округ Судак на 2016-2018 годы:</a:t>
            </a:r>
          </a:p>
          <a:p>
            <a:pPr marL="285750" indent="-285750" algn="just" defTabSz="622300">
              <a:buFontTx/>
              <a:buChar char="-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на проведение мероприятий направлено– 0,5 млн. рублей. Проведено 87 спортивных мероприятий, приняли участие в выездных соревнованиях 438 чел.  и 2661 чел.  в массовых мероприятиях в городском округе Судак;</a:t>
            </a:r>
          </a:p>
          <a:p>
            <a:pPr marL="285750" indent="-285750" algn="just" defTabSz="622300">
              <a:buFontTx/>
              <a:buChar char="-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на благоустройство территории муниципального образования городской округ Судак – 0,6 млн. руб.</a:t>
            </a:r>
          </a:p>
          <a:p>
            <a:pPr algn="just" defTabSz="622300"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На обустройство спортивных площадок для выполнения нормативов комплекса ГТО за счет субсидий из бюджета Республики Крым направлено  1,1 мл. руб.</a:t>
            </a:r>
          </a:p>
        </p:txBody>
      </p:sp>
      <p:sp>
        <p:nvSpPr>
          <p:cNvPr id="10957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9C7D91-C108-40F4-AF2A-8767BEBC5804}" type="slidenum">
              <a:rPr lang="ru-RU" smtClean="0">
                <a:solidFill>
                  <a:srgbClr val="90C226"/>
                </a:solidFill>
              </a:rPr>
              <a:pPr/>
              <a:t>34</a:t>
            </a:fld>
            <a:endParaRPr lang="ru-RU" smtClean="0">
              <a:solidFill>
                <a:srgbClr val="90C226"/>
              </a:solidFill>
            </a:endParaRPr>
          </a:p>
        </p:txBody>
      </p:sp>
      <p:pic>
        <p:nvPicPr>
          <p:cNvPr id="109575" name="Picture 2" descr="D:\Новая папка (2)\фото слайды\JZXF8JCADJWJI7CA7T5YQFCA3C2H5ZCASSD6FACADW14SYCAAB0VQICA661VJ6CAXXDBBACA2D56R9CASQ4B3PCA3H9M2ICAD7UF55CAUYCCJXCA4QCIHDCAVIFJYLCAA8NV0QCAOUMI5XCA43JQQOCA3DTX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000625"/>
            <a:ext cx="40703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868863"/>
            <a:ext cx="289083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2852738"/>
            <a:ext cx="35067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836613"/>
          </a:xfrm>
          <a:gradFill flip="none" rotWithShape="1">
            <a:gsLst>
              <a:gs pos="0">
                <a:srgbClr val="8488C4"/>
              </a:gs>
              <a:gs pos="5000">
                <a:srgbClr val="D4DEFF"/>
              </a:gs>
              <a:gs pos="59000">
                <a:srgbClr val="D4DEFF"/>
              </a:gs>
              <a:gs pos="100000">
                <a:srgbClr val="96AB94"/>
              </a:gs>
            </a:gsLst>
            <a:lin ang="5400000" scaled="0"/>
            <a:tileRect/>
          </a:gra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cs typeface="Times New Roman" pitchFamily="18" charset="0"/>
              </a:rPr>
              <a:t>СТРУКТУРА РАСХОДОВ НА КУЛЬТУРУ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cs typeface="Times New Roman" pitchFamily="18" charset="0"/>
              </a:rPr>
              <a:t>       ЗА 2016 - 2017 ГОДЫ </a:t>
            </a:r>
            <a:endParaRPr lang="ru-RU" altLang="ru-RU" sz="24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13524" name="Object 212"/>
          <p:cNvGraphicFramePr>
            <a:graphicFrameLocks/>
          </p:cNvGraphicFramePr>
          <p:nvPr/>
        </p:nvGraphicFramePr>
        <p:xfrm>
          <a:off x="107950" y="1477963"/>
          <a:ext cx="5667375" cy="414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5" name="Лист" r:id="rId3" imgW="9401243" imgH="6048465" progId="Excel.Sheet.8">
                  <p:embed/>
                </p:oleObj>
              </mc:Choice>
              <mc:Fallback>
                <p:oleObj name="Лист" r:id="rId3" imgW="9401243" imgH="6048465" progId="Excel.Sheet.8">
                  <p:embed/>
                  <p:pic>
                    <p:nvPicPr>
                      <p:cNvPr id="0" name="Picture 21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477963"/>
                        <a:ext cx="5667375" cy="41417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F91A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527" name="Picture 1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4365625"/>
            <a:ext cx="30956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8" name="Picture 1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8550" y="1412875"/>
            <a:ext cx="26209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29" name="TextBox 4"/>
          <p:cNvSpPr txBox="1">
            <a:spLocks noChangeArrowheads="1"/>
          </p:cNvSpPr>
          <p:nvPr/>
        </p:nvSpPr>
        <p:spPr bwMode="auto">
          <a:xfrm>
            <a:off x="250825" y="1074738"/>
            <a:ext cx="9858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002060"/>
                </a:solidFill>
              </a:rPr>
              <a:t>млн. руб.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5497" y="1107140"/>
            <a:ext cx="2864407" cy="2825803"/>
            <a:chOff x="142365" y="2479439"/>
            <a:chExt cx="3806051" cy="1305446"/>
          </a:xfrm>
          <a:scene3d>
            <a:camera prst="orthographicFront"/>
            <a:lightRig rig="chilly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42365" y="2479439"/>
              <a:ext cx="3748999" cy="1233825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8488C4"/>
                </a:gs>
                <a:gs pos="60000">
                  <a:srgbClr val="D4DEFF"/>
                </a:gs>
                <a:gs pos="97000">
                  <a:srgbClr val="D4DEFF"/>
                </a:gs>
                <a:gs pos="100000">
                  <a:srgbClr val="96AB94"/>
                </a:gs>
              </a:gsLst>
              <a:lin ang="0" scaled="1"/>
            </a:gra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271691" y="2485284"/>
              <a:ext cx="3676725" cy="12996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 fontAlgn="auto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на выполнение муниципальных заданий </a:t>
              </a:r>
            </a:p>
            <a:p>
              <a:pPr algn="ctr" defTabSz="622300" fontAlgn="auto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муниципальными учреждениями </a:t>
              </a:r>
            </a:p>
            <a:p>
              <a:pPr algn="ctr" defTabSz="622300" fontAlgn="auto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27,5  млн. рублей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158127" y="1235863"/>
            <a:ext cx="2721509" cy="2121128"/>
            <a:chOff x="221247" y="2464761"/>
            <a:chExt cx="3679068" cy="1358119"/>
          </a:xfrm>
          <a:scene3d>
            <a:camera prst="orthographicFront"/>
            <a:lightRig rig="chilly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21247" y="2464761"/>
              <a:ext cx="3679068" cy="1358119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8488C4"/>
                </a:gs>
                <a:gs pos="60000">
                  <a:srgbClr val="D4DEFF"/>
                </a:gs>
                <a:gs pos="97000">
                  <a:srgbClr val="D4DEFF"/>
                </a:gs>
                <a:gs pos="100000">
                  <a:srgbClr val="96AB94"/>
                </a:gs>
              </a:gsLst>
              <a:lin ang="0" scaled="1"/>
              <a:tileRect/>
            </a:gra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10641" y="2464762"/>
              <a:ext cx="3107686" cy="135811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 fontAlgn="auto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на обеспечение оплаты труда работников муниципальных учреждений культуры</a:t>
              </a:r>
            </a:p>
            <a:p>
              <a:pPr algn="ctr" defTabSz="622300" fontAlgn="auto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25,8 млн. рублей</a:t>
              </a:r>
            </a:p>
          </p:txBody>
        </p:sp>
      </p:grpSp>
      <p:sp>
        <p:nvSpPr>
          <p:cNvPr id="112643" name="TextBox 15"/>
          <p:cNvSpPr txBox="1">
            <a:spLocks noChangeArrowheads="1"/>
          </p:cNvSpPr>
          <p:nvPr/>
        </p:nvSpPr>
        <p:spPr bwMode="auto">
          <a:xfrm>
            <a:off x="115888" y="4005263"/>
            <a:ext cx="2292350" cy="1878012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999">
                <a:srgbClr val="9966FF"/>
              </a:gs>
              <a:gs pos="27000">
                <a:srgbClr val="CC99FF"/>
              </a:gs>
              <a:gs pos="56000">
                <a:srgbClr val="99CCFF"/>
              </a:gs>
              <a:gs pos="100000">
                <a:srgbClr val="99CC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22300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Реализация муниципальных  программ и субсидии на иные цели</a:t>
            </a:r>
          </a:p>
          <a:p>
            <a:pPr algn="ctr" defTabSz="622300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4,6 млн. рублей</a:t>
            </a:r>
          </a:p>
          <a:p>
            <a:pPr algn="ctr" defTabSz="622300"/>
            <a:endParaRPr lang="ru-RU" b="1">
              <a:solidFill>
                <a:srgbClr val="000000"/>
              </a:solidFill>
              <a:cs typeface="Times New Roman" pitchFamily="18" charset="0"/>
            </a:endParaRPr>
          </a:p>
          <a:p>
            <a:pPr algn="ctr" defTabSz="622300"/>
            <a:endParaRPr lang="ru-RU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3669" name="TextBox 9"/>
          <p:cNvSpPr txBox="1">
            <a:spLocks noChangeArrowheads="1"/>
          </p:cNvSpPr>
          <p:nvPr/>
        </p:nvSpPr>
        <p:spPr bwMode="auto">
          <a:xfrm>
            <a:off x="0" y="14288"/>
            <a:ext cx="9144000" cy="461962"/>
          </a:xfrm>
          <a:prstGeom prst="rect">
            <a:avLst/>
          </a:prstGeom>
          <a:gradFill>
            <a:gsLst>
              <a:gs pos="0">
                <a:srgbClr val="8488C4"/>
              </a:gs>
              <a:gs pos="37000">
                <a:srgbClr val="D4DEFF"/>
              </a:gs>
              <a:gs pos="97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Расходы на культуру в 2017 году  -32,1 млн. рублей </a:t>
            </a:r>
          </a:p>
        </p:txBody>
      </p:sp>
      <p:sp>
        <p:nvSpPr>
          <p:cNvPr id="19" name="Нашивка 18"/>
          <p:cNvSpPr/>
          <p:nvPr/>
        </p:nvSpPr>
        <p:spPr>
          <a:xfrm>
            <a:off x="2408238" y="4756150"/>
            <a:ext cx="422275" cy="331788"/>
          </a:xfrm>
          <a:prstGeom prst="chevron">
            <a:avLst/>
          </a:prstGeom>
          <a:gradFill flip="none" rotWithShape="1">
            <a:gsLst>
              <a:gs pos="95417">
                <a:schemeClr val="bg2">
                  <a:lumMod val="90000"/>
                </a:schemeClr>
              </a:gs>
              <a:gs pos="0">
                <a:srgbClr val="CCCCFF"/>
              </a:gs>
              <a:gs pos="0">
                <a:srgbClr val="99CCFF"/>
              </a:gs>
            </a:gsLst>
            <a:lin ang="10800000" scaled="0"/>
            <a:tileRect/>
          </a:gradFill>
          <a:ln>
            <a:solidFill>
              <a:schemeClr val="accent1"/>
            </a:solidFill>
          </a:ln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778259" y="3777911"/>
            <a:ext cx="6101377" cy="2726818"/>
            <a:chOff x="93334" y="2575044"/>
            <a:chExt cx="3876912" cy="1161549"/>
          </a:xfrm>
          <a:scene3d>
            <a:camera prst="orthographicFront"/>
            <a:lightRig rig="chilly" dir="t"/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93334" y="2575044"/>
              <a:ext cx="3876912" cy="112354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178503" y="2575044"/>
              <a:ext cx="3676723" cy="11615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marL="285750" indent="-285750" algn="ctr" defTabSz="622300" fontAlgn="auto">
                <a:spcAft>
                  <a:spcPts val="0"/>
                </a:spcAft>
                <a:buFont typeface="Wingdings" pitchFamily="2" charset="2"/>
                <a:buChar char="v"/>
                <a:defRPr/>
              </a:pPr>
              <a:endParaRPr lang="ru-RU" b="1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113672" name="Прямоугольник 10"/>
          <p:cNvSpPr>
            <a:spLocks noChangeArrowheads="1"/>
          </p:cNvSpPr>
          <p:nvPr/>
        </p:nvSpPr>
        <p:spPr bwMode="auto">
          <a:xfrm rot="10800000" flipV="1">
            <a:off x="2913063" y="3919538"/>
            <a:ext cx="5965825" cy="25542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6000">
                <a:schemeClr val="accent2">
                  <a:lumMod val="20000"/>
                  <a:lumOff val="80000"/>
                </a:schemeClr>
              </a:gs>
              <a:gs pos="62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Судакская централизованная библиотечная система – состоит из 2 городских библиотек и 11 филиалов в селах, которые посетили 10376 человека, израсходовано 10,3 млн. рублей;</a:t>
            </a:r>
          </a:p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 Централизованная клубная система состоит из 2 городских  и 10 сельских домов культуры, на которые израсходовано 18,5 млн. рублей;</a:t>
            </a:r>
          </a:p>
          <a:p>
            <a:pPr marL="285750" indent="-285750" defTabSz="62230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Программа "Развитие сферы культуры в городском округе Судак  на 2016-2018 год" – 2,4 млн. рублей, проведено 37 общегородских мероприятий.</a:t>
            </a:r>
          </a:p>
        </p:txBody>
      </p:sp>
      <p:pic>
        <p:nvPicPr>
          <p:cNvPr id="1126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0063" y="1223963"/>
            <a:ext cx="29718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chemeClr val="tx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6613"/>
          </a:xfrm>
          <a:gradFill flip="none" rotWithShape="1">
            <a:gsLst>
              <a:gs pos="0">
                <a:srgbClr val="8488C4"/>
              </a:gs>
              <a:gs pos="0">
                <a:srgbClr val="D4DEFF"/>
              </a:gs>
              <a:gs pos="19000">
                <a:srgbClr val="D4DEFF"/>
              </a:gs>
              <a:gs pos="100000">
                <a:srgbClr val="96AB94"/>
              </a:gs>
            </a:gsLst>
            <a:lin ang="16200000" scaled="1"/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СТРУКТУРА РАСХОДОВ НА НАЦИОНАЛЬНУЮ ЭКОНОМИКУ ЗА 2017 ГОД 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403350" y="4581525"/>
            <a:ext cx="1512888" cy="1150938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638" y="1412875"/>
            <a:ext cx="4608512" cy="5148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rgbClr val="002060"/>
                </a:solidFill>
              </a:rPr>
              <a:t>Общая сумма расходов 27,0 млн. рублей</a:t>
            </a:r>
            <a:endParaRPr lang="ru-RU" sz="14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ru-RU" sz="1400" b="1" dirty="0">
                <a:solidFill>
                  <a:srgbClr val="002060"/>
                </a:solidFill>
              </a:rPr>
              <a:t>- за счет межбюджетных трансфертов – 4,4 млн. руб.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b="1" dirty="0">
                <a:solidFill>
                  <a:srgbClr val="002060"/>
                </a:solidFill>
              </a:rPr>
              <a:t>из средств местного бюджета – 22,6 млн. рублей</a:t>
            </a:r>
          </a:p>
          <a:p>
            <a:pPr algn="just">
              <a:defRPr/>
            </a:pPr>
            <a:endParaRPr lang="ru-RU" sz="1400" b="1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ru-RU" sz="1400" b="1" dirty="0">
                <a:solidFill>
                  <a:srgbClr val="002060"/>
                </a:solidFill>
              </a:rPr>
              <a:t>Из них: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350" b="1" dirty="0">
                <a:solidFill>
                  <a:srgbClr val="002060"/>
                </a:solidFill>
              </a:rPr>
              <a:t>капитальные  вложения  в объекты муниципальной собственности, разработка проектно - сметной документации 13,8 млн. руб.;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350" b="1" dirty="0">
                <a:solidFill>
                  <a:srgbClr val="002060"/>
                </a:solidFill>
              </a:rPr>
              <a:t> программа «Содержание и ремонт улично-дорожной сети городского округа Судак Республики Крым на период 2017 года» - 7,5 млн. руб.;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350" b="1" dirty="0">
                <a:solidFill>
                  <a:srgbClr val="002060"/>
                </a:solidFill>
              </a:rPr>
              <a:t>программа «Стимулирование развития экономики в городском округе Судак до 2019 года»- 4,1 млн. руб.;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350" b="1" dirty="0">
                <a:solidFill>
                  <a:srgbClr val="002060"/>
                </a:solidFill>
              </a:rPr>
              <a:t> мероприятия по программе «Развитие курортов и туризма городского округа Судак на 2017 год»- 0,2 млн. руб.;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350" b="1" dirty="0">
                <a:solidFill>
                  <a:srgbClr val="002060"/>
                </a:solidFill>
              </a:rPr>
              <a:t>программа «Разработка местных нормативов    градостроительного проектирования в рамках  мероприятий федеральной целевой программы «Социально-экономическое развитие Республики Крым и г. Севастополя до 2020 года» - 0,1 млн. руб.;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350" b="1" dirty="0">
                <a:solidFill>
                  <a:srgbClr val="002060"/>
                </a:solidFill>
              </a:rPr>
              <a:t> программа "Совершенствование градостроительной деятельности в городском округе Судак«- 1,3 млн. руб.</a:t>
            </a:r>
          </a:p>
        </p:txBody>
      </p:sp>
      <p:pic>
        <p:nvPicPr>
          <p:cNvPr id="113669" name="Picture 1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1125538"/>
            <a:ext cx="2943225" cy="1552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70" name="Picture 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5100638"/>
            <a:ext cx="2943225" cy="16557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71" name="Picture 1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2263" y="2997200"/>
            <a:ext cx="2619375" cy="1743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4DEFF"/>
            </a:gs>
            <a:gs pos="100000">
              <a:srgbClr val="D4DE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Стрелка вниз 19"/>
          <p:cNvSpPr>
            <a:spLocks noChangeArrowheads="1"/>
          </p:cNvSpPr>
          <p:nvPr/>
        </p:nvSpPr>
        <p:spPr bwMode="auto">
          <a:xfrm>
            <a:off x="1187450" y="3716338"/>
            <a:ext cx="484188" cy="979487"/>
          </a:xfrm>
          <a:prstGeom prst="downArrow">
            <a:avLst>
              <a:gd name="adj1" fmla="val 50000"/>
              <a:gd name="adj2" fmla="val 5010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ru-RU" sz="14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1216025" y="1574800"/>
            <a:ext cx="758825" cy="371475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anchor="ctr">
            <a:spAutoFit/>
          </a:bodyPr>
          <a:lstStyle/>
          <a:p>
            <a:pPr algn="just">
              <a:defRPr/>
            </a:pPr>
            <a:endParaRPr lang="ru-RU" sz="1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9525"/>
            <a:ext cx="9144000" cy="584200"/>
          </a:xfrm>
          <a:prstGeom prst="rect">
            <a:avLst/>
          </a:prstGeom>
          <a:gradFill flip="none" rotWithShape="1">
            <a:gsLst>
              <a:gs pos="30000">
                <a:srgbClr val="B367DB"/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D4DEFF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 cmpd="dbl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Национальная экономика</a:t>
            </a:r>
            <a:endParaRPr lang="ru-RU" sz="32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4693" name="Прямоугольник 24"/>
          <p:cNvSpPr>
            <a:spLocks noChangeArrowheads="1"/>
          </p:cNvSpPr>
          <p:nvPr/>
        </p:nvSpPr>
        <p:spPr bwMode="auto">
          <a:xfrm>
            <a:off x="53975" y="552450"/>
            <a:ext cx="4410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Расходы за 2017 год – 27,0 млн. рублей. </a:t>
            </a:r>
          </a:p>
          <a:p>
            <a:r>
              <a:rPr lang="ru-RU" sz="1400">
                <a:solidFill>
                  <a:srgbClr val="002060"/>
                </a:solidFill>
                <a:cs typeface="Times New Roman" pitchFamily="18" charset="0"/>
              </a:rPr>
              <a:t>Общеэкономические вопросы– 13,8 млн. рублей </a:t>
            </a:r>
          </a:p>
          <a:p>
            <a:r>
              <a:rPr lang="ru-RU" sz="1400">
                <a:solidFill>
                  <a:srgbClr val="002060"/>
                </a:solidFill>
                <a:cs typeface="Times New Roman" pitchFamily="18" charset="0"/>
              </a:rPr>
              <a:t>Дорожное  хозяйство– 7,5  млн. рублей </a:t>
            </a:r>
          </a:p>
          <a:p>
            <a:r>
              <a:rPr lang="ru-RU" sz="1400">
                <a:solidFill>
                  <a:srgbClr val="002060"/>
                </a:solidFill>
                <a:cs typeface="Times New Roman" pitchFamily="18" charset="0"/>
              </a:rPr>
              <a:t>Расходы по программам – 5,7 млн. рублей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3841750" y="1382713"/>
            <a:ext cx="757238" cy="36988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anchor="ctr">
            <a:spAutoFit/>
          </a:bodyPr>
          <a:lstStyle/>
          <a:p>
            <a:pPr algn="just">
              <a:defRPr/>
            </a:pPr>
            <a:endParaRPr lang="ru-RU" sz="1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146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1100" y="4076700"/>
            <a:ext cx="28384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5300" y="5148263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7" name="TextBox 1"/>
          <p:cNvSpPr txBox="1">
            <a:spLocks noChangeArrowheads="1"/>
          </p:cNvSpPr>
          <p:nvPr/>
        </p:nvSpPr>
        <p:spPr bwMode="auto">
          <a:xfrm>
            <a:off x="4945063" y="692150"/>
            <a:ext cx="3960812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622300"/>
            <a:r>
              <a:rPr lang="ru-RU" sz="1500" b="1">
                <a:solidFill>
                  <a:srgbClr val="002060"/>
                </a:solidFill>
                <a:cs typeface="Times New Roman" pitchFamily="18" charset="0"/>
              </a:rPr>
              <a:t>Дорожное хозяйство- 7,5 млн. руб.:</a:t>
            </a:r>
          </a:p>
          <a:p>
            <a:pPr defTabSz="622300"/>
            <a:r>
              <a:rPr lang="ru-RU" sz="1500" b="1" u="sng">
                <a:solidFill>
                  <a:srgbClr val="002060"/>
                </a:solidFill>
                <a:cs typeface="Times New Roman" pitchFamily="18" charset="0"/>
              </a:rPr>
              <a:t>За счет Дорожного фонда местного бюджета – 4,5 млн. руб.:</a:t>
            </a:r>
          </a:p>
          <a:p>
            <a:pPr algn="just" defTabSz="622300"/>
            <a:r>
              <a:rPr lang="ru-RU" sz="1500" b="1">
                <a:solidFill>
                  <a:srgbClr val="002060"/>
                </a:solidFill>
                <a:cs typeface="Times New Roman" pitchFamily="18" charset="0"/>
              </a:rPr>
              <a:t>- </a:t>
            </a:r>
            <a:r>
              <a:rPr lang="ru-RU" sz="1500">
                <a:solidFill>
                  <a:srgbClr val="002060"/>
                </a:solidFill>
                <a:cs typeface="Times New Roman" pitchFamily="18" charset="0"/>
              </a:rPr>
              <a:t>Выполнение кадастровых работ по изготовлению технических паспортов дорог, содержание автомобильных дорог и ремонт  ул. Бирюзова и ул. Мира;</a:t>
            </a:r>
            <a:endParaRPr lang="ru-RU" sz="1500" b="1" u="sng">
              <a:solidFill>
                <a:srgbClr val="002060"/>
              </a:solidFill>
              <a:cs typeface="Times New Roman" pitchFamily="18" charset="0"/>
            </a:endParaRPr>
          </a:p>
          <a:p>
            <a:pPr algn="just" defTabSz="622300"/>
            <a:r>
              <a:rPr lang="ru-RU" sz="1500" b="1" u="sng">
                <a:solidFill>
                  <a:srgbClr val="002060"/>
                </a:solidFill>
                <a:cs typeface="Times New Roman" pitchFamily="18" charset="0"/>
              </a:rPr>
              <a:t>За счет средств Республиканского бюджета – 3,0 млн. руб.: </a:t>
            </a:r>
          </a:p>
          <a:p>
            <a:pPr algn="just" defTabSz="622300"/>
            <a:r>
              <a:rPr lang="ru-RU" sz="1500" b="1">
                <a:solidFill>
                  <a:srgbClr val="002060"/>
                </a:solidFill>
                <a:cs typeface="Times New Roman" pitchFamily="18" charset="0"/>
              </a:rPr>
              <a:t>- </a:t>
            </a:r>
            <a:r>
              <a:rPr lang="ru-RU" sz="1500">
                <a:solidFill>
                  <a:srgbClr val="002060"/>
                </a:solidFill>
                <a:cs typeface="Times New Roman" pitchFamily="18" charset="0"/>
              </a:rPr>
              <a:t>проектно-сметная документация по обустройству пешеходных переходов,   ремонт ул. Садовая, ул. Суворова, ул. Рязанская, ул. Украинская с. Переваловка. 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6675" y="2008188"/>
            <a:ext cx="3560763" cy="355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cs typeface="Times New Roman" pitchFamily="18" charset="0"/>
              </a:rPr>
              <a:t>Общеэкономические вопросы:</a:t>
            </a:r>
          </a:p>
          <a:p>
            <a:pPr algn="just">
              <a:defRPr/>
            </a:pPr>
            <a:r>
              <a:rPr lang="ru-RU" sz="1500" b="1" u="sng" dirty="0">
                <a:solidFill>
                  <a:srgbClr val="002060"/>
                </a:solidFill>
                <a:cs typeface="Times New Roman" pitchFamily="18" charset="0"/>
              </a:rPr>
              <a:t>За счет средств местного бюджета проведены:</a:t>
            </a:r>
          </a:p>
          <a:p>
            <a:pPr>
              <a:defRPr/>
            </a:pPr>
            <a:r>
              <a:rPr lang="ru-RU" sz="1500" b="1" dirty="0">
                <a:solidFill>
                  <a:srgbClr val="002060"/>
                </a:solidFill>
                <a:cs typeface="Times New Roman" pitchFamily="18" charset="0"/>
              </a:rPr>
              <a:t> - реконструкция уличного освещения ул. </a:t>
            </a:r>
            <a:r>
              <a:rPr lang="ru-RU" sz="1500" b="1" dirty="0" err="1">
                <a:solidFill>
                  <a:srgbClr val="002060"/>
                </a:solidFill>
                <a:cs typeface="Times New Roman" pitchFamily="18" charset="0"/>
              </a:rPr>
              <a:t>Алуштинская</a:t>
            </a:r>
            <a:r>
              <a:rPr lang="ru-RU" sz="1500" b="1" dirty="0">
                <a:solidFill>
                  <a:srgbClr val="002060"/>
                </a:solidFill>
                <a:cs typeface="Times New Roman" pitchFamily="18" charset="0"/>
              </a:rPr>
              <a:t> – 7,1 млн. рублей;</a:t>
            </a:r>
          </a:p>
          <a:p>
            <a:pPr marL="285750" indent="-285750">
              <a:buFontTx/>
              <a:buChar char="-"/>
              <a:defRPr/>
            </a:pPr>
            <a:r>
              <a:rPr lang="ru-RU" sz="1500" b="1" dirty="0">
                <a:solidFill>
                  <a:srgbClr val="002060"/>
                </a:solidFill>
                <a:cs typeface="Times New Roman" pitchFamily="18" charset="0"/>
              </a:rPr>
              <a:t>строительство сетей газоснабжения жилых домов– 0,9 млн. руб.;</a:t>
            </a:r>
          </a:p>
          <a:p>
            <a:pPr marL="285750" indent="-285750">
              <a:buFontTx/>
              <a:buChar char="-"/>
              <a:defRPr/>
            </a:pPr>
            <a:r>
              <a:rPr lang="ru-RU" sz="1500" b="1" dirty="0">
                <a:solidFill>
                  <a:srgbClr val="002060"/>
                </a:solidFill>
                <a:cs typeface="Times New Roman" pitchFamily="18" charset="0"/>
              </a:rPr>
              <a:t>ПИР, экспертиза МСР по строительству самотечного коллектора от ул.Ленина,61 до ул. Виноградная – 0,9 млн. руб.</a:t>
            </a:r>
          </a:p>
          <a:p>
            <a:pPr marL="285750" indent="-285750">
              <a:buFontTx/>
              <a:buChar char="-"/>
              <a:defRPr/>
            </a:pPr>
            <a:r>
              <a:rPr lang="ru-RU" sz="1500" b="1" dirty="0">
                <a:solidFill>
                  <a:srgbClr val="002060"/>
                </a:solidFill>
                <a:cs typeface="Times New Roman" pitchFamily="18" charset="0"/>
              </a:rPr>
              <a:t>ПИР, экспертиза  по строительству участка ул. </a:t>
            </a:r>
            <a:r>
              <a:rPr lang="ru-RU" sz="1500" b="1" dirty="0" err="1">
                <a:solidFill>
                  <a:srgbClr val="002060"/>
                </a:solidFill>
                <a:cs typeface="Times New Roman" pitchFamily="18" charset="0"/>
              </a:rPr>
              <a:t>Чалаш</a:t>
            </a:r>
            <a:r>
              <a:rPr lang="ru-RU" sz="15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cs typeface="Times New Roman" pitchFamily="18" charset="0"/>
              </a:rPr>
              <a:t>Смаил</a:t>
            </a:r>
            <a:r>
              <a:rPr lang="ru-RU" sz="1500" b="1" dirty="0">
                <a:solidFill>
                  <a:srgbClr val="002060"/>
                </a:solidFill>
                <a:cs typeface="Times New Roman" pitchFamily="18" charset="0"/>
              </a:rPr>
              <a:t> и пер. Пихтовый – 1,6 млн. руб.</a:t>
            </a:r>
          </a:p>
          <a:p>
            <a:pPr>
              <a:defRPr/>
            </a:pPr>
            <a:endParaRPr lang="ru-RU" sz="1500" dirty="0"/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8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0872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СТРУКТУРА РАСХОДОВ НА ЖИЛИЩНО-КОММУНАЛЬНОЕ ХОЗЯЙСТВО ЗА 2017 ГОД</a:t>
            </a:r>
          </a:p>
        </p:txBody>
      </p:sp>
      <p:sp>
        <p:nvSpPr>
          <p:cNvPr id="115721" name="TextBox 1"/>
          <p:cNvSpPr txBox="1">
            <a:spLocks noChangeArrowheads="1"/>
          </p:cNvSpPr>
          <p:nvPr/>
        </p:nvSpPr>
        <p:spPr bwMode="auto">
          <a:xfrm>
            <a:off x="611188" y="1073150"/>
            <a:ext cx="36718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>
                <a:solidFill>
                  <a:schemeClr val="bg1"/>
                </a:solidFill>
              </a:rPr>
              <a:t>Благоустройство города  обеспечивает МБУ "Коммунхоз» в рамках  программы  «Комплексное благоустройство, содержание территории и обслуживание объектов муниципального образования городского округа Судак на период 2016-2018г.» - численностью 175 чел. выполнены  работы по :</a:t>
            </a:r>
          </a:p>
          <a:p>
            <a:pPr algn="just">
              <a:buFontTx/>
              <a:buChar char="-"/>
            </a:pPr>
            <a:r>
              <a:rPr lang="ru-RU" sz="1400">
                <a:solidFill>
                  <a:schemeClr val="bg1"/>
                </a:solidFill>
              </a:rPr>
              <a:t>санитарной уборке городского округа площадью– 272,2 тыс.кв.м.;</a:t>
            </a:r>
          </a:p>
          <a:p>
            <a:pPr algn="just">
              <a:buFontTx/>
              <a:buChar char="-"/>
            </a:pPr>
            <a:r>
              <a:rPr lang="ru-RU" sz="1400">
                <a:solidFill>
                  <a:schemeClr val="bg1"/>
                </a:solidFill>
              </a:rPr>
              <a:t>содержанию автомобильных дорог  - 7,2 тыс. п.м.;</a:t>
            </a:r>
          </a:p>
          <a:p>
            <a:pPr algn="just">
              <a:buFontTx/>
              <a:buChar char="-"/>
            </a:pPr>
            <a:r>
              <a:rPr lang="ru-RU" sz="1400">
                <a:solidFill>
                  <a:schemeClr val="bg1"/>
                </a:solidFill>
              </a:rPr>
              <a:t>чистке русел рек и сетей ливневой канализации – 1,1 тыс.кв.м.;</a:t>
            </a:r>
          </a:p>
          <a:p>
            <a:pPr algn="just">
              <a:buFontTx/>
              <a:buChar char="-"/>
            </a:pPr>
            <a:r>
              <a:rPr lang="ru-RU" sz="1400">
                <a:solidFill>
                  <a:schemeClr val="bg1"/>
                </a:solidFill>
              </a:rPr>
              <a:t>высадке зеленых насаждений  - 4,0  тыс.шт.;</a:t>
            </a:r>
          </a:p>
          <a:p>
            <a:pPr algn="just">
              <a:buFontTx/>
              <a:buChar char="-"/>
            </a:pPr>
            <a:r>
              <a:rPr lang="ru-RU" sz="1400">
                <a:solidFill>
                  <a:schemeClr val="bg1"/>
                </a:solidFill>
              </a:rPr>
              <a:t>уходу за зелеными насаждениями площадью – 83,8 тыс.кв.м</a:t>
            </a:r>
          </a:p>
          <a:p>
            <a:pPr algn="just">
              <a:buFontTx/>
              <a:buChar char="-"/>
            </a:pPr>
            <a:r>
              <a:rPr lang="ru-RU" sz="1400">
                <a:solidFill>
                  <a:schemeClr val="bg1"/>
                </a:solidFill>
              </a:rPr>
              <a:t>уборке городской набережной – 7,9 тыс.кв.м.</a:t>
            </a:r>
          </a:p>
          <a:p>
            <a:pPr algn="just">
              <a:buFontTx/>
              <a:buChar char="-"/>
            </a:pPr>
            <a:r>
              <a:rPr lang="ru-RU" sz="1400">
                <a:solidFill>
                  <a:schemeClr val="bg1"/>
                </a:solidFill>
              </a:rPr>
              <a:t>ликвидации несанкционированных свалок ТБО -  2,135 тыс. куб.м.;</a:t>
            </a:r>
          </a:p>
          <a:p>
            <a:pPr algn="just">
              <a:buFontTx/>
              <a:buChar char="-"/>
            </a:pPr>
            <a:r>
              <a:rPr lang="ru-RU" sz="1400">
                <a:solidFill>
                  <a:schemeClr val="bg1"/>
                </a:solidFill>
              </a:rPr>
              <a:t>-вывозу ТБО из мест общего пользования – 8,5 тыс.куб.м.</a:t>
            </a:r>
          </a:p>
          <a:p>
            <a:pPr algn="just">
              <a:buFontTx/>
              <a:buChar char="-"/>
            </a:pPr>
            <a:r>
              <a:rPr lang="ru-RU" sz="1400">
                <a:solidFill>
                  <a:schemeClr val="bg1"/>
                </a:solidFill>
              </a:rPr>
              <a:t>обеспечению освещения городского округа Судак.</a:t>
            </a:r>
          </a:p>
        </p:txBody>
      </p:sp>
      <p:pic>
        <p:nvPicPr>
          <p:cNvPr id="115722" name="Picture 1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6625" y="1196975"/>
            <a:ext cx="28384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3" name="TextBox 1"/>
          <p:cNvSpPr txBox="1">
            <a:spLocks noChangeArrowheads="1"/>
          </p:cNvSpPr>
          <p:nvPr/>
        </p:nvSpPr>
        <p:spPr bwMode="auto">
          <a:xfrm>
            <a:off x="4859338" y="2924175"/>
            <a:ext cx="338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Всего расходов 52,8 млн. руб.</a:t>
            </a:r>
          </a:p>
        </p:txBody>
      </p:sp>
      <p:graphicFrame>
        <p:nvGraphicFramePr>
          <p:cNvPr id="115718" name="Диаграмма 2"/>
          <p:cNvGraphicFramePr>
            <a:graphicFrameLocks/>
          </p:cNvGraphicFramePr>
          <p:nvPr/>
        </p:nvGraphicFramePr>
        <p:xfrm>
          <a:off x="4608513" y="3319463"/>
          <a:ext cx="4246562" cy="342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9" r:id="rId5" imgW="4249280" imgH="3420152" progId="Excel.Chart.8">
                  <p:embed/>
                </p:oleObj>
              </mc:Choice>
              <mc:Fallback>
                <p:oleObj r:id="rId5" imgW="4249280" imgH="3420152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513" y="3319463"/>
                        <a:ext cx="4246562" cy="342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F49EE3-1F8F-46B4-8BD8-26380E44F7BE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01233" y="80926"/>
            <a:ext cx="7923547" cy="62706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</a:rPr>
              <a:t>Исполнение бюджета города</a:t>
            </a:r>
          </a:p>
        </p:txBody>
      </p:sp>
      <p:sp>
        <p:nvSpPr>
          <p:cNvPr id="19461" name="Прямоугольник 3"/>
          <p:cNvSpPr>
            <a:spLocks noChangeArrowheads="1"/>
          </p:cNvSpPr>
          <p:nvPr/>
        </p:nvSpPr>
        <p:spPr bwMode="auto">
          <a:xfrm>
            <a:off x="323850" y="1125538"/>
            <a:ext cx="828040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Исполнение бюджета – процесс сбора и учета доходов и осуществление расходов на основе сводной бюджетной росписи и кассового плана. </a:t>
            </a:r>
          </a:p>
          <a:p>
            <a:endParaRPr lang="ru-RU" b="1">
              <a:solidFill>
                <a:srgbClr val="002060"/>
              </a:solidFill>
            </a:endParaRPr>
          </a:p>
          <a:p>
            <a:r>
              <a:rPr lang="ru-RU" sz="1600">
                <a:solidFill>
                  <a:srgbClr val="002060"/>
                </a:solidFill>
              </a:rPr>
              <a:t>	</a:t>
            </a:r>
            <a:r>
              <a:rPr lang="ru-RU" sz="1600" b="1">
                <a:solidFill>
                  <a:srgbClr val="002060"/>
                </a:solidFill>
              </a:rPr>
              <a:t>Исполнение бюджета </a:t>
            </a:r>
            <a:r>
              <a:rPr lang="ru-RU" sz="1600">
                <a:solidFill>
                  <a:srgbClr val="002060"/>
                </a:solidFill>
              </a:rPr>
              <a:t>– это этап бюджетного процесса, который начинается с момента утверждения решения о бюджете города и продолжается в течение финансового года. Можно выделить следующие этапы этого процесса:</a:t>
            </a:r>
          </a:p>
          <a:p>
            <a:r>
              <a:rPr lang="ru-RU" sz="1600">
                <a:solidFill>
                  <a:srgbClr val="002060"/>
                </a:solidFill>
              </a:rPr>
              <a:t>	 - </a:t>
            </a:r>
            <a:r>
              <a:rPr lang="ru-RU" sz="1600" b="1">
                <a:solidFill>
                  <a:srgbClr val="002060"/>
                </a:solidFill>
              </a:rPr>
              <a:t>исполнение бюджета по доходам </a:t>
            </a:r>
            <a:r>
              <a:rPr lang="ru-RU" sz="1600">
                <a:solidFill>
                  <a:srgbClr val="002060"/>
                </a:solidFill>
              </a:rPr>
              <a:t>заключается в обеспечении полного и своевременного поступления в бюджет налогов, сборов, доходов от использования имущества и других обязательных платежей, в соответствии с утвержденным планом мобилизации доходов.</a:t>
            </a:r>
          </a:p>
          <a:p>
            <a:r>
              <a:rPr lang="ru-RU" sz="1600">
                <a:solidFill>
                  <a:srgbClr val="002060"/>
                </a:solidFill>
              </a:rPr>
              <a:t>	 - </a:t>
            </a:r>
            <a:r>
              <a:rPr lang="ru-RU" sz="1600" b="1">
                <a:solidFill>
                  <a:srgbClr val="002060"/>
                </a:solidFill>
              </a:rPr>
              <a:t>исполнение по расходам </a:t>
            </a:r>
            <a:r>
              <a:rPr lang="ru-RU" sz="1600">
                <a:solidFill>
                  <a:srgbClr val="002060"/>
                </a:solidFill>
              </a:rPr>
              <a:t>означает последовательное финансирование мероприятий, предусмотренных решением о бюджете, в пределах утвержденных сумм с целью исполнения принятых муниципальным образованием расходных обязательств. 	Составление и утверждение отчета об исполнении бюджета является важной формой контроля за исполнением бюджета. </a:t>
            </a:r>
          </a:p>
          <a:p>
            <a:r>
              <a:rPr lang="ru-RU" sz="1600">
                <a:solidFill>
                  <a:srgbClr val="002060"/>
                </a:solidFill>
              </a:rPr>
              <a:t>	Отчет об исполнении бюджета составляется по всем основным показателям доходов и расходов в установленном порядке с необходимым анализом исполнения доходов и расходования средств. </a:t>
            </a:r>
          </a:p>
          <a:p>
            <a:r>
              <a:rPr lang="ru-RU" sz="1600">
                <a:solidFill>
                  <a:srgbClr val="002060"/>
                </a:solidFill>
              </a:rPr>
              <a:t>	Годовой отчет об исполнении бюджета предоставляется в  Судакский городской Совет. По результатам рассмотрения отчета об исполнении бюджета города Судакский городской принимает решение об его утверждении либо отклонении.</a:t>
            </a:r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1163" y="25400"/>
            <a:ext cx="10795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77000">
              <a:srgbClr val="D4DEFF"/>
            </a:gs>
            <a:gs pos="89999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Стрелка вниз 19"/>
          <p:cNvSpPr>
            <a:spLocks noChangeArrowheads="1"/>
          </p:cNvSpPr>
          <p:nvPr/>
        </p:nvSpPr>
        <p:spPr bwMode="auto">
          <a:xfrm>
            <a:off x="1187450" y="3716338"/>
            <a:ext cx="484188" cy="979487"/>
          </a:xfrm>
          <a:prstGeom prst="downArrow">
            <a:avLst>
              <a:gd name="adj1" fmla="val 50000"/>
              <a:gd name="adj2" fmla="val 5010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ru-RU" sz="1400" b="1">
              <a:cs typeface="Times New Roman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34925" y="2703513"/>
            <a:ext cx="758825" cy="371475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endParaRPr lang="ru-RU" sz="1400" b="1" dirty="0"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279775"/>
            <a:ext cx="3854450" cy="3570288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Жилищное хозяйство:</a:t>
            </a:r>
          </a:p>
          <a:p>
            <a:pPr algn="just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</a:rPr>
              <a:t>в рамках муниципальной программы «Комплексное благоустройство, содержание территории и обслуживание объектов муниципального образования городской округ Судак на период 2016-2018 годы» </a:t>
            </a: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- за счет средств республиканского бюджета - 5,4 млн. руб. проведен капитальный ремонт кровель 7 общежитий:</a:t>
            </a:r>
          </a:p>
          <a:p>
            <a:pPr algn="just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г. Судак: ул. Восточное шоссе, 3 б</a:t>
            </a:r>
          </a:p>
          <a:p>
            <a:pPr algn="just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 ул.Парковая,2  и 4</a:t>
            </a:r>
          </a:p>
          <a:p>
            <a:pPr algn="just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 пер.Санаторный,13</a:t>
            </a:r>
          </a:p>
          <a:p>
            <a:pPr algn="just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 ул.Алуштинская,24</a:t>
            </a:r>
          </a:p>
          <a:p>
            <a:pPr algn="just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 ул.Тенистая,6</a:t>
            </a:r>
          </a:p>
          <a:p>
            <a:pPr algn="just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 в с. Морское ул.Шевченко,22</a:t>
            </a:r>
          </a:p>
          <a:p>
            <a:pPr algn="just">
              <a:defRPr/>
            </a:pPr>
            <a:endParaRPr lang="ru-RU" sz="1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60000">
                <a:srgbClr val="D4DEFF"/>
              </a:gs>
              <a:gs pos="74000">
                <a:srgbClr val="D4DEFF"/>
              </a:gs>
              <a:gs pos="98000">
                <a:srgbClr val="96AB94"/>
              </a:gs>
            </a:gsLst>
            <a:lin ang="5400000" scaled="0"/>
          </a:gra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 cmpd="dbl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Развитие  жилищно-коммунального хозяйства</a:t>
            </a:r>
            <a:endParaRPr lang="ru-RU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7766" name="Прямоугольник 24"/>
          <p:cNvSpPr>
            <a:spLocks noChangeArrowheads="1"/>
          </p:cNvSpPr>
          <p:nvPr/>
        </p:nvSpPr>
        <p:spPr bwMode="auto">
          <a:xfrm>
            <a:off x="4763" y="665163"/>
            <a:ext cx="7921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Расходы за 2017 год – 52,8 млн. рублей. </a:t>
            </a:r>
          </a:p>
          <a:p>
            <a:r>
              <a:rPr lang="ru-RU" sz="1400">
                <a:solidFill>
                  <a:srgbClr val="002060"/>
                </a:solidFill>
                <a:cs typeface="Times New Roman" pitchFamily="18" charset="0"/>
              </a:rPr>
              <a:t>Жилищное хозяйство – 6,6 млн. рублей </a:t>
            </a:r>
          </a:p>
          <a:p>
            <a:r>
              <a:rPr lang="ru-RU" sz="1400">
                <a:solidFill>
                  <a:srgbClr val="002060"/>
                </a:solidFill>
                <a:cs typeface="Times New Roman" pitchFamily="18" charset="0"/>
              </a:rPr>
              <a:t>Благоустройство – 46,2 млн. рублей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3382963" y="1077913"/>
            <a:ext cx="757237" cy="369887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endParaRPr lang="ru-RU" sz="1400" b="1" dirty="0">
              <a:cs typeface="Times New Roman" pitchFamily="18" charset="0"/>
            </a:endParaRPr>
          </a:p>
        </p:txBody>
      </p:sp>
      <p:sp>
        <p:nvSpPr>
          <p:cNvPr id="31" name="Скругленный прямоугольник 4"/>
          <p:cNvSpPr/>
          <p:nvPr/>
        </p:nvSpPr>
        <p:spPr>
          <a:xfrm>
            <a:off x="4139952" y="881775"/>
            <a:ext cx="5004048" cy="3960440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chilly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3340" tIns="53340" rIns="53340" bIns="53340" spcCol="1270" anchor="ctr"/>
          <a:lstStyle/>
          <a:p>
            <a:pPr algn="ctr" defTabSz="622300"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 defTabSz="622300"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 defTabSz="622300"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 defTabSz="622300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Благоустройство:</a:t>
            </a:r>
          </a:p>
          <a:p>
            <a:pPr defTabSz="622300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      за счет средств местного бюджета:</a:t>
            </a:r>
          </a:p>
          <a:p>
            <a:pPr marL="285750" indent="-285750" algn="just" defTabSz="622300"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МБУ «Коммунхоз» 25,1млн. рублей;</a:t>
            </a:r>
          </a:p>
          <a:p>
            <a:pPr marL="285750" indent="-285750" algn="just" defTabSz="622300"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закупка специализированной коммунальной техники  - 1,8 млн. рублей; </a:t>
            </a:r>
          </a:p>
          <a:p>
            <a:pPr marL="285750" indent="-285750" algn="just" defTabSz="622300"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благоустройство Набережной г. Судак-  4,1 млн. рублей.</a:t>
            </a:r>
            <a:endParaRPr lang="ru-RU" sz="1400" b="1" dirty="0">
              <a:solidFill>
                <a:srgbClr val="002060"/>
              </a:solidFill>
              <a:cs typeface="Times New Roman" pitchFamily="18" charset="0"/>
            </a:endParaRPr>
          </a:p>
          <a:p>
            <a:pPr marL="285750" indent="-285750" algn="just" defTabSz="622300">
              <a:spcAft>
                <a:spcPts val="0"/>
              </a:spcAft>
              <a:buFontTx/>
              <a:buChar char="-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за счет субсидии из бюджета РК:</a:t>
            </a:r>
          </a:p>
          <a:p>
            <a:pPr marL="285750" indent="-285750" algn="just" defTabSz="622300"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 обустройство   2 детских игровых площадок –    2,4 млн. рублей;</a:t>
            </a:r>
          </a:p>
          <a:p>
            <a:pPr marL="285750" indent="-285750" algn="just" defTabSz="622300"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отлов и содержанию безнадзорных животных  -0,5 млн. рублей;</a:t>
            </a:r>
          </a:p>
          <a:p>
            <a:pPr marL="285750" indent="-285750" algn="just" defTabSz="622300">
              <a:spcAft>
                <a:spcPts val="0"/>
              </a:spcAft>
              <a:buFontTx/>
              <a:buChar char="-"/>
              <a:defRPr/>
            </a:pP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по муниципальной программе «Формирование современной городской среды в городском округе Судак на 2017 год» -  благоустроены  3 дворовых территории пяти многоквартирных домов и две территории общего пользования за счет средств местного бюджета – 0,3 млн. руб. и за счет федерального бюджета – 9,7 млн. руб.</a:t>
            </a:r>
          </a:p>
          <a:p>
            <a:pPr marL="285750" indent="-285750" algn="just" defTabSz="622300">
              <a:spcAft>
                <a:spcPts val="0"/>
              </a:spcAft>
              <a:buFontTx/>
              <a:buChar char="-"/>
              <a:defRPr/>
            </a:pPr>
            <a:endParaRPr lang="ru-RU" sz="1400" b="1" dirty="0">
              <a:solidFill>
                <a:schemeClr val="tx1"/>
              </a:solidFill>
              <a:cs typeface="Times New Roman" pitchFamily="18" charset="0"/>
            </a:endParaRPr>
          </a:p>
          <a:p>
            <a:pPr marL="285750" indent="-285750" algn="just" defTabSz="622300">
              <a:spcAft>
                <a:spcPts val="0"/>
              </a:spcAft>
              <a:buFontTx/>
              <a:buChar char="-"/>
              <a:defRPr/>
            </a:pPr>
            <a:endParaRPr lang="ru-RU" sz="1400" b="1" dirty="0">
              <a:solidFill>
                <a:schemeClr val="tx1"/>
              </a:solidFill>
              <a:cs typeface="Times New Roman" pitchFamily="18" charset="0"/>
            </a:endParaRPr>
          </a:p>
          <a:p>
            <a:pPr marL="285750" indent="-285750" algn="ctr" defTabSz="622300">
              <a:spcAft>
                <a:spcPts val="0"/>
              </a:spcAft>
              <a:buFontTx/>
              <a:buChar char="-"/>
              <a:defRPr/>
            </a:pPr>
            <a:endParaRPr lang="ru-RU" sz="1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524625" y="4941168"/>
            <a:ext cx="2619375" cy="17430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889076" y="4941168"/>
            <a:ext cx="2466975" cy="1847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  <p:pic>
        <p:nvPicPr>
          <p:cNvPr id="11777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488" y="1447800"/>
            <a:ext cx="254317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Прямоугольник 25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38000">
                <a:srgbClr val="D4DEFF"/>
              </a:gs>
              <a:gs pos="49979">
                <a:srgbClr val="CFD9FC"/>
              </a:gs>
              <a:gs pos="67999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ru-RU" sz="1400" b="1">
              <a:solidFill>
                <a:srgbClr val="B4FD6B"/>
              </a:solidFill>
              <a:cs typeface="Times New Roman" pitchFamily="18" charset="0"/>
            </a:endParaRPr>
          </a:p>
        </p:txBody>
      </p:sp>
      <p:sp>
        <p:nvSpPr>
          <p:cNvPr id="118786" name="Стрелка вниз 19"/>
          <p:cNvSpPr>
            <a:spLocks noChangeArrowheads="1"/>
          </p:cNvSpPr>
          <p:nvPr/>
        </p:nvSpPr>
        <p:spPr bwMode="auto">
          <a:xfrm>
            <a:off x="1187450" y="3716338"/>
            <a:ext cx="484188" cy="979487"/>
          </a:xfrm>
          <a:prstGeom prst="downArrow">
            <a:avLst>
              <a:gd name="adj1" fmla="val 50000"/>
              <a:gd name="adj2" fmla="val 5010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ru-RU" sz="1400" b="1"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388" y="3213100"/>
            <a:ext cx="3365500" cy="3533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Распоряжениями  администрации города Судака Республики Крым № 547-р от 24 августа 2017 года, № 606-р от 18.09.2017 года , № 819-р от 08.12.2017 года,  из резервного фонда администрации города Судака были выделены средства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26 гражданам в сумме 360 000 руб., для выплаты единовременной материальной помощи   гражданам, пострадавшим в результате чрезвычайной ситуации</a:t>
            </a:r>
            <a:endParaRPr lang="ru-RU" sz="1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 cmpd="dbl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Резервный фонд 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8789" name="Прямоугольник 24"/>
          <p:cNvSpPr>
            <a:spLocks noChangeArrowheads="1"/>
          </p:cNvSpPr>
          <p:nvPr/>
        </p:nvSpPr>
        <p:spPr bwMode="auto">
          <a:xfrm>
            <a:off x="34925" y="714375"/>
            <a:ext cx="7921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Расходы за 2017 год – 2 010,0  тыс. рублей. </a:t>
            </a:r>
          </a:p>
          <a:p>
            <a:r>
              <a:rPr lang="ru-RU" sz="1400">
                <a:cs typeface="Times New Roman" pitchFamily="18" charset="0"/>
              </a:rPr>
              <a:t> 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3616325" y="1322388"/>
            <a:ext cx="757238" cy="40798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400" b="1" dirty="0">
                <a:cs typeface="Times New Roman" pitchFamily="18" charset="0"/>
              </a:rPr>
              <a:t>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751113" y="1564491"/>
            <a:ext cx="4111117" cy="2442009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chilly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За счет трансфертов из резервного фонда Совета Министров Республики Крым выделены средства  33 гражданам в сумме 1 650,0 тыс. руб. на оказание финансовой помощи в связи с утратой имущества первой необходимости в результате сильного ливня  18-19 августа 2017 года</a:t>
            </a:r>
          </a:p>
        </p:txBody>
      </p:sp>
      <p:pic>
        <p:nvPicPr>
          <p:cNvPr id="118792" name="Picture 2" descr="http://a2b2.ru/storage/images/kindergardens/8173/section/5211/main_lZiYgWFMNR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960438"/>
            <a:ext cx="252095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388" y="4508500"/>
            <a:ext cx="3857625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60000">
              <a:schemeClr val="accent1">
                <a:lumMod val="60000"/>
                <a:lumOff val="40000"/>
              </a:schemeClr>
            </a:gs>
            <a:gs pos="88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Номер слайда 4"/>
          <p:cNvSpPr>
            <a:spLocks noGrp="1"/>
          </p:cNvSpPr>
          <p:nvPr>
            <p:ph type="sldNum" sz="quarter" idx="17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444DC5-2A48-4168-A0A4-49F834F5FFB5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19811" name="Заголовок 1"/>
          <p:cNvSpPr>
            <a:spLocks noGrp="1"/>
          </p:cNvSpPr>
          <p:nvPr>
            <p:ph type="title"/>
          </p:nvPr>
        </p:nvSpPr>
        <p:spPr>
          <a:xfrm>
            <a:off x="107950" y="1341438"/>
            <a:ext cx="8929688" cy="1079500"/>
          </a:xfrm>
          <a:gradFill rotWithShape="0">
            <a:gsLst>
              <a:gs pos="0">
                <a:srgbClr val="C4D6EB"/>
              </a:gs>
              <a:gs pos="100000">
                <a:srgbClr val="FFEBFA"/>
              </a:gs>
            </a:gsLst>
            <a:lin ang="5160000"/>
          </a:gradFill>
        </p:spPr>
        <p:txBody>
          <a:bodyPr/>
          <a:lstStyle/>
          <a:p>
            <a:pPr eaLnBrk="1" hangingPunct="1"/>
            <a:r>
              <a:rPr lang="ru-RU" sz="2500" smtClean="0">
                <a:solidFill>
                  <a:srgbClr val="002060"/>
                </a:solidFill>
                <a:cs typeface="Times New Roman" pitchFamily="18" charset="0"/>
              </a:rPr>
              <a:t>Средства массовой информации</a:t>
            </a:r>
            <a:br>
              <a:rPr lang="ru-RU" sz="250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1600" smtClean="0">
                <a:solidFill>
                  <a:srgbClr val="002060"/>
                </a:solidFill>
                <a:cs typeface="Times New Roman" pitchFamily="18" charset="0"/>
              </a:rPr>
              <a:t>на выполнение муниципального задания Муниципальное бюджетное учреждение «Городской информационный центр «Судак-медиа» выделено – 2,9 млн. рублей.</a:t>
            </a:r>
          </a:p>
        </p:txBody>
      </p:sp>
      <p:sp>
        <p:nvSpPr>
          <p:cNvPr id="122883" name="Объект 3"/>
          <p:cNvSpPr>
            <a:spLocks noGrp="1"/>
          </p:cNvSpPr>
          <p:nvPr>
            <p:ph sz="quarter" idx="13"/>
          </p:nvPr>
        </p:nvSpPr>
        <p:spPr>
          <a:xfrm>
            <a:off x="4211638" y="2565400"/>
            <a:ext cx="4464050" cy="3959225"/>
          </a:xfrm>
          <a:gradFill>
            <a:gsLst>
              <a:gs pos="0">
                <a:schemeClr val="bg2">
                  <a:lumMod val="90000"/>
                </a:schemeClr>
              </a:gs>
              <a:gs pos="100000">
                <a:srgbClr val="FFEBFA"/>
              </a:gs>
            </a:gsLst>
            <a:lin ang="5160000" scaled="0"/>
          </a:gradFill>
        </p:spPr>
        <p:txBody>
          <a:bodyPr>
            <a:normAutofit/>
          </a:bodyPr>
          <a:lstStyle/>
          <a:p>
            <a:pPr eaLnBrk="1" hangingPunct="1"/>
            <a:r>
              <a:rPr lang="ru-RU" sz="1400" b="1" smtClean="0">
                <a:solidFill>
                  <a:srgbClr val="002060"/>
                </a:solidFill>
                <a:cs typeface="Times New Roman" pitchFamily="18" charset="0"/>
              </a:rPr>
              <a:t>МБУ «Городской информационный центр «Судак - медиа»  обеспечивает опубликование официальной информации о деятельности органов местного самоуправления  городского округа Судак в:</a:t>
            </a:r>
          </a:p>
          <a:p>
            <a:pPr eaLnBrk="1" hangingPunct="1"/>
            <a:r>
              <a:rPr lang="ru-RU" sz="1400" b="1" smtClean="0">
                <a:solidFill>
                  <a:srgbClr val="002060"/>
                </a:solidFill>
                <a:cs typeface="Times New Roman" pitchFamily="18" charset="0"/>
              </a:rPr>
              <a:t>  информационной газете «Судакские вести»; </a:t>
            </a:r>
          </a:p>
          <a:p>
            <a:pPr eaLnBrk="1" hangingPunct="1"/>
            <a:r>
              <a:rPr lang="ru-RU" sz="1400" b="1" i="1" smtClean="0">
                <a:solidFill>
                  <a:srgbClr val="002060"/>
                </a:solidFill>
                <a:cs typeface="Times New Roman" pitchFamily="18" charset="0"/>
              </a:rPr>
              <a:t> официальном сайте городского округа Судак;</a:t>
            </a:r>
          </a:p>
          <a:p>
            <a:pPr eaLnBrk="1" hangingPunct="1"/>
            <a:r>
              <a:rPr lang="ru-RU" sz="1400" b="1" i="1" smtClean="0">
                <a:solidFill>
                  <a:srgbClr val="002060"/>
                </a:solidFill>
                <a:cs typeface="Times New Roman" pitchFamily="18" charset="0"/>
              </a:rPr>
              <a:t> городском уличном радио </a:t>
            </a:r>
            <a:r>
              <a:rPr lang="ru-RU" sz="1400" b="1" smtClean="0">
                <a:solidFill>
                  <a:srgbClr val="002060"/>
                </a:solidFill>
                <a:cs typeface="Times New Roman" pitchFamily="18" charset="0"/>
              </a:rPr>
              <a:t>«Судак МФ»</a:t>
            </a:r>
          </a:p>
          <a:p>
            <a:pPr eaLnBrk="1" hangingPunct="1"/>
            <a:r>
              <a:rPr lang="ru-RU" sz="1400" b="1" smtClean="0">
                <a:solidFill>
                  <a:srgbClr val="002060"/>
                </a:solidFill>
                <a:cs typeface="Times New Roman" pitchFamily="18" charset="0"/>
              </a:rPr>
              <a:t>кол-во печатных экземпляров газеты «Судакские вести»  в год – 51 выпуск по 1976  экземпляров,  всего 100,8  тыс. экземпляров </a:t>
            </a:r>
          </a:p>
          <a:p>
            <a:pPr eaLnBrk="1" hangingPunct="1"/>
            <a:r>
              <a:rPr lang="ru-RU" sz="1400" b="1" smtClean="0">
                <a:solidFill>
                  <a:srgbClr val="002060"/>
                </a:solidFill>
                <a:cs typeface="Times New Roman" pitchFamily="18" charset="0"/>
              </a:rPr>
              <a:t>предприятием было опубликовано рекламы общей площадью – 15489 кв. см.,  получены доходы от оказания платных услуг в объеме – 0,9 млн. рублей</a:t>
            </a:r>
          </a:p>
          <a:p>
            <a:pPr eaLnBrk="1" hangingPunct="1"/>
            <a:endParaRPr lang="ru-RU" b="1" smtClean="0">
              <a:solidFill>
                <a:srgbClr val="002060"/>
              </a:solidFill>
            </a:endParaRPr>
          </a:p>
        </p:txBody>
      </p:sp>
      <p:pic>
        <p:nvPicPr>
          <p:cNvPr id="1198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6325" y="0"/>
            <a:ext cx="4267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005263"/>
            <a:ext cx="193516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9052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075" y="2767013"/>
            <a:ext cx="194468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0"/>
              </a:schemeClr>
            </a:gs>
            <a:gs pos="53000">
              <a:schemeClr val="accent1">
                <a:lumMod val="75000"/>
              </a:schemeClr>
            </a:gs>
            <a:gs pos="90000">
              <a:srgbClr val="D4DEFF"/>
            </a:gs>
            <a:gs pos="100000">
              <a:srgbClr val="96AB94"/>
            </a:gs>
          </a:gsLst>
          <a:lin ang="5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704333" y="4308480"/>
            <a:ext cx="7705725" cy="1708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3600" b="1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3600" b="1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800" b="1" dirty="0" smtClean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0091" y="708720"/>
            <a:ext cx="4932279" cy="193899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160000" scaled="0"/>
          </a:gra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Разработчиком презентации 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«Бюджет для граждан об исполнении бюджета  городского округа  Судак за 2017 год» является Управление финансов  Администрации города Судака Республики Крым   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11150" y="3213100"/>
          <a:ext cx="8583613" cy="320992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291806"/>
                <a:gridCol w="4291806"/>
              </a:tblGrid>
              <a:tr h="40094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u="none" strike="noStrike" kern="1200" cap="all" spc="0" normalizeH="0" baseline="0" noProof="0" dirty="0" smtClean="0">
                          <a:ln w="9000" cmpd="sng">
                            <a:noFill/>
                            <a:prstDash val="solid"/>
                          </a:ln>
                          <a:effectLst/>
                          <a:uLnTx/>
                          <a:uFillTx/>
                        </a:rPr>
                        <a:t>КОНТАКТНАЯ ИНФОРМАЦИЯ  </a:t>
                      </a:r>
                      <a:endParaRPr kumimoji="0" lang="ru-RU" altLang="ru-RU" sz="2000" b="1" i="0" u="none" strike="noStrike" kern="1200" cap="all" spc="0" normalizeH="0" baseline="0" noProof="0" dirty="0" smtClean="0">
                        <a:ln w="9000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16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772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Начальник управления финансов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Олейник Ольга Николаевна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</a:tr>
              <a:tr h="31772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Заместитель</a:t>
                      </a:r>
                      <a:r>
                        <a:rPr lang="ru-RU" sz="1600" baseline="0" dirty="0" smtClean="0"/>
                        <a:t> начальника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Позднякова Светлана Семеновна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</a:tr>
              <a:tr h="31772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Адрес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ул. Ленина,85А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</a:tr>
              <a:tr h="77992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Телефон начальника управления финансов</a:t>
                      </a:r>
                    </a:p>
                    <a:p>
                      <a:r>
                        <a:rPr lang="ru-RU" sz="1600" dirty="0" smtClean="0"/>
                        <a:t>Телефон заместителя начальника</a:t>
                      </a:r>
                    </a:p>
                    <a:p>
                      <a:r>
                        <a:rPr lang="ru-RU" sz="1600" dirty="0" smtClean="0"/>
                        <a:t>факс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3-15-32</a:t>
                      </a:r>
                    </a:p>
                    <a:p>
                      <a:r>
                        <a:rPr lang="ru-RU" sz="1600" dirty="0" smtClean="0"/>
                        <a:t>3-15-46</a:t>
                      </a:r>
                    </a:p>
                    <a:p>
                      <a:r>
                        <a:rPr lang="ru-RU" sz="1600" dirty="0" smtClean="0"/>
                        <a:t>3-15-47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</a:tr>
              <a:tr h="40094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Адрес электронной почты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http://sudak@minfin.rk.gov.ru/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</a:tr>
              <a:tr h="57190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Режим</a:t>
                      </a:r>
                      <a:r>
                        <a:rPr lang="ru-RU" sz="1600" baseline="0" dirty="0" smtClean="0"/>
                        <a:t> работы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</a:t>
                      </a:r>
                      <a:r>
                        <a:rPr lang="ru-RU" sz="1600" baseline="0" dirty="0" smtClean="0"/>
                        <a:t> 8-00 до 12-00, с 13-00 до 17-00</a:t>
                      </a:r>
                    </a:p>
                    <a:p>
                      <a:r>
                        <a:rPr lang="ru-RU" sz="1600" baseline="0" dirty="0" smtClean="0"/>
                        <a:t>Выходные дни – суббота, воскресенье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/>
                </a:tc>
              </a:tr>
            </a:tbl>
          </a:graphicData>
        </a:graphic>
      </p:graphicFrame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23528" y="301362"/>
            <a:ext cx="3528392" cy="27537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1101A4-D832-4EBD-8027-DCA3CB06FA62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10530" y="104234"/>
            <a:ext cx="7832550" cy="6127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rgbClr val="002060"/>
                </a:solidFill>
              </a:rPr>
              <a:t>Какие законы регулируют бюджет города?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0050" y="117475"/>
            <a:ext cx="10795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1143000"/>
            <a:ext cx="21605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Прямоугольник 4"/>
          <p:cNvSpPr>
            <a:spLocks noChangeArrowheads="1"/>
          </p:cNvSpPr>
          <p:nvPr/>
        </p:nvSpPr>
        <p:spPr bwMode="auto">
          <a:xfrm>
            <a:off x="755650" y="1185863"/>
            <a:ext cx="79930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</a:rPr>
              <a:t>		</a:t>
            </a:r>
            <a:r>
              <a:rPr lang="ru-RU" b="1">
                <a:solidFill>
                  <a:srgbClr val="002060"/>
                </a:solidFill>
              </a:rPr>
              <a:t>Бюджетный кодекс Российской Федерации</a:t>
            </a:r>
          </a:p>
          <a:p>
            <a:endParaRPr lang="ru-RU">
              <a:solidFill>
                <a:srgbClr val="002060"/>
              </a:solidFill>
            </a:endParaRPr>
          </a:p>
          <a:p>
            <a:r>
              <a:rPr lang="ru-RU">
                <a:solidFill>
                  <a:srgbClr val="002060"/>
                </a:solidFill>
              </a:rPr>
              <a:t>		</a:t>
            </a:r>
            <a:r>
              <a:rPr lang="ru-RU" b="1">
                <a:solidFill>
                  <a:srgbClr val="002060"/>
                </a:solidFill>
              </a:rPr>
              <a:t>Налоговый кодекс Российской Федерации</a:t>
            </a:r>
          </a:p>
          <a:p>
            <a:endParaRPr lang="ru-RU">
              <a:solidFill>
                <a:srgbClr val="002060"/>
              </a:solidFill>
            </a:endParaRPr>
          </a:p>
          <a:p>
            <a:r>
              <a:rPr lang="ru-RU">
                <a:solidFill>
                  <a:srgbClr val="002060"/>
                </a:solidFill>
              </a:rPr>
              <a:t>		</a:t>
            </a:r>
            <a:r>
              <a:rPr lang="ru-RU" b="1">
                <a:solidFill>
                  <a:srgbClr val="002060"/>
                </a:solidFill>
              </a:rPr>
              <a:t>Положение «О  бюджетном процессе в муниципальном                                		образовании городской округ Судак»</a:t>
            </a:r>
          </a:p>
          <a:p>
            <a:pPr algn="ctr"/>
            <a:endParaRPr lang="ru-RU" b="1">
              <a:solidFill>
                <a:srgbClr val="002060"/>
              </a:solidFill>
            </a:endParaRPr>
          </a:p>
          <a:p>
            <a:pPr algn="just"/>
            <a:r>
              <a:rPr lang="ru-RU" b="1">
                <a:solidFill>
                  <a:srgbClr val="002060"/>
                </a:solidFill>
              </a:rPr>
              <a:t>Постановление Председателя Судакского городского совета: </a:t>
            </a:r>
            <a:r>
              <a:rPr lang="ru-RU" sz="1700">
                <a:solidFill>
                  <a:srgbClr val="002060"/>
                </a:solidFill>
              </a:rPr>
              <a:t>Об утверждении основных направлений бюджетной и налоговой политики муниципального образования  городской округ Судак на 2016 год и плановый период 2017 и 2018 годов (№34-П от 17.11.2015 (в редакции от 16.11.2016г. №15-П));</a:t>
            </a:r>
          </a:p>
          <a:p>
            <a:pPr algn="just"/>
            <a:r>
              <a:rPr lang="ru-RU" b="1">
                <a:solidFill>
                  <a:srgbClr val="002060"/>
                </a:solidFill>
              </a:rPr>
              <a:t>Решение 43 сессии 1  созыва   Судакского    городского  совета </a:t>
            </a:r>
            <a:r>
              <a:rPr lang="ru-RU" sz="1600">
                <a:solidFill>
                  <a:srgbClr val="002060"/>
                </a:solidFill>
              </a:rPr>
              <a:t>«О    бюджете муниципального образования городской округ Судак Республики Крым  на 2017 год» от     26.12.2016 г.     № 568 </a:t>
            </a:r>
          </a:p>
          <a:p>
            <a:r>
              <a:rPr lang="ru-RU">
                <a:solidFill>
                  <a:srgbClr val="002060"/>
                </a:solidFill>
              </a:rPr>
              <a:t>Подробно познакомиться с основными документами о бюджете можно по ссылке:  </a:t>
            </a:r>
            <a:r>
              <a:rPr lang="en-US" sz="2400" b="1">
                <a:solidFill>
                  <a:srgbClr val="002060"/>
                </a:solidFill>
              </a:rPr>
              <a:t>http://sudak.rk.gov.ru</a:t>
            </a:r>
          </a:p>
          <a:p>
            <a:endParaRPr 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36600C-E06E-4A7D-B368-C85F788B74EF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115887"/>
            <a:ext cx="9144000" cy="47783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38100" dist="12700" dir="54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002060"/>
                </a:solidFill>
              </a:rPr>
              <a:t>ОСНОВНЫЕ ХАРАКТЕРИСТИКИ БЮДЖЕТА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2206625"/>
            <a:ext cx="1528762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1539875" y="633413"/>
            <a:ext cx="76152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ДОХОДЫ</a:t>
            </a:r>
            <a:r>
              <a:rPr lang="ru-RU">
                <a:solidFill>
                  <a:srgbClr val="002060"/>
                </a:solidFill>
              </a:rPr>
              <a:t> бюджета бывают:</a:t>
            </a:r>
          </a:p>
          <a:p>
            <a:r>
              <a:rPr lang="ru-RU" sz="2000" b="1">
                <a:solidFill>
                  <a:srgbClr val="002060"/>
                </a:solidFill>
              </a:rPr>
              <a:t>собственные</a:t>
            </a:r>
            <a:r>
              <a:rPr lang="ru-RU" b="1">
                <a:solidFill>
                  <a:srgbClr val="002060"/>
                </a:solidFill>
              </a:rPr>
              <a:t> </a:t>
            </a:r>
            <a:r>
              <a:rPr lang="ru-RU">
                <a:solidFill>
                  <a:srgbClr val="002060"/>
                </a:solidFill>
              </a:rPr>
              <a:t>- </a:t>
            </a:r>
            <a:r>
              <a:rPr lang="ru-RU" sz="1500">
                <a:solidFill>
                  <a:srgbClr val="002060"/>
                </a:solidFill>
              </a:rPr>
              <a:t>НАЛОГОВЫЕ и НЕНАЛОГОВЫЕ доходы;</a:t>
            </a:r>
          </a:p>
          <a:p>
            <a:r>
              <a:rPr lang="ru-RU" sz="2000" b="1">
                <a:solidFill>
                  <a:srgbClr val="002060"/>
                </a:solidFill>
              </a:rPr>
              <a:t>безвозмездные поступления от других бюджетов бюджетной системы РФ </a:t>
            </a:r>
            <a:r>
              <a:rPr lang="ru-RU">
                <a:solidFill>
                  <a:srgbClr val="002060"/>
                </a:solidFill>
              </a:rPr>
              <a:t>- </a:t>
            </a:r>
            <a:r>
              <a:rPr lang="ru-RU" sz="1500">
                <a:solidFill>
                  <a:srgbClr val="002060"/>
                </a:solidFill>
              </a:rPr>
              <a:t>ДОТАЦИИ, СУБСИДИИ, СУБВЕНЦИИ, ИНЫЕ МЕЖБЮДЖЕТНЫЕ ТРАНСФЕРТЫ.</a:t>
            </a:r>
          </a:p>
        </p:txBody>
      </p:sp>
      <p:sp>
        <p:nvSpPr>
          <p:cNvPr id="21511" name="TextBox 5"/>
          <p:cNvSpPr txBox="1">
            <a:spLocks noChangeArrowheads="1"/>
          </p:cNvSpPr>
          <p:nvPr/>
        </p:nvSpPr>
        <p:spPr bwMode="auto">
          <a:xfrm>
            <a:off x="1663700" y="2203450"/>
            <a:ext cx="734536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РАСХОДЫ </a:t>
            </a:r>
            <a:r>
              <a:rPr lang="ru-RU">
                <a:solidFill>
                  <a:srgbClr val="002060"/>
                </a:solidFill>
              </a:rPr>
              <a:t>бюджета – совокупность средств, направляемых на 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06775"/>
            <a:ext cx="9017000" cy="615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700" b="1" dirty="0">
                <a:solidFill>
                  <a:srgbClr val="002060"/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 </a:t>
            </a:r>
            <a:endParaRPr lang="ru-RU" sz="1700" dirty="0">
              <a:solidFill>
                <a:srgbClr val="002060"/>
              </a:solidFill>
            </a:endParaRPr>
          </a:p>
        </p:txBody>
      </p:sp>
      <p:pic>
        <p:nvPicPr>
          <p:cNvPr id="215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24313"/>
            <a:ext cx="16637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3688" y="4951413"/>
            <a:ext cx="1295400" cy="400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Доходы</a:t>
            </a:r>
          </a:p>
        </p:txBody>
      </p:sp>
      <p:pic>
        <p:nvPicPr>
          <p:cNvPr id="2151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1075" y="4300538"/>
            <a:ext cx="1316038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Минус 8"/>
          <p:cNvSpPr/>
          <p:nvPr/>
        </p:nvSpPr>
        <p:spPr>
          <a:xfrm>
            <a:off x="1804988" y="4727575"/>
            <a:ext cx="433387" cy="32226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Равно 9"/>
          <p:cNvSpPr/>
          <p:nvPr/>
        </p:nvSpPr>
        <p:spPr>
          <a:xfrm>
            <a:off x="3633788" y="4632325"/>
            <a:ext cx="504825" cy="406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975" y="4957763"/>
            <a:ext cx="1262063" cy="400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Расходы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8613" y="4108450"/>
            <a:ext cx="4897437" cy="13541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ПРОФИЦИТ– </a:t>
            </a:r>
            <a:r>
              <a:rPr lang="ru-RU" sz="1600" dirty="0">
                <a:solidFill>
                  <a:srgbClr val="002060"/>
                </a:solidFill>
              </a:rPr>
              <a:t>превышение доходов над расходами образует положительный остаток бюджета (принимается решение, как их использовать: накапливать резервы, погашать долги и т.д.) </a:t>
            </a:r>
          </a:p>
        </p:txBody>
      </p:sp>
      <p:pic>
        <p:nvPicPr>
          <p:cNvPr id="2152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4063" y="5419725"/>
            <a:ext cx="1770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278063" y="6318250"/>
            <a:ext cx="1262062" cy="400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Расходы</a:t>
            </a:r>
          </a:p>
        </p:txBody>
      </p:sp>
      <p:pic>
        <p:nvPicPr>
          <p:cNvPr id="2152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3688" y="5648325"/>
            <a:ext cx="1147762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87338" y="6316663"/>
            <a:ext cx="1296987" cy="400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Доходы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38613" y="5503863"/>
            <a:ext cx="4897437" cy="1323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ДЕФИЦИТ–</a:t>
            </a:r>
            <a:r>
              <a:rPr lang="ru-RU" sz="1600" dirty="0">
                <a:solidFill>
                  <a:srgbClr val="002060"/>
                </a:solidFill>
              </a:rPr>
              <a:t> превышение расходов над доходами (принимается решение об использовании источников финансирования дефицита: использовать имеющиеся накопления, остатки, взять в долг)</a:t>
            </a:r>
          </a:p>
        </p:txBody>
      </p:sp>
      <p:pic>
        <p:nvPicPr>
          <p:cNvPr id="2152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90938" y="6145213"/>
            <a:ext cx="3905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6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04988" y="6172200"/>
            <a:ext cx="341312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7" name="Picture 2" descr="C:\Users\Пользователь\Desktop\depositphotos_1773947-stock-illustration-purse-and-coin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25" y="739775"/>
            <a:ext cx="14382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4D916F-3D35-403C-81B3-FEB2167889AD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-14288" y="12700"/>
            <a:ext cx="9144001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Основные параметры социально-экономического развития города Судака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 за 2015 - 2017 годы</a:t>
            </a:r>
          </a:p>
        </p:txBody>
      </p:sp>
      <p:graphicFrame>
        <p:nvGraphicFramePr>
          <p:cNvPr id="115906" name="Group 194"/>
          <p:cNvGraphicFramePr>
            <a:graphicFrameLocks noGrp="1"/>
          </p:cNvGraphicFramePr>
          <p:nvPr/>
        </p:nvGraphicFramePr>
        <p:xfrm>
          <a:off x="107950" y="660400"/>
          <a:ext cx="8928993" cy="6080968"/>
        </p:xfrm>
        <a:graphic>
          <a:graphicData uri="http://schemas.openxmlformats.org/drawingml/2006/table">
            <a:tbl>
              <a:tblPr/>
              <a:tblGrid>
                <a:gridCol w="217342"/>
                <a:gridCol w="6128884"/>
                <a:gridCol w="590347"/>
                <a:gridCol w="664140"/>
                <a:gridCol w="664140"/>
                <a:gridCol w="664140"/>
              </a:tblGrid>
              <a:tr h="47851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2015 год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90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Индекс потребительских цен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127,6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107,2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100,3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9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Среднемесячная заработная плата  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19 881,00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21 800,00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25 694,0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5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прожиточный минимум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9 361,00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9 502,00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9126,0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5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Среднегодовая численность постоянного населения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тыс.чел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32,526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32,621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32,736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59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доходов бюджета городского округа в расчете на 1 жителя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25,34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29,16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25,9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4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доходов бюджета городского округа, всего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824 126,50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951 358,64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847 722,5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1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в расчете на 1 жителя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25,69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28,49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23,9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0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округа, всего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835 456,80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929 311,70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784117,8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0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жилищно-коммунальное хозяйство в расчете на 1 жителя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0,94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2,16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1,61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жилищно-коммунальное хозяйство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30 471,60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70 452,90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52778,3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образование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370 685,8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405 767,0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347405,8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4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образование в расчете на 1 жителя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12,44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10,61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4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культуру в расчете на 1 жителя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0,92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0,98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культуру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27 157,9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29 930,2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32128,9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52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социальную политику в расчете на 1 жителя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5,42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6,25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6,87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4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социальную политику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176 368,2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203 747,7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224 727,2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0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физическую культуру и спорт в расчете на 1 жителя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0,39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0,06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0,20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5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физическую культуру и спорт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12 720,9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1 851,8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6436,5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2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содержание работников ОМС в расчете на 1жителя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1,63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2,09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2,08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90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Штатная численность работников ОМСУ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единиц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144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144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141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8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Количество субъектов малого и среднего предпринимательства, которым оказана государственная поддержка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единиц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90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Число субъектов малого и среднего предпринимательства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единиц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1099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1344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1350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40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65,2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65,2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65,2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8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Протяженность автомобильных дорог общего пользования местного значения, не отвечающих нормативным требованиям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км.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134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134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134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1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808" name="Group 128"/>
          <p:cNvGraphicFramePr>
            <a:graphicFrameLocks noGrp="1"/>
          </p:cNvGraphicFramePr>
          <p:nvPr/>
        </p:nvGraphicFramePr>
        <p:xfrm>
          <a:off x="53975" y="836613"/>
          <a:ext cx="9036050" cy="5753189"/>
        </p:xfrm>
        <a:graphic>
          <a:graphicData uri="http://schemas.openxmlformats.org/drawingml/2006/table">
            <a:tbl>
              <a:tblPr/>
              <a:tblGrid>
                <a:gridCol w="425450"/>
                <a:gridCol w="5946750"/>
                <a:gridCol w="648072"/>
                <a:gridCol w="720080"/>
                <a:gridCol w="648072"/>
                <a:gridCol w="647626"/>
              </a:tblGrid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2015 год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Протяженность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км.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205,6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205,6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205,6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Доля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40,1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52,7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38,5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4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Численность детей в возрасте 1-6 лет, стоящих на учете для определения в муниципальные дошкольные образовательные учреждения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1 082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1 369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1057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0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Численность детей в возрасте 1-6 лет в муниципальном образовании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2 657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2 600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2746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29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Среднемесячная номинальная начисленная заработная плата работников муниципальных дошкольных образовательных учреждений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15,503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18,438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18,592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Фонд начисленной заработной платы работников муниципальных дошкольных образовательных учреждений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41 981,8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47 830,5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66 387,4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Среднесписочная численность работников муниципальных дошкольных образовательных учреждений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237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233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231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Среднемесячная номинальная начисленная заработная плата работников муниципальных учреждений культуры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15,256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17,990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19,352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Фонд начисленной заработной платы работников муниципальных учреждений культуры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17 506,4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19 031,0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25 812,8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Среднесписочная численность работников муниципальных учреждений культуры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112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92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90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Среднемесячная номинальная начисленная заработная плата работников муниципальных  образовательных учреждений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24,571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29,877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26,817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Фонд начисленной заработной платы работников муниципальных  образовательных учреждений,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133 465,8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143 743,5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166 666,1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Среднесписочная численность работников муниципальных  образовательных учреждений,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517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473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469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Среднемесячная номинальная начисленная заработная плата работников муниципальных учреждений физической культуры и спорта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21,050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23,828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23,869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39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Фонд начисленной заработной платы работников муниципальных учреждений физической культуры и спорта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757,8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857,8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8420,1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Основные параметры социально-экономического развития города Судака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 за 2015 - 2017 годы</a:t>
            </a:r>
            <a:endParaRPr lang="ru-RU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206" name="Group 118"/>
          <p:cNvGraphicFramePr>
            <a:graphicFrameLocks noGrp="1"/>
          </p:cNvGraphicFramePr>
          <p:nvPr/>
        </p:nvGraphicFramePr>
        <p:xfrm>
          <a:off x="107950" y="639763"/>
          <a:ext cx="8928992" cy="6199238"/>
        </p:xfrm>
        <a:graphic>
          <a:graphicData uri="http://schemas.openxmlformats.org/drawingml/2006/table">
            <a:tbl>
              <a:tblPr/>
              <a:tblGrid>
                <a:gridCol w="329127"/>
                <a:gridCol w="5983661"/>
                <a:gridCol w="594188"/>
                <a:gridCol w="668461"/>
                <a:gridCol w="668461"/>
                <a:gridCol w="685094"/>
              </a:tblGrid>
              <a:tr h="26954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2015 год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2017 год 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8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Среднесписочная численность работников муниципальных учреждений физической культуры и спорта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6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41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Доля детей в возрасте 1-6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40,2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41,8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44,25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6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Численность детей в возрасте 1-6 лет, получающих дошкольную образовательную услугу и (или) услугу по их содержанию в муниципальных образовательных учреждениях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1 068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1 087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1044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Доля муниципальных дошкольных образовательных учреждений, здания которых находятся в аварийном состоянии или требуют капитального ремонта, в общем числе муниципальных дошкольных образовательных учреждений дошкольных образовательных учреждений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14,3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42,9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42,9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6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44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муниципальных дошкольных образовательных учреждений, здания которых находятся в аварийном состоянии или требуют капитального ремонта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единиц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1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Общее число муниципальных дошкольных образовательных учреждений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единиц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8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Общая численность выпускников муниципальных общеобразовательных учреждений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259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259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Доля муниципальных общеобразовательных учреждений, здания которых находятся в аварийном состоянии или требуют капитального ремонта, в общем числе муниципальных общеобразовательных учреждений образовательных учреждений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8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муниципальных общеобразовательных учреждений, здания которых находятся в аварийном состоянии или требуют капитального ремонта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единиц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1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49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Общее число муниципальных общеобразовательных учреждений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единиц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8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Расходы бюджета города на общее образование в расчете на 1 обучающегося в муниципальных общеобразовательных учреждениях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78,9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76,3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63,1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77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расходов бюджета городского округа на общее образование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тыс.руб.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270 589,0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267 464,7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226 224,2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52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Общая численность обучающихся в муниципальных общеобразовательных учреждениях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единиц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3 428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3 457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3586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</a:t>
                      </a:r>
                    </a:p>
                  </a:txBody>
                  <a:tcPr marL="35999" marR="359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Численность и доля детей в возрасте 5-18 лет, получающих услуги по дополнительному образованию в организациях различной организационно-правовой формы и формы собственности, в общей численности детей данной возрастной группы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Чел./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2 586/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75,5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2 657/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76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3240/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69,2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cs typeface="Times New Roman" pitchFamily="18" charset="0"/>
              </a:rPr>
              <a:t>Основные параметры социально-экономического развития города Судака</a:t>
            </a:r>
          </a:p>
          <a:p>
            <a:pPr algn="ctr">
              <a:defRPr/>
            </a:pPr>
            <a:r>
              <a:rPr lang="ru-RU" b="1" dirty="0">
                <a:cs typeface="Times New Roman" pitchFamily="18" charset="0"/>
              </a:rPr>
              <a:t> за 2015 - 2017 годы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19466</TotalTime>
  <Words>4407</Words>
  <Application>Microsoft Office PowerPoint</Application>
  <PresentationFormat>Экран (4:3)</PresentationFormat>
  <Paragraphs>971</Paragraphs>
  <Slides>43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Твердый переплет</vt:lpstr>
      <vt:lpstr>Диаграмма Microsoft Excel</vt:lpstr>
      <vt:lpstr>Лист</vt:lpstr>
      <vt:lpstr>Диаграмма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программы городского округа Судак за 2017 год</vt:lpstr>
      <vt:lpstr>Презентация PowerPoint</vt:lpstr>
      <vt:lpstr>НАПРАВЛЕНИЯ РАСХОДОВ НА СОЦИАЛЬНУЮ ПОЛИТИКУ</vt:lpstr>
      <vt:lpstr>Презентация PowerPoint</vt:lpstr>
      <vt:lpstr>СТРУКТУРА РАСХОДОВ НА ОБРАЗОВАНИЕ ЗА 2017 ГОД</vt:lpstr>
      <vt:lpstr>ДИНАМИКА РАСХОДОВ НА ОБРАЗОВАНИЕ за период               2015- 2017 годы                                                                                                                                                       (млн. рублей)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НА НАЦИОНАЛЬНУЮ ЭКОНОМИКУ ЗА 2017 ГОД </vt:lpstr>
      <vt:lpstr>Презентация PowerPoint</vt:lpstr>
      <vt:lpstr>СТРУКТУРА РАСХОДОВ НА ЖИЛИЩНО-КОММУНАЛЬНОЕ ХОЗЯЙСТВО ЗА 2017 ГОД</vt:lpstr>
      <vt:lpstr>Презентация PowerPoint</vt:lpstr>
      <vt:lpstr>Презентация PowerPoint</vt:lpstr>
      <vt:lpstr>Средства массовой информации на выполнение муниципального задания Муниципальное бюджетное учреждение «Городской информационный центр «Судак-медиа» выделено – 2,9 млн. рублей.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UZR</dc:creator>
  <cp:lastModifiedBy>Пользователь</cp:lastModifiedBy>
  <cp:revision>1968</cp:revision>
  <cp:lastPrinted>2018-05-08T05:24:02Z</cp:lastPrinted>
  <dcterms:created xsi:type="dcterms:W3CDTF">2006-07-14T09:58:32Z</dcterms:created>
  <dcterms:modified xsi:type="dcterms:W3CDTF">2018-05-21T05:14:37Z</dcterms:modified>
</cp:coreProperties>
</file>