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theme/themeOverride1.xml" ContentType="application/vnd.openxmlformats-officedocument.themeOverrid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theme/themeOverride2.xml" ContentType="application/vnd.openxmlformats-officedocument.themeOverrid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theme/themeOverride3.xml" ContentType="application/vnd.openxmlformats-officedocument.themeOverride+xml"/>
  <Override PartName="/ppt/theme/theme1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drawings/drawing6.xml" ContentType="application/vnd.openxmlformats-officedocument.drawingml.chartshapes+xml"/>
  <Override PartName="/ppt/charts/chart13.xml" ContentType="application/vnd.openxmlformats-officedocument.drawingml.chart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drawings/drawing8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9.xml" ContentType="application/vnd.openxmlformats-officedocument.drawingml.chartshapes+xml"/>
  <Override PartName="/ppt/charts/chart19.xml" ContentType="application/vnd.openxmlformats-officedocument.drawingml.chart+xml"/>
  <Override PartName="/ppt/drawings/drawing10.xml" ContentType="application/vnd.openxmlformats-officedocument.drawingml.chartshapes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11.xml" ContentType="application/vnd.openxmlformats-officedocument.drawingml.chartshapes+xml"/>
  <Override PartName="/ppt/charts/chart22.xml" ContentType="application/vnd.openxmlformats-officedocument.drawingml.chart+xml"/>
  <Override PartName="/ppt/drawings/drawing12.xml" ContentType="application/vnd.openxmlformats-officedocument.drawingml.chartshapes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drawings/drawing13.xml" ContentType="application/vnd.openxmlformats-officedocument.drawingml.chartshapes+xml"/>
  <Override PartName="/ppt/charts/chart25.xml" ContentType="application/vnd.openxmlformats-officedocument.drawingml.chart+xml"/>
  <Override PartName="/ppt/drawings/drawing14.xml" ContentType="application/vnd.openxmlformats-officedocument.drawingml.chartshapes+xml"/>
  <Override PartName="/ppt/charts/chart26.xml" ContentType="application/vnd.openxmlformats-officedocument.drawingml.chart+xml"/>
  <Override PartName="/ppt/drawings/drawing15.xml" ContentType="application/vnd.openxmlformats-officedocument.drawingml.chartshapes+xml"/>
  <Override PartName="/ppt/charts/chart27.xml" ContentType="application/vnd.openxmlformats-officedocument.drawingml.chart+xml"/>
  <Override PartName="/ppt/drawings/drawing16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94" r:id="rId10"/>
    <p:sldMasterId id="2147483807" r:id="rId11"/>
    <p:sldMasterId id="2147483820" r:id="rId12"/>
  </p:sldMasterIdLst>
  <p:notesMasterIdLst>
    <p:notesMasterId r:id="rId50"/>
  </p:notesMasterIdLst>
  <p:sldIdLst>
    <p:sldId id="256" r:id="rId13"/>
    <p:sldId id="307" r:id="rId14"/>
    <p:sldId id="310" r:id="rId15"/>
    <p:sldId id="309" r:id="rId16"/>
    <p:sldId id="312" r:id="rId17"/>
    <p:sldId id="274" r:id="rId18"/>
    <p:sldId id="286" r:id="rId19"/>
    <p:sldId id="276" r:id="rId20"/>
    <p:sldId id="258" r:id="rId21"/>
    <p:sldId id="296" r:id="rId22"/>
    <p:sldId id="287" r:id="rId23"/>
    <p:sldId id="292" r:id="rId24"/>
    <p:sldId id="288" r:id="rId25"/>
    <p:sldId id="294" r:id="rId26"/>
    <p:sldId id="277" r:id="rId27"/>
    <p:sldId id="278" r:id="rId28"/>
    <p:sldId id="279" r:id="rId29"/>
    <p:sldId id="280" r:id="rId30"/>
    <p:sldId id="281" r:id="rId31"/>
    <p:sldId id="291" r:id="rId32"/>
    <p:sldId id="290" r:id="rId33"/>
    <p:sldId id="261" r:id="rId34"/>
    <p:sldId id="297" r:id="rId35"/>
    <p:sldId id="263" r:id="rId36"/>
    <p:sldId id="289" r:id="rId37"/>
    <p:sldId id="264" r:id="rId38"/>
    <p:sldId id="265" r:id="rId39"/>
    <p:sldId id="266" r:id="rId40"/>
    <p:sldId id="267" r:id="rId41"/>
    <p:sldId id="272" r:id="rId42"/>
    <p:sldId id="268" r:id="rId43"/>
    <p:sldId id="269" r:id="rId44"/>
    <p:sldId id="270" r:id="rId45"/>
    <p:sldId id="306" r:id="rId46"/>
    <p:sldId id="304" r:id="rId47"/>
    <p:sldId id="305" r:id="rId48"/>
    <p:sldId id="299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DA0EC11-73F7-4587-A870-CBEF0BADE9AB}">
          <p14:sldIdLst>
            <p14:sldId id="256"/>
            <p14:sldId id="307"/>
            <p14:sldId id="310"/>
            <p14:sldId id="309"/>
            <p14:sldId id="312"/>
            <p14:sldId id="274"/>
            <p14:sldId id="286"/>
            <p14:sldId id="276"/>
            <p14:sldId id="258"/>
            <p14:sldId id="296"/>
            <p14:sldId id="287"/>
            <p14:sldId id="292"/>
            <p14:sldId id="288"/>
            <p14:sldId id="294"/>
            <p14:sldId id="277"/>
            <p14:sldId id="278"/>
            <p14:sldId id="279"/>
            <p14:sldId id="280"/>
            <p14:sldId id="281"/>
            <p14:sldId id="291"/>
            <p14:sldId id="290"/>
            <p14:sldId id="261"/>
            <p14:sldId id="297"/>
            <p14:sldId id="263"/>
            <p14:sldId id="289"/>
            <p14:sldId id="264"/>
            <p14:sldId id="265"/>
            <p14:sldId id="266"/>
          </p14:sldIdLst>
        </p14:section>
        <p14:section name="Раздел без заголовка" id="{97360A97-A0FD-4190-B5BE-F7947C60E2D0}">
          <p14:sldIdLst>
            <p14:sldId id="267"/>
            <p14:sldId id="272"/>
            <p14:sldId id="268"/>
            <p14:sldId id="269"/>
            <p14:sldId id="270"/>
            <p14:sldId id="306"/>
            <p14:sldId id="304"/>
            <p14:sldId id="305"/>
            <p14:sldId id="29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4D5"/>
    <a:srgbClr val="FDDFC7"/>
    <a:srgbClr val="EFD2D1"/>
    <a:srgbClr val="5B2C19"/>
    <a:srgbClr val="BA6038"/>
    <a:srgbClr val="651528"/>
    <a:srgbClr val="000000"/>
    <a:srgbClr val="3A3E26"/>
    <a:srgbClr val="819028"/>
    <a:srgbClr val="310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67" autoAdjust="0"/>
    <p:restoredTop sz="94676" autoAdjust="0"/>
  </p:normalViewPr>
  <p:slideViewPr>
    <p:cSldViewPr>
      <p:cViewPr>
        <p:scale>
          <a:sx n="90" d="100"/>
          <a:sy n="90" d="100"/>
        </p:scale>
        <p:origin x="99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Microsoft_Excel_Worksheet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</a:p>
        </c:rich>
      </c:tx>
      <c:layout>
        <c:manualLayout>
          <c:xMode val="edge"/>
          <c:yMode val="edge"/>
          <c:x val="0.85834686592455456"/>
          <c:y val="2.984711100476015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001934035871651"/>
          <c:y val="0.12119956756941537"/>
          <c:w val="0.77817640547584421"/>
          <c:h val="0.770532334014169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64762C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951.4</c:v>
                </c:pt>
                <c:pt idx="1">
                  <c:v>847.7</c:v>
                </c:pt>
                <c:pt idx="2">
                  <c:v>688.5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802240"/>
        <c:axId val="71812224"/>
      </c:barChart>
      <c:catAx>
        <c:axId val="7180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1812224"/>
        <c:crosses val="autoZero"/>
        <c:auto val="1"/>
        <c:lblAlgn val="ctr"/>
        <c:lblOffset val="100"/>
        <c:noMultiLvlLbl val="0"/>
      </c:catAx>
      <c:valAx>
        <c:axId val="718122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uk-UA"/>
          </a:p>
        </c:txPr>
        <c:crossAx val="718022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88208113193064"/>
          <c:y val="5.5917925611803164E-2"/>
          <c:w val="0.53659216127802789"/>
          <c:h val="0.8154629384221221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7103939427812621E-2"/>
                  <c:y val="-6.73204346673733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162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3660217333686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688.5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5195136"/>
        <c:axId val="95196672"/>
        <c:axId val="82635392"/>
      </c:bar3DChart>
      <c:catAx>
        <c:axId val="95195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5196672"/>
        <c:crosses val="autoZero"/>
        <c:auto val="1"/>
        <c:lblAlgn val="ctr"/>
        <c:lblOffset val="100"/>
        <c:noMultiLvlLbl val="0"/>
      </c:catAx>
      <c:valAx>
        <c:axId val="95196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95195136"/>
        <c:crosses val="autoZero"/>
        <c:crossBetween val="between"/>
      </c:valAx>
      <c:serAx>
        <c:axId val="82635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9519667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915017450513513E-2"/>
          <c:y val="6.7033833172040952E-2"/>
          <c:w val="0.69196002746441587"/>
          <c:h val="0.82149058300655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951.4</c:v>
                </c:pt>
                <c:pt idx="1">
                  <c:v>847.7</c:v>
                </c:pt>
                <c:pt idx="2">
                  <c:v>688.5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Трансферты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747.4</c:v>
                </c:pt>
                <c:pt idx="1">
                  <c:v>590.20000000000005</c:v>
                </c:pt>
                <c:pt idx="2">
                  <c:v>377.3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720960"/>
        <c:axId val="95722496"/>
      </c:barChart>
      <c:catAx>
        <c:axId val="9572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95722496"/>
        <c:crosses val="autoZero"/>
        <c:auto val="1"/>
        <c:lblAlgn val="ctr"/>
        <c:lblOffset val="100"/>
        <c:noMultiLvlLbl val="0"/>
      </c:catAx>
      <c:valAx>
        <c:axId val="95722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95720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317525780418796"/>
          <c:y val="5.681708438374572E-2"/>
          <c:w val="0.18616887913354974"/>
          <c:h val="0.17729972415985448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dirty="0" smtClean="0"/>
              <a:t> </a:t>
            </a:r>
            <a:endParaRPr lang="ru-RU" dirty="0"/>
          </a:p>
        </c:rich>
      </c:tx>
      <c:layout>
        <c:manualLayout>
          <c:xMode val="edge"/>
          <c:yMode val="edge"/>
          <c:x val="0.38569615778518146"/>
          <c:y val="0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489716823750235E-2"/>
          <c:y val="0.21646279068407603"/>
          <c:w val="0.90536281876539459"/>
          <c:h val="0.747064215087212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9"/>
          </c:dPt>
          <c:dPt>
            <c:idx val="1"/>
            <c:bubble3D val="0"/>
            <c:explosion val="9"/>
          </c:dPt>
          <c:dPt>
            <c:idx val="2"/>
            <c:bubble3D val="0"/>
            <c:explosion val="9"/>
          </c:dPt>
          <c:dPt>
            <c:idx val="3"/>
            <c:bubble3D val="0"/>
            <c:explosion val="10"/>
          </c:dPt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28.9</c:v>
                </c:pt>
                <c:pt idx="1">
                  <c:v>179.5</c:v>
                </c:pt>
                <c:pt idx="2">
                  <c:v>466.8</c:v>
                </c:pt>
                <c:pt idx="3">
                  <c:v>48.9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42176046690714547"/>
          <c:y val="0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17861630121996E-2"/>
          <c:y val="0.22055785224643656"/>
          <c:w val="0.81469622664451025"/>
          <c:h val="0.681753927926136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13.1</c:v>
                </c:pt>
                <c:pt idx="1">
                  <c:v>112.04</c:v>
                </c:pt>
                <c:pt idx="2">
                  <c:v>465.5</c:v>
                </c:pt>
                <c:pt idx="3">
                  <c:v>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4096567198913037"/>
          <c:y val="6.0816997345122569E-3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057185122755862"/>
          <c:y val="0.21006842493691177"/>
          <c:w val="0.78059530249698605"/>
          <c:h val="0.720643638802037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13.8</c:v>
                </c:pt>
                <c:pt idx="1">
                  <c:v>47.2</c:v>
                </c:pt>
                <c:pt idx="2">
                  <c:v>389.5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собственные средства</c:v>
                </c:pt>
                <c:pt idx="1">
                  <c:v>федеральный бюджет</c:v>
                </c:pt>
                <c:pt idx="2">
                  <c:v>республиканский бюджет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309.2</c:v>
                </c:pt>
                <c:pt idx="1">
                  <c:v>46.3</c:v>
                </c:pt>
                <c:pt idx="2">
                  <c:v>391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200" baseline="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090162983666556"/>
          <c:y val="0.32678815888295915"/>
          <c:w val="0.63901124816325261"/>
          <c:h val="0.55099315776974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Млн.рублей</c:v>
                </c:pt>
              </c:strCache>
            </c:strRef>
          </c:tx>
          <c:explosion val="33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  <c:explosion val="4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Lbl>
              <c:idx val="0"/>
              <c:layout>
                <c:manualLayout>
                  <c:x val="-3.3892129934838998E-2"/>
                  <c:y val="-2.9850371031571205E-2"/>
                </c:manualLayout>
              </c:layout>
              <c:tx>
                <c:rich>
                  <a:bodyPr/>
                  <a:lstStyle/>
                  <a:p>
                    <a:pPr>
                      <a:defRPr sz="143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Общегосударственные расходы</a:t>
                    </a:r>
                    <a:r>
                      <a: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11,2%</a:t>
                    </a:r>
                    <a:endParaRPr lang="ru-RU" sz="1200" b="1" dirty="0">
                      <a:solidFill>
                        <a:srgbClr val="651528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201641396628641E-2"/>
                  <c:y val="-3.4344842910174735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Национальная экономика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3,4%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2070462009828E-2"/>
                  <c:y val="0.24072780227484303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Жилищно-коммунальное хозяйство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6,7%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438224730037991E-2"/>
                  <c:y val="-1.6885286143163897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Образование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44,3%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6877687497315826E-2"/>
                  <c:y val="5.6589497718644341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Культура</a:t>
                    </a: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4,1%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9617716745227234E-2"/>
                  <c:y val="-6.7190810216489358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 algn="ctr" rtl="0">
                      <a:defRPr lang="en-US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Национальная безопасность и оборона 0,4</a:t>
                    </a:r>
                    <a:r>
                      <a:rPr lang="en-US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%</a:t>
                    </a:r>
                    <a:endParaRPr lang="en-US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numFmt formatCode="0%" sourceLinked="0"/>
              <c:spPr>
                <a:noFill/>
                <a:ln w="2270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4531812196283042E-2"/>
                  <c:y val="-4.0130598515873715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Социальная политика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28,7%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2387157914894453E-2"/>
                  <c:y val="-2.8934418900708692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Физическая культура и спорт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0,8%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7.7079833096693653E-2"/>
                  <c:y val="-0.17595267192534164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Средства массовой информации</a:t>
                    </a:r>
                    <a:r>
                      <a:rPr lang="ru-RU" sz="1200" b="1" i="0" u="none" strike="noStrik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
</a:t>
                    </a:r>
                    <a:r>
                      <a:rPr lang="ru-RU" sz="1200" b="1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0,4%</a:t>
                    </a:r>
                    <a:endParaRPr lang="ru-RU" sz="1200" b="1" i="0" u="none" strike="noStrike" kern="1200" baseline="0" dirty="0">
                      <a:solidFill>
                        <a:srgbClr val="651528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270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3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Sheet1!$B$1:$J$1</c:f>
              <c:strCache>
                <c:ptCount val="9"/>
                <c:pt idx="0">
                  <c:v>Общегосударственные расходы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Национальная безопасность и оборона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 массовой информации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87</c:v>
                </c:pt>
                <c:pt idx="1">
                  <c:v>32.5</c:v>
                </c:pt>
                <c:pt idx="2">
                  <c:v>70.8</c:v>
                </c:pt>
                <c:pt idx="3">
                  <c:v>382.4</c:v>
                </c:pt>
                <c:pt idx="4">
                  <c:v>39</c:v>
                </c:pt>
                <c:pt idx="5">
                  <c:v>3.2</c:v>
                </c:pt>
                <c:pt idx="6">
                  <c:v>118.9</c:v>
                </c:pt>
                <c:pt idx="7">
                  <c:v>9.6999999999999993</c:v>
                </c:pt>
                <c:pt idx="8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% к расходам</c:v>
                </c:pt>
              </c:strCache>
            </c:strRef>
          </c:tx>
          <c:explosion val="33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cat>
            <c:strRef>
              <c:f>Sheet1!$B$1:$J$1</c:f>
              <c:strCache>
                <c:ptCount val="9"/>
                <c:pt idx="0">
                  <c:v>Общегосударственные расходы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Национальная безопасность и оборона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 массовой информации</c:v>
                </c:pt>
              </c:strCache>
            </c:strRef>
          </c:cat>
          <c:val>
            <c:numRef>
              <c:f>Sheet1!$B$3:$J$3</c:f>
              <c:numCache>
                <c:formatCode>0.0</c:formatCode>
                <c:ptCount val="9"/>
                <c:pt idx="0">
                  <c:v>11.7</c:v>
                </c:pt>
                <c:pt idx="1">
                  <c:v>4.3536503683857992</c:v>
                </c:pt>
                <c:pt idx="2">
                  <c:v>9.4842598794373725</c:v>
                </c:pt>
                <c:pt idx="3">
                  <c:v>51.225720026791691</c:v>
                </c:pt>
                <c:pt idx="4">
                  <c:v>5.2243804420629596</c:v>
                </c:pt>
                <c:pt idx="5">
                  <c:v>0.42866711319490952</c:v>
                </c:pt>
                <c:pt idx="6">
                  <c:v>15.927662424648355</c:v>
                </c:pt>
                <c:pt idx="7">
                  <c:v>1.2993971868720695</c:v>
                </c:pt>
                <c:pt idx="8">
                  <c:v>0.40187541862022769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33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cat>
            <c:strRef>
              <c:f>Sheet1!$B$1:$J$1</c:f>
              <c:strCache>
                <c:ptCount val="9"/>
                <c:pt idx="0">
                  <c:v>Общегосударственные расходы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Национальная безопасность и оборона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 массовой информации</c:v>
                </c:pt>
              </c:strCache>
            </c:strRef>
          </c:cat>
          <c:val>
            <c:numRef>
              <c:f>Sheet1!$B$4:$J$4</c:f>
              <c:numCache>
                <c:formatCode>General</c:formatCode>
                <c:ptCount val="9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3106">
          <a:noFill/>
        </a:ln>
      </c:spPr>
    </c:plotArea>
    <c:plotVisOnly val="1"/>
    <c:dispBlanksAs val="zero"/>
    <c:showDLblsOverMax val="0"/>
  </c:chart>
  <c:txPr>
    <a:bodyPr/>
    <a:lstStyle/>
    <a:p>
      <a:pPr>
        <a:defRPr sz="1609"/>
      </a:pPr>
      <a:endParaRPr lang="uk-UA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2016г.</c:v>
                </c:pt>
              </c:strCache>
            </c:strRef>
          </c:tx>
          <c:invertIfNegative val="0"/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СМИ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73.2</c:v>
                </c:pt>
                <c:pt idx="1">
                  <c:v>5</c:v>
                </c:pt>
                <c:pt idx="2">
                  <c:v>132</c:v>
                </c:pt>
                <c:pt idx="3">
                  <c:v>70.400000000000006</c:v>
                </c:pt>
                <c:pt idx="4">
                  <c:v>405.8</c:v>
                </c:pt>
                <c:pt idx="5">
                  <c:v>30</c:v>
                </c:pt>
                <c:pt idx="6">
                  <c:v>203.7</c:v>
                </c:pt>
                <c:pt idx="7">
                  <c:v>1.9</c:v>
                </c:pt>
                <c:pt idx="8">
                  <c:v>7.4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2017г.</c:v>
                </c:pt>
              </c:strCache>
            </c:strRef>
          </c:tx>
          <c:invertIfNegative val="0"/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СМИ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87.5</c:v>
                </c:pt>
                <c:pt idx="1">
                  <c:v>3.2</c:v>
                </c:pt>
                <c:pt idx="2">
                  <c:v>27</c:v>
                </c:pt>
                <c:pt idx="3">
                  <c:v>52.8</c:v>
                </c:pt>
                <c:pt idx="4">
                  <c:v>347.4</c:v>
                </c:pt>
                <c:pt idx="5">
                  <c:v>32.200000000000003</c:v>
                </c:pt>
                <c:pt idx="6">
                  <c:v>224.7</c:v>
                </c:pt>
                <c:pt idx="7">
                  <c:v>6.4</c:v>
                </c:pt>
                <c:pt idx="8">
                  <c:v>2.9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2018г.</c:v>
                </c:pt>
              </c:strCache>
            </c:strRef>
          </c:tx>
          <c:invertIfNegative val="0"/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СМИ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87</c:v>
                </c:pt>
                <c:pt idx="1">
                  <c:v>3.2</c:v>
                </c:pt>
                <c:pt idx="2">
                  <c:v>32.5</c:v>
                </c:pt>
                <c:pt idx="3">
                  <c:v>70.8</c:v>
                </c:pt>
                <c:pt idx="4">
                  <c:v>382.4</c:v>
                </c:pt>
                <c:pt idx="5">
                  <c:v>38.9</c:v>
                </c:pt>
                <c:pt idx="6">
                  <c:v>118.9</c:v>
                </c:pt>
                <c:pt idx="7">
                  <c:v>9.6999999999999993</c:v>
                </c:pt>
                <c:pt idx="8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021440"/>
        <c:axId val="111023232"/>
      </c:barChart>
      <c:catAx>
        <c:axId val="111021440"/>
        <c:scaling>
          <c:orientation val="minMax"/>
        </c:scaling>
        <c:delete val="0"/>
        <c:axPos val="l"/>
        <c:majorTickMark val="out"/>
        <c:minorTickMark val="none"/>
        <c:tickLblPos val="nextTo"/>
        <c:crossAx val="111023232"/>
        <c:crosses val="autoZero"/>
        <c:auto val="1"/>
        <c:lblAlgn val="ctr"/>
        <c:lblOffset val="100"/>
        <c:noMultiLvlLbl val="0"/>
      </c:catAx>
      <c:valAx>
        <c:axId val="111023232"/>
        <c:scaling>
          <c:orientation val="minMax"/>
          <c:max val="40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10214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 rtl="0">
            <a:defRPr/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uk-UA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6.9017769371130591E-2"/>
          <c:y val="3.1532618920815686E-2"/>
          <c:w val="0.81889235619790457"/>
          <c:h val="0.8274218079504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BA6038"/>
            </a:solidFill>
            <a:ln w="19050">
              <a:solidFill>
                <a:schemeClr val="accent5">
                  <a:lumMod val="10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BA6038"/>
              </a:solidFill>
              <a:ln w="19050">
                <a:solidFill>
                  <a:srgbClr val="5B2C19"/>
                </a:solidFill>
              </a:ln>
            </c:spPr>
          </c:dPt>
          <c:cat>
            <c:strRef>
              <c:f>Лист1!$A$2:$A$5</c:f>
              <c:strCache>
                <c:ptCount val="4"/>
                <c:pt idx="0">
                  <c:v>Заработная плата</c:v>
                </c:pt>
                <c:pt idx="1">
                  <c:v>Коммунальные услуги</c:v>
                </c:pt>
                <c:pt idx="2">
                  <c:v>Капитальные вложения</c:v>
                </c:pt>
                <c:pt idx="3">
                  <c:v>Социальные выплаты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366.2</c:v>
                </c:pt>
                <c:pt idx="1">
                  <c:v>12.9</c:v>
                </c:pt>
                <c:pt idx="2">
                  <c:v>96.8</c:v>
                </c:pt>
                <c:pt idx="3">
                  <c:v>176.4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64762C"/>
            </a:solidFill>
            <a:ln w="19050">
              <a:solidFill>
                <a:srgbClr val="3A3E26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Заработная плата</c:v>
                </c:pt>
                <c:pt idx="1">
                  <c:v>Коммунальные услуги</c:v>
                </c:pt>
                <c:pt idx="2">
                  <c:v>Капитальные вложения</c:v>
                </c:pt>
                <c:pt idx="3">
                  <c:v>Социальные выплаты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420</c:v>
                </c:pt>
                <c:pt idx="1">
                  <c:v>11.4</c:v>
                </c:pt>
                <c:pt idx="2">
                  <c:v>20.100000000000001</c:v>
                </c:pt>
                <c:pt idx="3">
                  <c:v>224.7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651528"/>
            </a:solidFill>
            <a:ln w="19050">
              <a:solidFill>
                <a:srgbClr val="310513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Заработная плата</c:v>
                </c:pt>
                <c:pt idx="1">
                  <c:v>Коммунальные услуги</c:v>
                </c:pt>
                <c:pt idx="2">
                  <c:v>Капитальные вложения</c:v>
                </c:pt>
                <c:pt idx="3">
                  <c:v>Социальные выплаты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464.9</c:v>
                </c:pt>
                <c:pt idx="1">
                  <c:v>15.8</c:v>
                </c:pt>
                <c:pt idx="2">
                  <c:v>25.2</c:v>
                </c:pt>
                <c:pt idx="3">
                  <c:v>75.5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112192"/>
        <c:axId val="111113728"/>
      </c:barChart>
      <c:catAx>
        <c:axId val="111112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9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11113728"/>
        <c:crosses val="autoZero"/>
        <c:auto val="1"/>
        <c:lblAlgn val="ctr"/>
        <c:lblOffset val="100"/>
        <c:noMultiLvlLbl val="0"/>
      </c:catAx>
      <c:valAx>
        <c:axId val="111113728"/>
        <c:scaling>
          <c:orientation val="minMax"/>
          <c:max val="46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11112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926091395197891"/>
          <c:y val="0.72369676316158116"/>
          <c:w val="0.12649741547552912"/>
          <c:h val="0.2453032593801977"/>
        </c:manualLayout>
      </c:layout>
      <c:overlay val="0"/>
      <c:txPr>
        <a:bodyPr/>
        <a:lstStyle/>
        <a:p>
          <a:pPr>
            <a:defRPr>
              <a:solidFill>
                <a:schemeClr val="accent5">
                  <a:lumMod val="10000"/>
                </a:schemeClr>
              </a:solidFill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988359318100455E-2"/>
          <c:y val="0"/>
          <c:w val="0.92301159251604437"/>
          <c:h val="0.9126840772434320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Pt>
            <c:idx val="0"/>
            <c:marker>
              <c:spPr>
                <a:solidFill>
                  <a:schemeClr val="accent5">
                    <a:lumMod val="75000"/>
                  </a:schemeClr>
                </a:solidFill>
                <a:ln w="38100">
                  <a:solidFill>
                    <a:schemeClr val="accent5">
                      <a:lumMod val="25000"/>
                    </a:schemeClr>
                  </a:solidFill>
                </a:ln>
              </c:spPr>
            </c:marker>
            <c:bubble3D val="0"/>
          </c:dPt>
          <c:dLbls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73.2</c:v>
                </c:pt>
                <c:pt idx="1">
                  <c:v>87.5</c:v>
                </c:pt>
                <c:pt idx="2">
                  <c:v>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150592"/>
        <c:axId val="111152128"/>
      </c:lineChart>
      <c:catAx>
        <c:axId val="111150592"/>
        <c:scaling>
          <c:orientation val="minMax"/>
        </c:scaling>
        <c:delete val="1"/>
        <c:axPos val="b"/>
        <c:majorTickMark val="out"/>
        <c:minorTickMark val="none"/>
        <c:tickLblPos val="nextTo"/>
        <c:crossAx val="111152128"/>
        <c:crosses val="autoZero"/>
        <c:auto val="1"/>
        <c:lblAlgn val="ctr"/>
        <c:lblOffset val="100"/>
        <c:noMultiLvlLbl val="0"/>
      </c:catAx>
      <c:valAx>
        <c:axId val="111152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150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BA6038"/>
            </a:solidFill>
            <a:ln w="19050">
              <a:solidFill>
                <a:schemeClr val="accent5">
                  <a:lumMod val="10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BA6038"/>
              </a:solidFill>
              <a:ln w="19050">
                <a:solidFill>
                  <a:srgbClr val="5B2C19"/>
                </a:solidFill>
              </a:ln>
            </c:spPr>
          </c:dPt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113.8</c:v>
                </c:pt>
                <c:pt idx="1">
                  <c:v>90.2</c:v>
                </c:pt>
                <c:pt idx="2">
                  <c:v>747.4</c:v>
                </c:pt>
                <c:pt idx="3">
                  <c:v>951.4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64762C"/>
            </a:solidFill>
            <a:ln w="19050">
              <a:solidFill>
                <a:srgbClr val="3A3E26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145.5</c:v>
                </c:pt>
                <c:pt idx="1">
                  <c:v>112</c:v>
                </c:pt>
                <c:pt idx="2">
                  <c:v>590.20000000000005</c:v>
                </c:pt>
                <c:pt idx="3">
                  <c:v>847.7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651528"/>
            </a:solidFill>
            <a:ln w="19050">
              <a:solidFill>
                <a:srgbClr val="310513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149.19999999999999</c:v>
                </c:pt>
                <c:pt idx="1">
                  <c:v>162</c:v>
                </c:pt>
                <c:pt idx="2">
                  <c:v>377.3</c:v>
                </c:pt>
                <c:pt idx="3">
                  <c:v>688.5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097152"/>
        <c:axId val="72098944"/>
      </c:barChart>
      <c:catAx>
        <c:axId val="720971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9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72098944"/>
        <c:crosses val="autoZero"/>
        <c:auto val="1"/>
        <c:lblAlgn val="ctr"/>
        <c:lblOffset val="100"/>
        <c:noMultiLvlLbl val="0"/>
      </c:catAx>
      <c:valAx>
        <c:axId val="72098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72097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926091395197891"/>
          <c:y val="0.72369676316158116"/>
          <c:w val="0.12649741547552912"/>
          <c:h val="0.2453032593801977"/>
        </c:manualLayout>
      </c:layout>
      <c:overlay val="0"/>
      <c:txPr>
        <a:bodyPr/>
        <a:lstStyle/>
        <a:p>
          <a:pPr>
            <a:defRPr>
              <a:solidFill>
                <a:schemeClr val="accent5">
                  <a:lumMod val="10000"/>
                </a:schemeClr>
              </a:solidFill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213417463419096"/>
          <c:w val="0.93038673730311638"/>
          <c:h val="0.8178658360896825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3.2</c:v>
                </c:pt>
                <c:pt idx="2">
                  <c:v>3.2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161728"/>
        <c:axId val="111163264"/>
      </c:lineChart>
      <c:catAx>
        <c:axId val="111161728"/>
        <c:scaling>
          <c:orientation val="minMax"/>
        </c:scaling>
        <c:delete val="1"/>
        <c:axPos val="b"/>
        <c:majorTickMark val="out"/>
        <c:minorTickMark val="none"/>
        <c:tickLblPos val="nextTo"/>
        <c:crossAx val="111163264"/>
        <c:crosses val="autoZero"/>
        <c:auto val="1"/>
        <c:lblAlgn val="ctr"/>
        <c:lblOffset val="100"/>
        <c:noMultiLvlLbl val="0"/>
      </c:catAx>
      <c:valAx>
        <c:axId val="111163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161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27360122357816"/>
          <c:y val="0.11988618911624199"/>
          <c:w val="0.72039430426430939"/>
          <c:h val="0.8178658253658089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70.400000000000006</c:v>
                </c:pt>
                <c:pt idx="1">
                  <c:v>52.8</c:v>
                </c:pt>
                <c:pt idx="2">
                  <c:v>70.8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227648"/>
        <c:axId val="111229184"/>
      </c:lineChart>
      <c:catAx>
        <c:axId val="111227648"/>
        <c:scaling>
          <c:orientation val="minMax"/>
        </c:scaling>
        <c:delete val="1"/>
        <c:axPos val="b"/>
        <c:majorTickMark val="out"/>
        <c:minorTickMark val="none"/>
        <c:tickLblPos val="nextTo"/>
        <c:crossAx val="111229184"/>
        <c:crosses val="autoZero"/>
        <c:auto val="1"/>
        <c:lblAlgn val="ctr"/>
        <c:lblOffset val="100"/>
        <c:noMultiLvlLbl val="0"/>
      </c:catAx>
      <c:valAx>
        <c:axId val="111229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227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567694892668608"/>
          <c:y val="0"/>
          <c:w val="0.72039430426430939"/>
          <c:h val="0.8178658253658089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405.8</c:v>
                </c:pt>
                <c:pt idx="1">
                  <c:v>347.4</c:v>
                </c:pt>
                <c:pt idx="2">
                  <c:v>382.4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378816"/>
        <c:axId val="111380352"/>
      </c:lineChart>
      <c:catAx>
        <c:axId val="111378816"/>
        <c:scaling>
          <c:orientation val="minMax"/>
        </c:scaling>
        <c:delete val="1"/>
        <c:axPos val="b"/>
        <c:majorTickMark val="out"/>
        <c:minorTickMark val="none"/>
        <c:tickLblPos val="nextTo"/>
        <c:crossAx val="111380352"/>
        <c:crosses val="autoZero"/>
        <c:auto val="1"/>
        <c:lblAlgn val="ctr"/>
        <c:lblOffset val="100"/>
        <c:noMultiLvlLbl val="0"/>
      </c:catAx>
      <c:valAx>
        <c:axId val="111380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378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8060872598077"/>
          <c:y val="0.21995098152158887"/>
          <c:w val="0.75532318524113451"/>
          <c:h val="0.6817154163402607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explosion val="25"/>
          <c:dPt>
            <c:idx val="0"/>
            <c:bubble3D val="0"/>
            <c:spPr>
              <a:solidFill>
                <a:srgbClr val="819028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rgbClr val="BA6038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0.17149484442325597"/>
                  <c:y val="0.126876641629418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dirty="0">
                        <a:solidFill>
                          <a:schemeClr val="tx1"/>
                        </a:solidFill>
                      </a:rPr>
                      <a:t>90,3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879494835488391"/>
                  <c:y val="-0.201898530021658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248,8</a:t>
                    </a:r>
                    <a:endParaRPr lang="en-US" sz="1600" b="1" dirty="0">
                      <a:solidFill>
                        <a:srgbClr val="5B2C19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5420792260875044E-2"/>
                  <c:y val="1.5286449933182835E-2"/>
                </c:manualLayout>
              </c:layout>
              <c:tx>
                <c:rich>
                  <a:bodyPr/>
                  <a:lstStyle/>
                  <a:p>
                    <a:pPr algn="ctr">
                      <a:defRPr lang="ru-RU" sz="1600" b="1" i="0" u="none" strike="noStrike" kern="1200" baseline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27,3</a:t>
                    </a:r>
                    <a:endParaRPr lang="en-US" sz="1600" b="1" dirty="0">
                      <a:solidFill>
                        <a:srgbClr val="5B2C19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0,2</a:t>
                    </a:r>
                    <a:endParaRPr lang="en-US" sz="1600" b="1" dirty="0">
                      <a:solidFill>
                        <a:srgbClr val="5B2C19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smtClean="0"/>
                      <a:t>15,</a:t>
                    </a:r>
                    <a:r>
                      <a:rPr lang="ru-RU" sz="1600" smtClean="0"/>
                      <a:t>4</a:t>
                    </a:r>
                    <a:endParaRPr lang="en-US" sz="16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uk-UA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90.3</c:v>
                </c:pt>
                <c:pt idx="1">
                  <c:v>248.8</c:v>
                </c:pt>
                <c:pt idx="2">
                  <c:v>27.3</c:v>
                </c:pt>
                <c:pt idx="3">
                  <c:v>0.2</c:v>
                </c:pt>
                <c:pt idx="4">
                  <c:v>15.5</c:v>
                </c:pt>
                <c:pt idx="5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371418065864568E-2"/>
          <c:y val="0"/>
          <c:w val="0.86816627258031676"/>
          <c:h val="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dLbl>
              <c:idx val="2"/>
              <c:layout>
                <c:manualLayout>
                  <c:x val="-0.16112944493368581"/>
                  <c:y val="-0.1005373379530280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29.9</c:v>
                </c:pt>
                <c:pt idx="1">
                  <c:v>32.200000000000003</c:v>
                </c:pt>
                <c:pt idx="2">
                  <c:v>38.9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723264"/>
        <c:axId val="111724800"/>
      </c:lineChart>
      <c:catAx>
        <c:axId val="111723264"/>
        <c:scaling>
          <c:orientation val="minMax"/>
        </c:scaling>
        <c:delete val="1"/>
        <c:axPos val="b"/>
        <c:majorTickMark val="out"/>
        <c:minorTickMark val="none"/>
        <c:tickLblPos val="nextTo"/>
        <c:crossAx val="111724800"/>
        <c:crosses val="autoZero"/>
        <c:auto val="1"/>
        <c:lblAlgn val="ctr"/>
        <c:lblOffset val="100"/>
        <c:noMultiLvlLbl val="0"/>
      </c:catAx>
      <c:valAx>
        <c:axId val="111724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723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38406215485224"/>
          <c:y val="0"/>
          <c:w val="0.86816627258031676"/>
          <c:h val="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dLbl>
              <c:idx val="2"/>
              <c:layout>
                <c:manualLayout>
                  <c:x val="-4.4739063094917729E-2"/>
                  <c:y val="-0.15468326762869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203.7</c:v>
                </c:pt>
                <c:pt idx="1">
                  <c:v>224.7</c:v>
                </c:pt>
                <c:pt idx="2">
                  <c:v>118.9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306624"/>
        <c:axId val="111308160"/>
      </c:lineChart>
      <c:catAx>
        <c:axId val="111306624"/>
        <c:scaling>
          <c:orientation val="minMax"/>
        </c:scaling>
        <c:delete val="1"/>
        <c:axPos val="b"/>
        <c:majorTickMark val="out"/>
        <c:minorTickMark val="none"/>
        <c:tickLblPos val="nextTo"/>
        <c:crossAx val="111308160"/>
        <c:crosses val="autoZero"/>
        <c:auto val="1"/>
        <c:lblAlgn val="ctr"/>
        <c:lblOffset val="100"/>
        <c:noMultiLvlLbl val="0"/>
      </c:catAx>
      <c:valAx>
        <c:axId val="111308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306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97132564229244"/>
          <c:y val="0"/>
          <c:w val="0.86816627258031676"/>
          <c:h val="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dLbl>
              <c:idx val="2"/>
              <c:layout>
                <c:manualLayout>
                  <c:x val="-4.4739063094917729E-2"/>
                  <c:y val="-0.15468326762869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1.9</c:v>
                </c:pt>
                <c:pt idx="1">
                  <c:v>6.4</c:v>
                </c:pt>
                <c:pt idx="2">
                  <c:v>9.6999999999999993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670592"/>
        <c:axId val="110672128"/>
      </c:lineChart>
      <c:catAx>
        <c:axId val="110670592"/>
        <c:scaling>
          <c:orientation val="minMax"/>
        </c:scaling>
        <c:delete val="1"/>
        <c:axPos val="b"/>
        <c:majorTickMark val="out"/>
        <c:minorTickMark val="none"/>
        <c:tickLblPos val="nextTo"/>
        <c:crossAx val="110672128"/>
        <c:crosses val="autoZero"/>
        <c:auto val="1"/>
        <c:lblAlgn val="ctr"/>
        <c:lblOffset val="100"/>
        <c:noMultiLvlLbl val="0"/>
      </c:catAx>
      <c:valAx>
        <c:axId val="110672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0670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431700285463314E-2"/>
          <c:y val="0"/>
          <c:w val="0.86816627258031676"/>
          <c:h val="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8100">
              <a:solidFill>
                <a:schemeClr val="accent5">
                  <a:lumMod val="25000"/>
                </a:schemeClr>
              </a:solidFill>
            </a:ln>
          </c:spPr>
          <c:marker>
            <c:spPr>
              <a:ln w="38100">
                <a:solidFill>
                  <a:schemeClr val="accent5">
                    <a:lumMod val="25000"/>
                  </a:schemeClr>
                </a:solidFill>
              </a:ln>
            </c:spPr>
          </c:marker>
          <c:dLbls>
            <c:dLbl>
              <c:idx val="2"/>
              <c:layout>
                <c:manualLayout>
                  <c:x val="-4.4739063094917729E-2"/>
                  <c:y val="-0.15468326762869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accent5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7.4</c:v>
                </c:pt>
                <c:pt idx="1">
                  <c:v>2.9</c:v>
                </c:pt>
                <c:pt idx="2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779008"/>
        <c:axId val="110784896"/>
      </c:lineChart>
      <c:catAx>
        <c:axId val="110779008"/>
        <c:scaling>
          <c:orientation val="minMax"/>
        </c:scaling>
        <c:delete val="1"/>
        <c:axPos val="b"/>
        <c:majorTickMark val="out"/>
        <c:minorTickMark val="none"/>
        <c:tickLblPos val="nextTo"/>
        <c:crossAx val="110784896"/>
        <c:crosses val="autoZero"/>
        <c:auto val="1"/>
        <c:lblAlgn val="ctr"/>
        <c:lblOffset val="100"/>
        <c:noMultiLvlLbl val="0"/>
      </c:catAx>
      <c:valAx>
        <c:axId val="110784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0779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72382001763384E-3"/>
          <c:y val="1.0374664252991498E-2"/>
          <c:w val="0.92677037979806032"/>
          <c:h val="0.77175738643418701"/>
        </c:manualLayout>
      </c:layout>
      <c:lineChart>
        <c:grouping val="standard"/>
        <c:varyColors val="0"/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2047616"/>
        <c:axId val="72057600"/>
      </c:lineChart>
      <c:catAx>
        <c:axId val="72047616"/>
        <c:scaling>
          <c:orientation val="minMax"/>
        </c:scaling>
        <c:delete val="1"/>
        <c:axPos val="b"/>
        <c:majorTickMark val="out"/>
        <c:minorTickMark val="none"/>
        <c:tickLblPos val="nextTo"/>
        <c:crossAx val="72057600"/>
        <c:crosses val="autoZero"/>
        <c:auto val="1"/>
        <c:lblAlgn val="ctr"/>
        <c:lblOffset val="100"/>
        <c:noMultiLvlLbl val="0"/>
      </c:catAx>
      <c:valAx>
        <c:axId val="72057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20476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068096"/>
        <c:axId val="72565504"/>
      </c:lineChart>
      <c:catAx>
        <c:axId val="72068096"/>
        <c:scaling>
          <c:orientation val="minMax"/>
        </c:scaling>
        <c:delete val="1"/>
        <c:axPos val="b"/>
        <c:majorTickMark val="out"/>
        <c:minorTickMark val="none"/>
        <c:tickLblPos val="nextTo"/>
        <c:crossAx val="72565504"/>
        <c:crosses val="autoZero"/>
        <c:auto val="1"/>
        <c:lblAlgn val="ctr"/>
        <c:lblOffset val="100"/>
        <c:noMultiLvlLbl val="0"/>
      </c:catAx>
      <c:valAx>
        <c:axId val="72565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2068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10067599600232"/>
          <c:y val="0"/>
          <c:w val="0.64510116449414012"/>
          <c:h val="0.9265737246337465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5B2C19"/>
            </a:solidFill>
          </c:spPr>
          <c:invertIfNegative val="0"/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113,</a:t>
                    </a:r>
                    <a:r>
                      <a:rPr lang="ru-RU" smtClean="0"/>
                      <a:t>8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0">
                    <a:solidFill>
                      <a:schemeClr val="accent4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11.8</c:v>
                </c:pt>
                <c:pt idx="1">
                  <c:v>2.2000000000000002</c:v>
                </c:pt>
                <c:pt idx="2">
                  <c:v>0</c:v>
                </c:pt>
                <c:pt idx="3">
                  <c:v>15.9</c:v>
                </c:pt>
                <c:pt idx="4">
                  <c:v>83.8</c:v>
                </c:pt>
                <c:pt idx="5">
                  <c:v>113.7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,1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24,</a:t>
                    </a:r>
                    <a:r>
                      <a:rPr lang="ru-RU" smtClean="0"/>
                      <a:t>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99,</a:t>
                    </a:r>
                    <a:r>
                      <a:rPr lang="ru-RU" smtClean="0"/>
                      <a:t>5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accent4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14.1</c:v>
                </c:pt>
                <c:pt idx="1">
                  <c:v>2.2999999999999998</c:v>
                </c:pt>
                <c:pt idx="2">
                  <c:v>5</c:v>
                </c:pt>
                <c:pt idx="3">
                  <c:v>24.6</c:v>
                </c:pt>
                <c:pt idx="4">
                  <c:v>99.4</c:v>
                </c:pt>
                <c:pt idx="5">
                  <c:v>145.5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108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rgbClr val="31051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12.5</c:v>
                </c:pt>
                <c:pt idx="1">
                  <c:v>2.9</c:v>
                </c:pt>
                <c:pt idx="2">
                  <c:v>5.4</c:v>
                </c:pt>
                <c:pt idx="3">
                  <c:v>20.399999999999999</c:v>
                </c:pt>
                <c:pt idx="4">
                  <c:v>108</c:v>
                </c:pt>
                <c:pt idx="5">
                  <c:v>149.19999999999999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2608384"/>
        <c:axId val="81473920"/>
      </c:barChart>
      <c:catAx>
        <c:axId val="726083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1473920"/>
        <c:crosses val="autoZero"/>
        <c:auto val="1"/>
        <c:lblAlgn val="ctr"/>
        <c:lblOffset val="100"/>
        <c:noMultiLvlLbl val="0"/>
      </c:catAx>
      <c:valAx>
        <c:axId val="81473920"/>
        <c:scaling>
          <c:orientation val="minMax"/>
          <c:max val="15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uk-UA"/>
          </a:p>
        </c:txPr>
        <c:crossAx val="726083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>
              <a:solidFill>
                <a:srgbClr val="310513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2299991358984803"/>
          <c:y val="0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502345150055791E-2"/>
          <c:y val="0.18542721443649118"/>
          <c:w val="0.95782473444979543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108</c:v>
                </c:pt>
                <c:pt idx="1">
                  <c:v>5.4</c:v>
                </c:pt>
                <c:pt idx="2">
                  <c:v>20.399999999999999</c:v>
                </c:pt>
                <c:pt idx="3">
                  <c:v>12.5</c:v>
                </c:pt>
                <c:pt idx="4">
                  <c:v>2.9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452606073375649E-2"/>
                  <c:y val="-5.6100362222811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149.19999999999999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688.5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2605184"/>
        <c:axId val="82606720"/>
        <c:axId val="64105536"/>
      </c:bar3DChart>
      <c:catAx>
        <c:axId val="82605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606720"/>
        <c:crosses val="autoZero"/>
        <c:auto val="1"/>
        <c:lblAlgn val="ctr"/>
        <c:lblOffset val="100"/>
        <c:noMultiLvlLbl val="0"/>
      </c:catAx>
      <c:valAx>
        <c:axId val="82606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82605184"/>
        <c:crosses val="autoZero"/>
        <c:crossBetween val="between"/>
      </c:valAx>
      <c:serAx>
        <c:axId val="641055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82606720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52617561132273E-2"/>
          <c:y val="0"/>
          <c:w val="0.91933246086520648"/>
          <c:h val="0.906194771745424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5B2C19"/>
            </a:solidFill>
          </c:spPr>
          <c:invertIfNegative val="0"/>
          <c:dLbls>
            <c:txPr>
              <a:bodyPr/>
              <a:lstStyle/>
              <a:p>
                <a:pPr>
                  <a:defRPr sz="1600">
                    <a:solidFill>
                      <a:srgbClr val="31051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13.1</c:v>
                </c:pt>
                <c:pt idx="1">
                  <c:v>1.9</c:v>
                </c:pt>
                <c:pt idx="2">
                  <c:v>1.6</c:v>
                </c:pt>
                <c:pt idx="3">
                  <c:v>0.4</c:v>
                </c:pt>
                <c:pt idx="4">
                  <c:v>1.1000000000000001</c:v>
                </c:pt>
                <c:pt idx="5">
                  <c:v>70.400000000000006</c:v>
                </c:pt>
                <c:pt idx="6">
                  <c:v>90.2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112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rgbClr val="31051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8.1</c:v>
                </c:pt>
                <c:pt idx="1">
                  <c:v>3.4</c:v>
                </c:pt>
                <c:pt idx="2">
                  <c:v>5.2</c:v>
                </c:pt>
                <c:pt idx="3">
                  <c:v>0.6</c:v>
                </c:pt>
                <c:pt idx="4">
                  <c:v>1.1000000000000001</c:v>
                </c:pt>
                <c:pt idx="5">
                  <c:v>93.6</c:v>
                </c:pt>
                <c:pt idx="6">
                  <c:v>112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pPr>
                      <a:defRPr sz="1600">
                        <a:solidFill>
                          <a:srgbClr val="31051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162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rgbClr val="31051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9.8000000000000007</c:v>
                </c:pt>
                <c:pt idx="1">
                  <c:v>3.9</c:v>
                </c:pt>
                <c:pt idx="2">
                  <c:v>17.100000000000001</c:v>
                </c:pt>
                <c:pt idx="3">
                  <c:v>1.8</c:v>
                </c:pt>
                <c:pt idx="4">
                  <c:v>0.5</c:v>
                </c:pt>
                <c:pt idx="5">
                  <c:v>128.9</c:v>
                </c:pt>
                <c:pt idx="6">
                  <c:v>162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374912"/>
        <c:axId val="92376448"/>
      </c:barChart>
      <c:catAx>
        <c:axId val="923749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2376448"/>
        <c:crosses val="autoZero"/>
        <c:auto val="1"/>
        <c:lblAlgn val="ctr"/>
        <c:lblOffset val="100"/>
        <c:noMultiLvlLbl val="0"/>
      </c:catAx>
      <c:valAx>
        <c:axId val="92376448"/>
        <c:scaling>
          <c:orientation val="minMax"/>
          <c:max val="12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uk-UA"/>
          </a:p>
        </c:txPr>
        <c:crossAx val="9237491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>
              <a:solidFill>
                <a:srgbClr val="310513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/>
              <a:t>Неналоговые </a:t>
            </a:r>
            <a:r>
              <a:rPr lang="ru-RU" dirty="0"/>
              <a:t>доходы</a:t>
            </a:r>
          </a:p>
        </c:rich>
      </c:tx>
      <c:layout>
        <c:manualLayout>
          <c:xMode val="edge"/>
          <c:yMode val="edge"/>
          <c:x val="9.6374426865483299E-3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262025874153884"/>
          <c:y val="0.17030984652498929"/>
          <c:w val="0.89737974125846121"/>
          <c:h val="0.784338049740505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1"/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Исп-е им-ва</c:v>
                </c:pt>
                <c:pt idx="1">
                  <c:v>Природ ресурсы</c:v>
                </c:pt>
                <c:pt idx="2">
                  <c:v>Плат услуги</c:v>
                </c:pt>
                <c:pt idx="3">
                  <c:v>Активы</c:v>
                </c:pt>
                <c:pt idx="4">
                  <c:v>штрафы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128.9</c:v>
                </c:pt>
                <c:pt idx="1">
                  <c:v>0.5</c:v>
                </c:pt>
                <c:pt idx="2">
                  <c:v>1.8</c:v>
                </c:pt>
                <c:pt idx="3">
                  <c:v>17.100000000000001</c:v>
                </c:pt>
                <c:pt idx="4">
                  <c:v>3.9</c:v>
                </c:pt>
                <c:pt idx="5">
                  <c:v>9.8000000000000007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A93E6-6DB0-40C7-9A1C-8807CF878C50}" type="doc">
      <dgm:prSet loTypeId="urn:microsoft.com/office/officeart/2005/8/layout/orgChart1" loCatId="hierarchy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6C98BCC-AF96-4870-8071-159D7D0C0B19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 БЮДЖЕТА ГОРОДА  СУДАКА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A74F51-D5AA-47E1-8DA6-5115A27E5011}" type="parTrans" cxnId="{DC05043B-51B4-4EE8-8762-0EBA32F9601C}">
      <dgm:prSet/>
      <dgm:spPr/>
      <dgm:t>
        <a:bodyPr/>
        <a:lstStyle/>
        <a:p>
          <a:endParaRPr lang="ru-RU"/>
        </a:p>
      </dgm:t>
    </dgm:pt>
    <dgm:pt modelId="{6E503C66-FE49-4E2E-85AF-0951B5F8F033}" type="sibTrans" cxnId="{DC05043B-51B4-4EE8-8762-0EBA32F9601C}">
      <dgm:prSet/>
      <dgm:spPr/>
      <dgm:t>
        <a:bodyPr/>
        <a:lstStyle/>
        <a:p>
          <a:endParaRPr lang="ru-RU"/>
        </a:p>
      </dgm:t>
    </dgm:pt>
    <dgm:pt modelId="{F4044142-D868-4B35-921F-E58574DCA714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BB3A87-D60D-4403-BAFE-38FDD238AEE4}" type="parTrans" cxnId="{3E84C675-03F9-406B-AA6E-3898F85586E9}">
      <dgm:prSet/>
      <dgm:spPr/>
      <dgm:t>
        <a:bodyPr/>
        <a:lstStyle/>
        <a:p>
          <a:endParaRPr lang="ru-RU"/>
        </a:p>
      </dgm:t>
    </dgm:pt>
    <dgm:pt modelId="{8150FF5A-88E8-4316-B3A1-1D5028F1BB14}" type="sibTrans" cxnId="{3E84C675-03F9-406B-AA6E-3898F85586E9}">
      <dgm:prSet/>
      <dgm:spPr/>
      <dgm:t>
        <a:bodyPr/>
        <a:lstStyle/>
        <a:p>
          <a:endParaRPr lang="ru-RU"/>
        </a:p>
      </dgm:t>
    </dgm:pt>
    <dgm:pt modelId="{F37E9368-7FE3-4671-BA2A-D0B849438403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143,8(46,2%)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EEC4E3-901E-4001-99AC-2AF8B3AB9E8C}" type="parTrans" cxnId="{FC2F2795-EED1-4B9C-8363-C83BAD798B22}">
      <dgm:prSet/>
      <dgm:spPr/>
      <dgm:t>
        <a:bodyPr/>
        <a:lstStyle/>
        <a:p>
          <a:endParaRPr lang="ru-RU"/>
        </a:p>
      </dgm:t>
    </dgm:pt>
    <dgm:pt modelId="{8FE1C310-1337-453F-BD05-0EAB0C2D5D05}" type="sibTrans" cxnId="{FC2F2795-EED1-4B9C-8363-C83BAD798B22}">
      <dgm:prSet/>
      <dgm:spPr/>
      <dgm:t>
        <a:bodyPr/>
        <a:lstStyle/>
        <a:p>
          <a:endParaRPr lang="ru-RU"/>
        </a:p>
      </dgm:t>
    </dgm:pt>
    <dgm:pt modelId="{5C1F18DD-11D7-43EE-B7CE-13AE88BAEFCF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84896-B144-4974-B505-71C5E5C80B53}" type="parTrans" cxnId="{B6F28475-7428-4844-976F-E927095F5734}">
      <dgm:prSet/>
      <dgm:spPr/>
      <dgm:t>
        <a:bodyPr/>
        <a:lstStyle/>
        <a:p>
          <a:endParaRPr lang="ru-RU"/>
        </a:p>
      </dgm:t>
    </dgm:pt>
    <dgm:pt modelId="{8364F54F-F926-4AA4-A7BA-1A67F190AF77}" type="sibTrans" cxnId="{B6F28475-7428-4844-976F-E927095F5734}">
      <dgm:prSet/>
      <dgm:spPr/>
      <dgm:t>
        <a:bodyPr/>
        <a:lstStyle/>
        <a:p>
          <a:endParaRPr lang="ru-RU"/>
        </a:p>
      </dgm:t>
    </dgm:pt>
    <dgm:pt modelId="{66AE82CB-46EC-4957-9CA5-FFE853839FAC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ОМВД 0,8 (0,3%)</a:t>
          </a:r>
        </a:p>
      </dgm:t>
    </dgm:pt>
    <dgm:pt modelId="{14131411-D4CA-4758-8809-E206B8978B82}" type="parTrans" cxnId="{BDB8FF91-655A-4ECD-9B41-4666A1ED9ED8}">
      <dgm:prSet/>
      <dgm:spPr/>
      <dgm:t>
        <a:bodyPr/>
        <a:lstStyle/>
        <a:p>
          <a:endParaRPr lang="ru-RU"/>
        </a:p>
      </dgm:t>
    </dgm:pt>
    <dgm:pt modelId="{9526CC22-3DBF-489E-A825-7A642793869E}" type="sibTrans" cxnId="{BDB8FF91-655A-4ECD-9B41-4666A1ED9ED8}">
      <dgm:prSet/>
      <dgm:spPr/>
      <dgm:t>
        <a:bodyPr/>
        <a:lstStyle/>
        <a:p>
          <a:endParaRPr lang="ru-RU"/>
        </a:p>
      </dgm:t>
    </dgm:pt>
    <dgm:pt modelId="{F7C80E71-3BFD-4D96-9546-E4B9E9A74BB2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 158,5 (50,9%)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5C55E-9854-4123-B2AC-3AA0F00E6AD2}" type="parTrans" cxnId="{6FCC1053-FBB0-492B-921C-C29CF8A2429C}">
      <dgm:prSet/>
      <dgm:spPr/>
      <dgm:t>
        <a:bodyPr/>
        <a:lstStyle/>
        <a:p>
          <a:endParaRPr lang="ru-RU"/>
        </a:p>
      </dgm:t>
    </dgm:pt>
    <dgm:pt modelId="{156C02C6-745A-4D8F-9954-4CA2198D1835}" type="sibTrans" cxnId="{6FCC1053-FBB0-492B-921C-C29CF8A2429C}">
      <dgm:prSet/>
      <dgm:spPr/>
      <dgm:t>
        <a:bodyPr/>
        <a:lstStyle/>
        <a:p>
          <a:endParaRPr lang="ru-RU"/>
        </a:p>
      </dgm:t>
    </dgm:pt>
    <dgm:pt modelId="{A3B15C24-570B-4C7D-BFD0-BE93D89DDB73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Росприроднадзор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0,9 (0,3%)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F41939-B051-4135-9E36-ECDF1DB3B21A}" type="parTrans" cxnId="{13A391E9-12D1-46C2-A4B9-A47EE3AFB17E}">
      <dgm:prSet/>
      <dgm:spPr/>
      <dgm:t>
        <a:bodyPr/>
        <a:lstStyle/>
        <a:p>
          <a:endParaRPr lang="ru-RU"/>
        </a:p>
      </dgm:t>
    </dgm:pt>
    <dgm:pt modelId="{06C5F8B7-4573-44DA-9308-6A5445EE874F}" type="sibTrans" cxnId="{13A391E9-12D1-46C2-A4B9-A47EE3AFB17E}">
      <dgm:prSet/>
      <dgm:spPr/>
      <dgm:t>
        <a:bodyPr/>
        <a:lstStyle/>
        <a:p>
          <a:endParaRPr lang="ru-RU"/>
        </a:p>
      </dgm:t>
    </dgm:pt>
    <dgm:pt modelId="{F86F835E-7FDB-4008-85CF-278E3DCD5486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Мин-во экологии 0,5(0,2%)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6497C-B4F1-41C1-BB00-FF71D8F2E675}" type="parTrans" cxnId="{3EA552B8-D93B-477B-BA7D-D245A67C42D7}">
      <dgm:prSet/>
      <dgm:spPr/>
      <dgm:t>
        <a:bodyPr/>
        <a:lstStyle/>
        <a:p>
          <a:endParaRPr lang="ru-RU"/>
        </a:p>
      </dgm:t>
    </dgm:pt>
    <dgm:pt modelId="{76CA1E4E-18E3-4874-85A2-0B15B99FAECC}" type="sibTrans" cxnId="{3EA552B8-D93B-477B-BA7D-D245A67C42D7}">
      <dgm:prSet/>
      <dgm:spPr/>
      <dgm:t>
        <a:bodyPr/>
        <a:lstStyle/>
        <a:p>
          <a:endParaRPr lang="ru-RU"/>
        </a:p>
      </dgm:t>
    </dgm:pt>
    <dgm:pt modelId="{E0520ED5-AB88-4766-9108-6D70741E8D89}" type="pres">
      <dgm:prSet presAssocID="{F44A93E6-6DB0-40C7-9A1C-8807CF878C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012301-CE51-4A07-A49F-4D88DDB0F2C5}" type="pres">
      <dgm:prSet presAssocID="{B6C98BCC-AF96-4870-8071-159D7D0C0B1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8239E03-B296-42FD-A74E-09481690B6C0}" type="pres">
      <dgm:prSet presAssocID="{B6C98BCC-AF96-4870-8071-159D7D0C0B19}" presName="rootComposite1" presStyleCnt="0"/>
      <dgm:spPr/>
      <dgm:t>
        <a:bodyPr/>
        <a:lstStyle/>
        <a:p>
          <a:endParaRPr lang="ru-RU"/>
        </a:p>
      </dgm:t>
    </dgm:pt>
    <dgm:pt modelId="{32AA0C24-12E1-4252-BB79-7194DE0A9468}" type="pres">
      <dgm:prSet presAssocID="{B6C98BCC-AF96-4870-8071-159D7D0C0B19}" presName="rootText1" presStyleLbl="node0" presStyleIdx="0" presStyleCnt="1" custScaleX="357739" custScaleY="62522" custLinFactNeighborX="15456" custLinFactNeighborY="-84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E135B-8934-4736-98A2-C65E47260563}" type="pres">
      <dgm:prSet presAssocID="{B6C98BCC-AF96-4870-8071-159D7D0C0B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BB04BF-0405-461F-8A76-F440A2CEC0E0}" type="pres">
      <dgm:prSet presAssocID="{B6C98BCC-AF96-4870-8071-159D7D0C0B19}" presName="hierChild2" presStyleCnt="0"/>
      <dgm:spPr/>
      <dgm:t>
        <a:bodyPr/>
        <a:lstStyle/>
        <a:p>
          <a:endParaRPr lang="ru-RU"/>
        </a:p>
      </dgm:t>
    </dgm:pt>
    <dgm:pt modelId="{1F0698EB-6F20-4ADF-AF4A-39788DC2CBAD}" type="pres">
      <dgm:prSet presAssocID="{AFBB3A87-D60D-4403-BAFE-38FDD238AEE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01F4055-05EB-45D8-89F6-03FB0D220017}" type="pres">
      <dgm:prSet presAssocID="{F4044142-D868-4B35-921F-E58574DCA71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9F8C4D4-B5BA-47C9-B283-55A3F15BA216}" type="pres">
      <dgm:prSet presAssocID="{F4044142-D868-4B35-921F-E58574DCA714}" presName="rootComposite" presStyleCnt="0"/>
      <dgm:spPr/>
      <dgm:t>
        <a:bodyPr/>
        <a:lstStyle/>
        <a:p>
          <a:endParaRPr lang="ru-RU"/>
        </a:p>
      </dgm:t>
    </dgm:pt>
    <dgm:pt modelId="{170F6D0D-AB3B-4252-906D-12FD44F27447}" type="pres">
      <dgm:prSet presAssocID="{F4044142-D868-4B35-921F-E58574DCA714}" presName="rootText" presStyleLbl="node2" presStyleIdx="0" presStyleCnt="2" custScaleX="141148" custScaleY="62916" custLinFactNeighborX="9372" custLinFactNeighborY="45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B3EC8B-91D8-47B8-AE3B-66AF31DC937F}" type="pres">
      <dgm:prSet presAssocID="{F4044142-D868-4B35-921F-E58574DCA71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782EAEB-27FA-4459-B31C-BA52500430DF}" type="pres">
      <dgm:prSet presAssocID="{F4044142-D868-4B35-921F-E58574DCA714}" presName="hierChild4" presStyleCnt="0"/>
      <dgm:spPr/>
      <dgm:t>
        <a:bodyPr/>
        <a:lstStyle/>
        <a:p>
          <a:endParaRPr lang="ru-RU"/>
        </a:p>
      </dgm:t>
    </dgm:pt>
    <dgm:pt modelId="{B413F663-1ECD-48BF-901E-6AC5A6A3C2B6}" type="pres">
      <dgm:prSet presAssocID="{15EEC4E3-901E-4001-99AC-2AF8B3AB9E8C}" presName="Name37" presStyleLbl="parChTrans1D3" presStyleIdx="0" presStyleCnt="5"/>
      <dgm:spPr/>
      <dgm:t>
        <a:bodyPr/>
        <a:lstStyle/>
        <a:p>
          <a:endParaRPr lang="ru-RU"/>
        </a:p>
      </dgm:t>
    </dgm:pt>
    <dgm:pt modelId="{E8185D86-B5D7-4882-B16D-F351F9FD7621}" type="pres">
      <dgm:prSet presAssocID="{F37E9368-7FE3-4671-BA2A-D0B84943840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624591-B3E7-4B51-AEC5-8CBE75368DA7}" type="pres">
      <dgm:prSet presAssocID="{F37E9368-7FE3-4671-BA2A-D0B849438403}" presName="rootComposite" presStyleCnt="0"/>
      <dgm:spPr/>
      <dgm:t>
        <a:bodyPr/>
        <a:lstStyle/>
        <a:p>
          <a:endParaRPr lang="ru-RU"/>
        </a:p>
      </dgm:t>
    </dgm:pt>
    <dgm:pt modelId="{442E1E88-A9F3-4E14-801B-1731318382EF}" type="pres">
      <dgm:prSet presAssocID="{F37E9368-7FE3-4671-BA2A-D0B849438403}" presName="rootText" presStyleLbl="node3" presStyleIdx="0" presStyleCnt="5" custScaleX="95934" custScaleY="112303" custLinFactNeighborX="-39758" custLinFactNeighborY="113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EEE8E0-0240-4C6B-A179-2092FDE70669}" type="pres">
      <dgm:prSet presAssocID="{F37E9368-7FE3-4671-BA2A-D0B849438403}" presName="rootConnector" presStyleLbl="node3" presStyleIdx="0" presStyleCnt="5"/>
      <dgm:spPr/>
      <dgm:t>
        <a:bodyPr/>
        <a:lstStyle/>
        <a:p>
          <a:endParaRPr lang="ru-RU"/>
        </a:p>
      </dgm:t>
    </dgm:pt>
    <dgm:pt modelId="{B5D07806-45D5-4F50-B70D-7214311A906D}" type="pres">
      <dgm:prSet presAssocID="{F37E9368-7FE3-4671-BA2A-D0B849438403}" presName="hierChild4" presStyleCnt="0"/>
      <dgm:spPr/>
      <dgm:t>
        <a:bodyPr/>
        <a:lstStyle/>
        <a:p>
          <a:endParaRPr lang="ru-RU"/>
        </a:p>
      </dgm:t>
    </dgm:pt>
    <dgm:pt modelId="{6E16332C-469A-4A73-9487-00E900786107}" type="pres">
      <dgm:prSet presAssocID="{F37E9368-7FE3-4671-BA2A-D0B849438403}" presName="hierChild5" presStyleCnt="0"/>
      <dgm:spPr/>
      <dgm:t>
        <a:bodyPr/>
        <a:lstStyle/>
        <a:p>
          <a:endParaRPr lang="ru-RU"/>
        </a:p>
      </dgm:t>
    </dgm:pt>
    <dgm:pt modelId="{A2D9B6EC-5993-4E9A-B482-B99E79C1CAEA}" type="pres">
      <dgm:prSet presAssocID="{F4044142-D868-4B35-921F-E58574DCA714}" presName="hierChild5" presStyleCnt="0"/>
      <dgm:spPr/>
      <dgm:t>
        <a:bodyPr/>
        <a:lstStyle/>
        <a:p>
          <a:endParaRPr lang="ru-RU"/>
        </a:p>
      </dgm:t>
    </dgm:pt>
    <dgm:pt modelId="{E223BC00-C3FA-4CE5-B50E-F655C125D9B8}" type="pres">
      <dgm:prSet presAssocID="{9CB84896-B144-4974-B505-71C5E5C80B5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3B1F5ECA-C4E9-4139-9A81-8458CDBC84CA}" type="pres">
      <dgm:prSet presAssocID="{5C1F18DD-11D7-43EE-B7CE-13AE88BAEFC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2E95842-0A57-4829-81F6-7F52028F45AE}" type="pres">
      <dgm:prSet presAssocID="{5C1F18DD-11D7-43EE-B7CE-13AE88BAEFCF}" presName="rootComposite" presStyleCnt="0"/>
      <dgm:spPr/>
      <dgm:t>
        <a:bodyPr/>
        <a:lstStyle/>
        <a:p>
          <a:endParaRPr lang="ru-RU"/>
        </a:p>
      </dgm:t>
    </dgm:pt>
    <dgm:pt modelId="{E5FB7254-49F1-4432-9B29-9045723AF63D}" type="pres">
      <dgm:prSet presAssocID="{5C1F18DD-11D7-43EE-B7CE-13AE88BAEFCF}" presName="rootText" presStyleLbl="node2" presStyleIdx="1" presStyleCnt="2" custScaleX="165079" custScaleY="70985" custLinFactNeighborX="61476" custLinFactNeighborY="45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AC7A0-7750-4F1A-B25D-25237EDA03B8}" type="pres">
      <dgm:prSet presAssocID="{5C1F18DD-11D7-43EE-B7CE-13AE88BAEF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F5B85903-C4FD-4EB7-9711-CA61ACC04297}" type="pres">
      <dgm:prSet presAssocID="{5C1F18DD-11D7-43EE-B7CE-13AE88BAEFCF}" presName="hierChild4" presStyleCnt="0"/>
      <dgm:spPr/>
      <dgm:t>
        <a:bodyPr/>
        <a:lstStyle/>
        <a:p>
          <a:endParaRPr lang="ru-RU"/>
        </a:p>
      </dgm:t>
    </dgm:pt>
    <dgm:pt modelId="{9CF9A713-3B4A-4F3B-85D5-35698F568412}" type="pres">
      <dgm:prSet presAssocID="{14131411-D4CA-4758-8809-E206B8978B82}" presName="Name37" presStyleLbl="parChTrans1D3" presStyleIdx="1" presStyleCnt="5"/>
      <dgm:spPr/>
      <dgm:t>
        <a:bodyPr/>
        <a:lstStyle/>
        <a:p>
          <a:endParaRPr lang="ru-RU"/>
        </a:p>
      </dgm:t>
    </dgm:pt>
    <dgm:pt modelId="{2CB3BDFF-4252-4597-A1D4-75B6A3736C35}" type="pres">
      <dgm:prSet presAssocID="{66AE82CB-46EC-4957-9CA5-FFE853839FA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2DA34D-DF8E-4D51-B292-15E2D243D308}" type="pres">
      <dgm:prSet presAssocID="{66AE82CB-46EC-4957-9CA5-FFE853839FAC}" presName="rootComposite" presStyleCnt="0"/>
      <dgm:spPr/>
      <dgm:t>
        <a:bodyPr/>
        <a:lstStyle/>
        <a:p>
          <a:endParaRPr lang="ru-RU"/>
        </a:p>
      </dgm:t>
    </dgm:pt>
    <dgm:pt modelId="{CE8DD864-566F-4124-B883-39D18409DABB}" type="pres">
      <dgm:prSet presAssocID="{66AE82CB-46EC-4957-9CA5-FFE853839FAC}" presName="rootText" presStyleLbl="node3" presStyleIdx="1" presStyleCnt="5" custScaleX="110503" custScaleY="83637" custLinFactY="1953" custLinFactNeighborX="-84466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A1676-D910-47DD-87D8-6A14D5D30944}" type="pres">
      <dgm:prSet presAssocID="{66AE82CB-46EC-4957-9CA5-FFE853839FAC}" presName="rootConnector" presStyleLbl="node3" presStyleIdx="1" presStyleCnt="5"/>
      <dgm:spPr/>
      <dgm:t>
        <a:bodyPr/>
        <a:lstStyle/>
        <a:p>
          <a:endParaRPr lang="ru-RU"/>
        </a:p>
      </dgm:t>
    </dgm:pt>
    <dgm:pt modelId="{21649847-D85E-4026-A2E1-70965BA9DB4A}" type="pres">
      <dgm:prSet presAssocID="{66AE82CB-46EC-4957-9CA5-FFE853839FAC}" presName="hierChild4" presStyleCnt="0"/>
      <dgm:spPr/>
      <dgm:t>
        <a:bodyPr/>
        <a:lstStyle/>
        <a:p>
          <a:endParaRPr lang="ru-RU"/>
        </a:p>
      </dgm:t>
    </dgm:pt>
    <dgm:pt modelId="{8ABD4230-51C9-4969-9039-932E4582FBBB}" type="pres">
      <dgm:prSet presAssocID="{66AE82CB-46EC-4957-9CA5-FFE853839FAC}" presName="hierChild5" presStyleCnt="0"/>
      <dgm:spPr/>
      <dgm:t>
        <a:bodyPr/>
        <a:lstStyle/>
        <a:p>
          <a:endParaRPr lang="ru-RU"/>
        </a:p>
      </dgm:t>
    </dgm:pt>
    <dgm:pt modelId="{5445354B-7321-4371-B23E-8A41485F94FA}" type="pres">
      <dgm:prSet presAssocID="{A6D5C55E-9854-4123-B2AC-3AA0F00E6AD2}" presName="Name37" presStyleLbl="parChTrans1D3" presStyleIdx="2" presStyleCnt="5"/>
      <dgm:spPr/>
      <dgm:t>
        <a:bodyPr/>
        <a:lstStyle/>
        <a:p>
          <a:endParaRPr lang="ru-RU"/>
        </a:p>
      </dgm:t>
    </dgm:pt>
    <dgm:pt modelId="{2B83F0D6-BB77-454E-ADF9-37F0E8D74D5E}" type="pres">
      <dgm:prSet presAssocID="{F7C80E71-3BFD-4D96-9546-E4B9E9A74BB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7091FB4-793C-40F2-B0DB-7E0CD53D282B}" type="pres">
      <dgm:prSet presAssocID="{F7C80E71-3BFD-4D96-9546-E4B9E9A74BB2}" presName="rootComposite" presStyleCnt="0"/>
      <dgm:spPr/>
      <dgm:t>
        <a:bodyPr/>
        <a:lstStyle/>
        <a:p>
          <a:endParaRPr lang="ru-RU"/>
        </a:p>
      </dgm:t>
    </dgm:pt>
    <dgm:pt modelId="{AA38DAD4-C174-4CBC-A4B8-1AE0CFC605FF}" type="pres">
      <dgm:prSet presAssocID="{F7C80E71-3BFD-4D96-9546-E4B9E9A74BB2}" presName="rootText" presStyleLbl="node3" presStyleIdx="2" presStyleCnt="5" custScaleX="124296" custScaleY="81766" custLinFactY="-42929" custLinFactNeighborX="-8919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238DB-C38A-46C5-98BE-A39051930408}" type="pres">
      <dgm:prSet presAssocID="{F7C80E71-3BFD-4D96-9546-E4B9E9A74BB2}" presName="rootConnector" presStyleLbl="node3" presStyleIdx="2" presStyleCnt="5"/>
      <dgm:spPr/>
      <dgm:t>
        <a:bodyPr/>
        <a:lstStyle/>
        <a:p>
          <a:endParaRPr lang="ru-RU"/>
        </a:p>
      </dgm:t>
    </dgm:pt>
    <dgm:pt modelId="{04569723-9EC0-4AA4-8B06-E05E5453644A}" type="pres">
      <dgm:prSet presAssocID="{F7C80E71-3BFD-4D96-9546-E4B9E9A74BB2}" presName="hierChild4" presStyleCnt="0"/>
      <dgm:spPr/>
      <dgm:t>
        <a:bodyPr/>
        <a:lstStyle/>
        <a:p>
          <a:endParaRPr lang="ru-RU"/>
        </a:p>
      </dgm:t>
    </dgm:pt>
    <dgm:pt modelId="{95E654C0-B8C9-4275-BD28-EF81FAB7043D}" type="pres">
      <dgm:prSet presAssocID="{F7C80E71-3BFD-4D96-9546-E4B9E9A74BB2}" presName="hierChild5" presStyleCnt="0"/>
      <dgm:spPr/>
      <dgm:t>
        <a:bodyPr/>
        <a:lstStyle/>
        <a:p>
          <a:endParaRPr lang="ru-RU"/>
        </a:p>
      </dgm:t>
    </dgm:pt>
    <dgm:pt modelId="{3B7FF911-6621-457D-812D-272A9C0E0DED}" type="pres">
      <dgm:prSet presAssocID="{1026497C-B4F1-41C1-BB00-FF71D8F2E675}" presName="Name37" presStyleLbl="parChTrans1D3" presStyleIdx="3" presStyleCnt="5"/>
      <dgm:spPr/>
      <dgm:t>
        <a:bodyPr/>
        <a:lstStyle/>
        <a:p>
          <a:endParaRPr lang="ru-RU"/>
        </a:p>
      </dgm:t>
    </dgm:pt>
    <dgm:pt modelId="{DA38DF70-9074-4B30-83C8-476595E7D79C}" type="pres">
      <dgm:prSet presAssocID="{F86F835E-7FDB-4008-85CF-278E3DCD548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B59910B-8F39-414A-B5FE-C32AEFA97CAB}" type="pres">
      <dgm:prSet presAssocID="{F86F835E-7FDB-4008-85CF-278E3DCD5486}" presName="rootComposite" presStyleCnt="0"/>
      <dgm:spPr/>
      <dgm:t>
        <a:bodyPr/>
        <a:lstStyle/>
        <a:p>
          <a:endParaRPr lang="ru-RU"/>
        </a:p>
      </dgm:t>
    </dgm:pt>
    <dgm:pt modelId="{9818A58E-F28F-418A-AC0B-DFCEC70BBEAD}" type="pres">
      <dgm:prSet presAssocID="{F86F835E-7FDB-4008-85CF-278E3DCD5486}" presName="rootText" presStyleLbl="node3" presStyleIdx="3" presStyleCnt="5" custScaleX="133341" custScaleY="85349" custLinFactY="-47449" custLinFactNeighborX="5421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594D9-BC50-4871-BC4A-81F454FB8721}" type="pres">
      <dgm:prSet presAssocID="{F86F835E-7FDB-4008-85CF-278E3DCD5486}" presName="rootConnector" presStyleLbl="node3" presStyleIdx="3" presStyleCnt="5"/>
      <dgm:spPr/>
      <dgm:t>
        <a:bodyPr/>
        <a:lstStyle/>
        <a:p>
          <a:endParaRPr lang="ru-RU"/>
        </a:p>
      </dgm:t>
    </dgm:pt>
    <dgm:pt modelId="{1766EE92-4D63-4060-8F56-945FEE56FB5E}" type="pres">
      <dgm:prSet presAssocID="{F86F835E-7FDB-4008-85CF-278E3DCD5486}" presName="hierChild4" presStyleCnt="0"/>
      <dgm:spPr/>
      <dgm:t>
        <a:bodyPr/>
        <a:lstStyle/>
        <a:p>
          <a:endParaRPr lang="ru-RU"/>
        </a:p>
      </dgm:t>
    </dgm:pt>
    <dgm:pt modelId="{A3282AF4-F1F3-4CD1-9313-578D6311C141}" type="pres">
      <dgm:prSet presAssocID="{F86F835E-7FDB-4008-85CF-278E3DCD5486}" presName="hierChild5" presStyleCnt="0"/>
      <dgm:spPr/>
      <dgm:t>
        <a:bodyPr/>
        <a:lstStyle/>
        <a:p>
          <a:endParaRPr lang="ru-RU"/>
        </a:p>
      </dgm:t>
    </dgm:pt>
    <dgm:pt modelId="{45813857-43A4-4E90-90E8-8582A809F2F7}" type="pres">
      <dgm:prSet presAssocID="{05F41939-B051-4135-9E36-ECDF1DB3B21A}" presName="Name37" presStyleLbl="parChTrans1D3" presStyleIdx="4" presStyleCnt="5"/>
      <dgm:spPr/>
      <dgm:t>
        <a:bodyPr/>
        <a:lstStyle/>
        <a:p>
          <a:endParaRPr lang="ru-RU"/>
        </a:p>
      </dgm:t>
    </dgm:pt>
    <dgm:pt modelId="{AB53C913-E681-46C7-8BEF-78C267A33F84}" type="pres">
      <dgm:prSet presAssocID="{A3B15C24-570B-4C7D-BFD0-BE93D89DDB7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0969E4F-87F4-411E-AB1C-0E387C14FEFE}" type="pres">
      <dgm:prSet presAssocID="{A3B15C24-570B-4C7D-BFD0-BE93D89DDB73}" presName="rootComposite" presStyleCnt="0"/>
      <dgm:spPr/>
      <dgm:t>
        <a:bodyPr/>
        <a:lstStyle/>
        <a:p>
          <a:endParaRPr lang="ru-RU"/>
        </a:p>
      </dgm:t>
    </dgm:pt>
    <dgm:pt modelId="{66FE6C2F-2F60-43ED-8C23-366D844C5CE1}" type="pres">
      <dgm:prSet presAssocID="{A3B15C24-570B-4C7D-BFD0-BE93D89DDB73}" presName="rootText" presStyleLbl="node3" presStyleIdx="4" presStyleCnt="5" custScaleX="122213" custLinFactY="-194044" custLinFactNeighborX="71258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DCE343-0041-47E4-A8B4-B90F8F957C4A}" type="pres">
      <dgm:prSet presAssocID="{A3B15C24-570B-4C7D-BFD0-BE93D89DDB73}" presName="rootConnector" presStyleLbl="node3" presStyleIdx="4" presStyleCnt="5"/>
      <dgm:spPr/>
      <dgm:t>
        <a:bodyPr/>
        <a:lstStyle/>
        <a:p>
          <a:endParaRPr lang="ru-RU"/>
        </a:p>
      </dgm:t>
    </dgm:pt>
    <dgm:pt modelId="{3928ADC6-977A-465F-8568-4DF7E3BE8B7F}" type="pres">
      <dgm:prSet presAssocID="{A3B15C24-570B-4C7D-BFD0-BE93D89DDB73}" presName="hierChild4" presStyleCnt="0"/>
      <dgm:spPr/>
      <dgm:t>
        <a:bodyPr/>
        <a:lstStyle/>
        <a:p>
          <a:endParaRPr lang="ru-RU"/>
        </a:p>
      </dgm:t>
    </dgm:pt>
    <dgm:pt modelId="{AD6DA0DD-9FB5-45E5-B32A-125D29F5BE3D}" type="pres">
      <dgm:prSet presAssocID="{A3B15C24-570B-4C7D-BFD0-BE93D89DDB73}" presName="hierChild5" presStyleCnt="0"/>
      <dgm:spPr/>
      <dgm:t>
        <a:bodyPr/>
        <a:lstStyle/>
        <a:p>
          <a:endParaRPr lang="ru-RU"/>
        </a:p>
      </dgm:t>
    </dgm:pt>
    <dgm:pt modelId="{AF6AE977-7913-4E07-A2A6-FF609FFC3560}" type="pres">
      <dgm:prSet presAssocID="{5C1F18DD-11D7-43EE-B7CE-13AE88BAEFCF}" presName="hierChild5" presStyleCnt="0"/>
      <dgm:spPr/>
      <dgm:t>
        <a:bodyPr/>
        <a:lstStyle/>
        <a:p>
          <a:endParaRPr lang="ru-RU"/>
        </a:p>
      </dgm:t>
    </dgm:pt>
    <dgm:pt modelId="{5B581053-1BDD-46D4-BB42-3591B7C854AF}" type="pres">
      <dgm:prSet presAssocID="{B6C98BCC-AF96-4870-8071-159D7D0C0B19}" presName="hierChild3" presStyleCnt="0"/>
      <dgm:spPr/>
      <dgm:t>
        <a:bodyPr/>
        <a:lstStyle/>
        <a:p>
          <a:endParaRPr lang="ru-RU"/>
        </a:p>
      </dgm:t>
    </dgm:pt>
  </dgm:ptLst>
  <dgm:cxnLst>
    <dgm:cxn modelId="{DC05043B-51B4-4EE8-8762-0EBA32F9601C}" srcId="{F44A93E6-6DB0-40C7-9A1C-8807CF878C50}" destId="{B6C98BCC-AF96-4870-8071-159D7D0C0B19}" srcOrd="0" destOrd="0" parTransId="{78A74F51-D5AA-47E1-8DA6-5115A27E5011}" sibTransId="{6E503C66-FE49-4E2E-85AF-0951B5F8F033}"/>
    <dgm:cxn modelId="{08885AFD-B8B6-407F-94A2-F4E1774E50A0}" type="presOf" srcId="{14131411-D4CA-4758-8809-E206B8978B82}" destId="{9CF9A713-3B4A-4F3B-85D5-35698F568412}" srcOrd="0" destOrd="0" presId="urn:microsoft.com/office/officeart/2005/8/layout/orgChart1"/>
    <dgm:cxn modelId="{8B77C0BA-A68E-4C2A-8F99-75C7C269B6D1}" type="presOf" srcId="{F86F835E-7FDB-4008-85CF-278E3DCD5486}" destId="{9818A58E-F28F-418A-AC0B-DFCEC70BBEAD}" srcOrd="0" destOrd="0" presId="urn:microsoft.com/office/officeart/2005/8/layout/orgChart1"/>
    <dgm:cxn modelId="{931E7D6B-50AB-4194-B607-13DE54C213F5}" type="presOf" srcId="{F7C80E71-3BFD-4D96-9546-E4B9E9A74BB2}" destId="{AA38DAD4-C174-4CBC-A4B8-1AE0CFC605FF}" srcOrd="0" destOrd="0" presId="urn:microsoft.com/office/officeart/2005/8/layout/orgChart1"/>
    <dgm:cxn modelId="{13A391E9-12D1-46C2-A4B9-A47EE3AFB17E}" srcId="{5C1F18DD-11D7-43EE-B7CE-13AE88BAEFCF}" destId="{A3B15C24-570B-4C7D-BFD0-BE93D89DDB73}" srcOrd="3" destOrd="0" parTransId="{05F41939-B051-4135-9E36-ECDF1DB3B21A}" sibTransId="{06C5F8B7-4573-44DA-9308-6A5445EE874F}"/>
    <dgm:cxn modelId="{2579DD92-8023-41D9-A181-AD1830B901E3}" type="presOf" srcId="{F37E9368-7FE3-4671-BA2A-D0B849438403}" destId="{442E1E88-A9F3-4E14-801B-1731318382EF}" srcOrd="0" destOrd="0" presId="urn:microsoft.com/office/officeart/2005/8/layout/orgChart1"/>
    <dgm:cxn modelId="{FC2F2795-EED1-4B9C-8363-C83BAD798B22}" srcId="{F4044142-D868-4B35-921F-E58574DCA714}" destId="{F37E9368-7FE3-4671-BA2A-D0B849438403}" srcOrd="0" destOrd="0" parTransId="{15EEC4E3-901E-4001-99AC-2AF8B3AB9E8C}" sibTransId="{8FE1C310-1337-453F-BD05-0EAB0C2D5D05}"/>
    <dgm:cxn modelId="{A6977686-861F-4AA3-85DD-F10598195029}" type="presOf" srcId="{1026497C-B4F1-41C1-BB00-FF71D8F2E675}" destId="{3B7FF911-6621-457D-812D-272A9C0E0DED}" srcOrd="0" destOrd="0" presId="urn:microsoft.com/office/officeart/2005/8/layout/orgChart1"/>
    <dgm:cxn modelId="{B5E09102-31A1-42C1-ABA1-40294C0E8793}" type="presOf" srcId="{F7C80E71-3BFD-4D96-9546-E4B9E9A74BB2}" destId="{588238DB-C38A-46C5-98BE-A39051930408}" srcOrd="1" destOrd="0" presId="urn:microsoft.com/office/officeart/2005/8/layout/orgChart1"/>
    <dgm:cxn modelId="{8836CC01-9819-4FC2-8DF1-1FE1F8539E14}" type="presOf" srcId="{F44A93E6-6DB0-40C7-9A1C-8807CF878C50}" destId="{E0520ED5-AB88-4766-9108-6D70741E8D89}" srcOrd="0" destOrd="0" presId="urn:microsoft.com/office/officeart/2005/8/layout/orgChart1"/>
    <dgm:cxn modelId="{2F11BEE0-18D5-4257-A21C-0CA693164A40}" type="presOf" srcId="{05F41939-B051-4135-9E36-ECDF1DB3B21A}" destId="{45813857-43A4-4E90-90E8-8582A809F2F7}" srcOrd="0" destOrd="0" presId="urn:microsoft.com/office/officeart/2005/8/layout/orgChart1"/>
    <dgm:cxn modelId="{F6793964-5F8A-4AEA-944D-7057776D7B4F}" type="presOf" srcId="{F4044142-D868-4B35-921F-E58574DCA714}" destId="{170F6D0D-AB3B-4252-906D-12FD44F27447}" srcOrd="0" destOrd="0" presId="urn:microsoft.com/office/officeart/2005/8/layout/orgChart1"/>
    <dgm:cxn modelId="{730C3596-033A-4242-8DD0-23A579F0E27C}" type="presOf" srcId="{5C1F18DD-11D7-43EE-B7CE-13AE88BAEFCF}" destId="{E5FB7254-49F1-4432-9B29-9045723AF63D}" srcOrd="0" destOrd="0" presId="urn:microsoft.com/office/officeart/2005/8/layout/orgChart1"/>
    <dgm:cxn modelId="{2BF87293-BD2A-442A-9F34-14B5A9B81B45}" type="presOf" srcId="{A3B15C24-570B-4C7D-BFD0-BE93D89DDB73}" destId="{F5DCE343-0041-47E4-A8B4-B90F8F957C4A}" srcOrd="1" destOrd="0" presId="urn:microsoft.com/office/officeart/2005/8/layout/orgChart1"/>
    <dgm:cxn modelId="{B6F28475-7428-4844-976F-E927095F5734}" srcId="{B6C98BCC-AF96-4870-8071-159D7D0C0B19}" destId="{5C1F18DD-11D7-43EE-B7CE-13AE88BAEFCF}" srcOrd="1" destOrd="0" parTransId="{9CB84896-B144-4974-B505-71C5E5C80B53}" sibTransId="{8364F54F-F926-4AA4-A7BA-1A67F190AF77}"/>
    <dgm:cxn modelId="{0E5C7997-62E6-4B66-8A8E-7DD705B69169}" type="presOf" srcId="{B6C98BCC-AF96-4870-8071-159D7D0C0B19}" destId="{D8EE135B-8934-4736-98A2-C65E47260563}" srcOrd="1" destOrd="0" presId="urn:microsoft.com/office/officeart/2005/8/layout/orgChart1"/>
    <dgm:cxn modelId="{68C13DCC-E53F-45BC-818A-824D3F7D2D83}" type="presOf" srcId="{A6D5C55E-9854-4123-B2AC-3AA0F00E6AD2}" destId="{5445354B-7321-4371-B23E-8A41485F94FA}" srcOrd="0" destOrd="0" presId="urn:microsoft.com/office/officeart/2005/8/layout/orgChart1"/>
    <dgm:cxn modelId="{B062CCFD-16FE-4D6D-9175-D54C87AB00D9}" type="presOf" srcId="{F86F835E-7FDB-4008-85CF-278E3DCD5486}" destId="{D41594D9-BC50-4871-BC4A-81F454FB8721}" srcOrd="1" destOrd="0" presId="urn:microsoft.com/office/officeart/2005/8/layout/orgChart1"/>
    <dgm:cxn modelId="{3E84C675-03F9-406B-AA6E-3898F85586E9}" srcId="{B6C98BCC-AF96-4870-8071-159D7D0C0B19}" destId="{F4044142-D868-4B35-921F-E58574DCA714}" srcOrd="0" destOrd="0" parTransId="{AFBB3A87-D60D-4403-BAFE-38FDD238AEE4}" sibTransId="{8150FF5A-88E8-4316-B3A1-1D5028F1BB14}"/>
    <dgm:cxn modelId="{564D2C34-CACA-48D1-8C24-7F6964510817}" type="presOf" srcId="{66AE82CB-46EC-4957-9CA5-FFE853839FAC}" destId="{CE8DD864-566F-4124-B883-39D18409DABB}" srcOrd="0" destOrd="0" presId="urn:microsoft.com/office/officeart/2005/8/layout/orgChart1"/>
    <dgm:cxn modelId="{BDB8FF91-655A-4ECD-9B41-4666A1ED9ED8}" srcId="{5C1F18DD-11D7-43EE-B7CE-13AE88BAEFCF}" destId="{66AE82CB-46EC-4957-9CA5-FFE853839FAC}" srcOrd="0" destOrd="0" parTransId="{14131411-D4CA-4758-8809-E206B8978B82}" sibTransId="{9526CC22-3DBF-489E-A825-7A642793869E}"/>
    <dgm:cxn modelId="{3EA552B8-D93B-477B-BA7D-D245A67C42D7}" srcId="{5C1F18DD-11D7-43EE-B7CE-13AE88BAEFCF}" destId="{F86F835E-7FDB-4008-85CF-278E3DCD5486}" srcOrd="2" destOrd="0" parTransId="{1026497C-B4F1-41C1-BB00-FF71D8F2E675}" sibTransId="{76CA1E4E-18E3-4874-85A2-0B15B99FAECC}"/>
    <dgm:cxn modelId="{346FB880-8541-4E98-9AF8-5D65643B0251}" type="presOf" srcId="{9CB84896-B144-4974-B505-71C5E5C80B53}" destId="{E223BC00-C3FA-4CE5-B50E-F655C125D9B8}" srcOrd="0" destOrd="0" presId="urn:microsoft.com/office/officeart/2005/8/layout/orgChart1"/>
    <dgm:cxn modelId="{F80F292D-D2F8-49F8-976C-0CEE05F0195E}" type="presOf" srcId="{66AE82CB-46EC-4957-9CA5-FFE853839FAC}" destId="{B83A1676-D910-47DD-87D8-6A14D5D30944}" srcOrd="1" destOrd="0" presId="urn:microsoft.com/office/officeart/2005/8/layout/orgChart1"/>
    <dgm:cxn modelId="{031AC2BF-2714-421D-A7F6-985027FBF548}" type="presOf" srcId="{F37E9368-7FE3-4671-BA2A-D0B849438403}" destId="{5AEEE8E0-0240-4C6B-A179-2092FDE70669}" srcOrd="1" destOrd="0" presId="urn:microsoft.com/office/officeart/2005/8/layout/orgChart1"/>
    <dgm:cxn modelId="{84827384-29C8-426B-9609-20520EFD906E}" type="presOf" srcId="{A3B15C24-570B-4C7D-BFD0-BE93D89DDB73}" destId="{66FE6C2F-2F60-43ED-8C23-366D844C5CE1}" srcOrd="0" destOrd="0" presId="urn:microsoft.com/office/officeart/2005/8/layout/orgChart1"/>
    <dgm:cxn modelId="{6FCC1053-FBB0-492B-921C-C29CF8A2429C}" srcId="{5C1F18DD-11D7-43EE-B7CE-13AE88BAEFCF}" destId="{F7C80E71-3BFD-4D96-9546-E4B9E9A74BB2}" srcOrd="1" destOrd="0" parTransId="{A6D5C55E-9854-4123-B2AC-3AA0F00E6AD2}" sibTransId="{156C02C6-745A-4D8F-9954-4CA2198D1835}"/>
    <dgm:cxn modelId="{7DE3884F-03D7-47D5-BA50-4DFFF80228FA}" type="presOf" srcId="{15EEC4E3-901E-4001-99AC-2AF8B3AB9E8C}" destId="{B413F663-1ECD-48BF-901E-6AC5A6A3C2B6}" srcOrd="0" destOrd="0" presId="urn:microsoft.com/office/officeart/2005/8/layout/orgChart1"/>
    <dgm:cxn modelId="{28FF9430-2B58-4D74-A4E0-EDCC095E214F}" type="presOf" srcId="{F4044142-D868-4B35-921F-E58574DCA714}" destId="{0AB3EC8B-91D8-47B8-AE3B-66AF31DC937F}" srcOrd="1" destOrd="0" presId="urn:microsoft.com/office/officeart/2005/8/layout/orgChart1"/>
    <dgm:cxn modelId="{82569AF0-DFB1-47DD-A51E-AC4B9CA22D1E}" type="presOf" srcId="{B6C98BCC-AF96-4870-8071-159D7D0C0B19}" destId="{32AA0C24-12E1-4252-BB79-7194DE0A9468}" srcOrd="0" destOrd="0" presId="urn:microsoft.com/office/officeart/2005/8/layout/orgChart1"/>
    <dgm:cxn modelId="{B116E96D-992D-4B82-8B47-AE1042A06968}" type="presOf" srcId="{5C1F18DD-11D7-43EE-B7CE-13AE88BAEFCF}" destId="{8E6AC7A0-7750-4F1A-B25D-25237EDA03B8}" srcOrd="1" destOrd="0" presId="urn:microsoft.com/office/officeart/2005/8/layout/orgChart1"/>
    <dgm:cxn modelId="{7CC7C34D-C29C-46BF-BA33-93D173F2AA1F}" type="presOf" srcId="{AFBB3A87-D60D-4403-BAFE-38FDD238AEE4}" destId="{1F0698EB-6F20-4ADF-AF4A-39788DC2CBAD}" srcOrd="0" destOrd="0" presId="urn:microsoft.com/office/officeart/2005/8/layout/orgChart1"/>
    <dgm:cxn modelId="{987958B1-C105-4B85-9A04-0336AE48928B}" type="presParOf" srcId="{E0520ED5-AB88-4766-9108-6D70741E8D89}" destId="{8F012301-CE51-4A07-A49F-4D88DDB0F2C5}" srcOrd="0" destOrd="0" presId="urn:microsoft.com/office/officeart/2005/8/layout/orgChart1"/>
    <dgm:cxn modelId="{B777A5FA-1C03-4825-A7C8-AF0069B50649}" type="presParOf" srcId="{8F012301-CE51-4A07-A49F-4D88DDB0F2C5}" destId="{08239E03-B296-42FD-A74E-09481690B6C0}" srcOrd="0" destOrd="0" presId="urn:microsoft.com/office/officeart/2005/8/layout/orgChart1"/>
    <dgm:cxn modelId="{CBC0046E-D4ED-4D2A-835C-49899B84412F}" type="presParOf" srcId="{08239E03-B296-42FD-A74E-09481690B6C0}" destId="{32AA0C24-12E1-4252-BB79-7194DE0A9468}" srcOrd="0" destOrd="0" presId="urn:microsoft.com/office/officeart/2005/8/layout/orgChart1"/>
    <dgm:cxn modelId="{DAFE1939-E728-4D4B-97E5-19052922DADD}" type="presParOf" srcId="{08239E03-B296-42FD-A74E-09481690B6C0}" destId="{D8EE135B-8934-4736-98A2-C65E47260563}" srcOrd="1" destOrd="0" presId="urn:microsoft.com/office/officeart/2005/8/layout/orgChart1"/>
    <dgm:cxn modelId="{CE91212F-2C98-44E6-B2A2-74956797D575}" type="presParOf" srcId="{8F012301-CE51-4A07-A49F-4D88DDB0F2C5}" destId="{FBBB04BF-0405-461F-8A76-F440A2CEC0E0}" srcOrd="1" destOrd="0" presId="urn:microsoft.com/office/officeart/2005/8/layout/orgChart1"/>
    <dgm:cxn modelId="{0B1A809B-EE78-47B6-A698-506C6D428332}" type="presParOf" srcId="{FBBB04BF-0405-461F-8A76-F440A2CEC0E0}" destId="{1F0698EB-6F20-4ADF-AF4A-39788DC2CBAD}" srcOrd="0" destOrd="0" presId="urn:microsoft.com/office/officeart/2005/8/layout/orgChart1"/>
    <dgm:cxn modelId="{3D3F724D-609F-484A-8A09-C43773E54C2B}" type="presParOf" srcId="{FBBB04BF-0405-461F-8A76-F440A2CEC0E0}" destId="{A01F4055-05EB-45D8-89F6-03FB0D220017}" srcOrd="1" destOrd="0" presId="urn:microsoft.com/office/officeart/2005/8/layout/orgChart1"/>
    <dgm:cxn modelId="{DED73864-93F7-430A-887B-DE47004682EF}" type="presParOf" srcId="{A01F4055-05EB-45D8-89F6-03FB0D220017}" destId="{E9F8C4D4-B5BA-47C9-B283-55A3F15BA216}" srcOrd="0" destOrd="0" presId="urn:microsoft.com/office/officeart/2005/8/layout/orgChart1"/>
    <dgm:cxn modelId="{35541AEC-58B4-4760-9FA8-1F8FC08A08E9}" type="presParOf" srcId="{E9F8C4D4-B5BA-47C9-B283-55A3F15BA216}" destId="{170F6D0D-AB3B-4252-906D-12FD44F27447}" srcOrd="0" destOrd="0" presId="urn:microsoft.com/office/officeart/2005/8/layout/orgChart1"/>
    <dgm:cxn modelId="{7D57A167-CBE3-40A9-BE68-B13A1DE02FB0}" type="presParOf" srcId="{E9F8C4D4-B5BA-47C9-B283-55A3F15BA216}" destId="{0AB3EC8B-91D8-47B8-AE3B-66AF31DC937F}" srcOrd="1" destOrd="0" presId="urn:microsoft.com/office/officeart/2005/8/layout/orgChart1"/>
    <dgm:cxn modelId="{CE9EF757-AC32-43F0-B3BE-4530FC1CD38C}" type="presParOf" srcId="{A01F4055-05EB-45D8-89F6-03FB0D220017}" destId="{B782EAEB-27FA-4459-B31C-BA52500430DF}" srcOrd="1" destOrd="0" presId="urn:microsoft.com/office/officeart/2005/8/layout/orgChart1"/>
    <dgm:cxn modelId="{C3806F56-1C06-4172-B717-83A558AAFEE2}" type="presParOf" srcId="{B782EAEB-27FA-4459-B31C-BA52500430DF}" destId="{B413F663-1ECD-48BF-901E-6AC5A6A3C2B6}" srcOrd="0" destOrd="0" presId="urn:microsoft.com/office/officeart/2005/8/layout/orgChart1"/>
    <dgm:cxn modelId="{47A3C755-0013-419D-82A9-CB5827D3D840}" type="presParOf" srcId="{B782EAEB-27FA-4459-B31C-BA52500430DF}" destId="{E8185D86-B5D7-4882-B16D-F351F9FD7621}" srcOrd="1" destOrd="0" presId="urn:microsoft.com/office/officeart/2005/8/layout/orgChart1"/>
    <dgm:cxn modelId="{5CDE6F1B-4CD8-4B1B-9291-79D2D4254049}" type="presParOf" srcId="{E8185D86-B5D7-4882-B16D-F351F9FD7621}" destId="{F8624591-B3E7-4B51-AEC5-8CBE75368DA7}" srcOrd="0" destOrd="0" presId="urn:microsoft.com/office/officeart/2005/8/layout/orgChart1"/>
    <dgm:cxn modelId="{A77BF582-42C9-4093-AC31-F671DB62A9D1}" type="presParOf" srcId="{F8624591-B3E7-4B51-AEC5-8CBE75368DA7}" destId="{442E1E88-A9F3-4E14-801B-1731318382EF}" srcOrd="0" destOrd="0" presId="urn:microsoft.com/office/officeart/2005/8/layout/orgChart1"/>
    <dgm:cxn modelId="{619C3CFD-2C25-4B1C-A037-DF6F4C361E5D}" type="presParOf" srcId="{F8624591-B3E7-4B51-AEC5-8CBE75368DA7}" destId="{5AEEE8E0-0240-4C6B-A179-2092FDE70669}" srcOrd="1" destOrd="0" presId="urn:microsoft.com/office/officeart/2005/8/layout/orgChart1"/>
    <dgm:cxn modelId="{D99A20C7-F6AF-4ED5-A1D1-64D13E22993E}" type="presParOf" srcId="{E8185D86-B5D7-4882-B16D-F351F9FD7621}" destId="{B5D07806-45D5-4F50-B70D-7214311A906D}" srcOrd="1" destOrd="0" presId="urn:microsoft.com/office/officeart/2005/8/layout/orgChart1"/>
    <dgm:cxn modelId="{1E46D4D4-876A-4F87-8FB6-F445C50D3304}" type="presParOf" srcId="{E8185D86-B5D7-4882-B16D-F351F9FD7621}" destId="{6E16332C-469A-4A73-9487-00E900786107}" srcOrd="2" destOrd="0" presId="urn:microsoft.com/office/officeart/2005/8/layout/orgChart1"/>
    <dgm:cxn modelId="{7B6467AC-76D4-4283-B88C-A5C9F6A75DC1}" type="presParOf" srcId="{A01F4055-05EB-45D8-89F6-03FB0D220017}" destId="{A2D9B6EC-5993-4E9A-B482-B99E79C1CAEA}" srcOrd="2" destOrd="0" presId="urn:microsoft.com/office/officeart/2005/8/layout/orgChart1"/>
    <dgm:cxn modelId="{1CC10B6E-8420-4DB0-A60E-586F413DEE28}" type="presParOf" srcId="{FBBB04BF-0405-461F-8A76-F440A2CEC0E0}" destId="{E223BC00-C3FA-4CE5-B50E-F655C125D9B8}" srcOrd="2" destOrd="0" presId="urn:microsoft.com/office/officeart/2005/8/layout/orgChart1"/>
    <dgm:cxn modelId="{A932532B-7571-43B8-9532-CCC729542545}" type="presParOf" srcId="{FBBB04BF-0405-461F-8A76-F440A2CEC0E0}" destId="{3B1F5ECA-C4E9-4139-9A81-8458CDBC84CA}" srcOrd="3" destOrd="0" presId="urn:microsoft.com/office/officeart/2005/8/layout/orgChart1"/>
    <dgm:cxn modelId="{4863CF6F-EBAA-486C-ACAF-FE665809439B}" type="presParOf" srcId="{3B1F5ECA-C4E9-4139-9A81-8458CDBC84CA}" destId="{12E95842-0A57-4829-81F6-7F52028F45AE}" srcOrd="0" destOrd="0" presId="urn:microsoft.com/office/officeart/2005/8/layout/orgChart1"/>
    <dgm:cxn modelId="{F0F84EFF-B073-4328-BE31-4929A987ADF4}" type="presParOf" srcId="{12E95842-0A57-4829-81F6-7F52028F45AE}" destId="{E5FB7254-49F1-4432-9B29-9045723AF63D}" srcOrd="0" destOrd="0" presId="urn:microsoft.com/office/officeart/2005/8/layout/orgChart1"/>
    <dgm:cxn modelId="{1C9BA8A2-C863-47D1-B7EB-DDD89BEB1FF9}" type="presParOf" srcId="{12E95842-0A57-4829-81F6-7F52028F45AE}" destId="{8E6AC7A0-7750-4F1A-B25D-25237EDA03B8}" srcOrd="1" destOrd="0" presId="urn:microsoft.com/office/officeart/2005/8/layout/orgChart1"/>
    <dgm:cxn modelId="{F1E05D21-9473-424A-90AB-E25ECAA1DA38}" type="presParOf" srcId="{3B1F5ECA-C4E9-4139-9A81-8458CDBC84CA}" destId="{F5B85903-C4FD-4EB7-9711-CA61ACC04297}" srcOrd="1" destOrd="0" presId="urn:microsoft.com/office/officeart/2005/8/layout/orgChart1"/>
    <dgm:cxn modelId="{7034116F-8766-4589-BE6D-B387626D91F5}" type="presParOf" srcId="{F5B85903-C4FD-4EB7-9711-CA61ACC04297}" destId="{9CF9A713-3B4A-4F3B-85D5-35698F568412}" srcOrd="0" destOrd="0" presId="urn:microsoft.com/office/officeart/2005/8/layout/orgChart1"/>
    <dgm:cxn modelId="{D8D3E22C-9011-47F1-96F4-A79676BA8578}" type="presParOf" srcId="{F5B85903-C4FD-4EB7-9711-CA61ACC04297}" destId="{2CB3BDFF-4252-4597-A1D4-75B6A3736C35}" srcOrd="1" destOrd="0" presId="urn:microsoft.com/office/officeart/2005/8/layout/orgChart1"/>
    <dgm:cxn modelId="{0F29E23F-3514-498F-A454-78A4A7BC9D99}" type="presParOf" srcId="{2CB3BDFF-4252-4597-A1D4-75B6A3736C35}" destId="{732DA34D-DF8E-4D51-B292-15E2D243D308}" srcOrd="0" destOrd="0" presId="urn:microsoft.com/office/officeart/2005/8/layout/orgChart1"/>
    <dgm:cxn modelId="{8B6BBCE1-BC57-433A-969F-6086E34830F2}" type="presParOf" srcId="{732DA34D-DF8E-4D51-B292-15E2D243D308}" destId="{CE8DD864-566F-4124-B883-39D18409DABB}" srcOrd="0" destOrd="0" presId="urn:microsoft.com/office/officeart/2005/8/layout/orgChart1"/>
    <dgm:cxn modelId="{8A81BEB1-0DB1-465E-9473-732536B1C0F3}" type="presParOf" srcId="{732DA34D-DF8E-4D51-B292-15E2D243D308}" destId="{B83A1676-D910-47DD-87D8-6A14D5D30944}" srcOrd="1" destOrd="0" presId="urn:microsoft.com/office/officeart/2005/8/layout/orgChart1"/>
    <dgm:cxn modelId="{38A1CD15-5988-449F-9CA2-E6DA73D286D9}" type="presParOf" srcId="{2CB3BDFF-4252-4597-A1D4-75B6A3736C35}" destId="{21649847-D85E-4026-A2E1-70965BA9DB4A}" srcOrd="1" destOrd="0" presId="urn:microsoft.com/office/officeart/2005/8/layout/orgChart1"/>
    <dgm:cxn modelId="{60531EF4-9B3F-46DB-8BDE-6E5390569BE5}" type="presParOf" srcId="{2CB3BDFF-4252-4597-A1D4-75B6A3736C35}" destId="{8ABD4230-51C9-4969-9039-932E4582FBBB}" srcOrd="2" destOrd="0" presId="urn:microsoft.com/office/officeart/2005/8/layout/orgChart1"/>
    <dgm:cxn modelId="{AD965234-0CB5-473C-BC2F-9541B28816A2}" type="presParOf" srcId="{F5B85903-C4FD-4EB7-9711-CA61ACC04297}" destId="{5445354B-7321-4371-B23E-8A41485F94FA}" srcOrd="2" destOrd="0" presId="urn:microsoft.com/office/officeart/2005/8/layout/orgChart1"/>
    <dgm:cxn modelId="{A5C918E0-521E-4C24-B3EE-D2F49FAA42AA}" type="presParOf" srcId="{F5B85903-C4FD-4EB7-9711-CA61ACC04297}" destId="{2B83F0D6-BB77-454E-ADF9-37F0E8D74D5E}" srcOrd="3" destOrd="0" presId="urn:microsoft.com/office/officeart/2005/8/layout/orgChart1"/>
    <dgm:cxn modelId="{4FFF5EF1-CFE0-4170-82BB-230D79113F05}" type="presParOf" srcId="{2B83F0D6-BB77-454E-ADF9-37F0E8D74D5E}" destId="{47091FB4-793C-40F2-B0DB-7E0CD53D282B}" srcOrd="0" destOrd="0" presId="urn:microsoft.com/office/officeart/2005/8/layout/orgChart1"/>
    <dgm:cxn modelId="{A2DBE899-CB90-46CC-99E5-B74BA4F660BF}" type="presParOf" srcId="{47091FB4-793C-40F2-B0DB-7E0CD53D282B}" destId="{AA38DAD4-C174-4CBC-A4B8-1AE0CFC605FF}" srcOrd="0" destOrd="0" presId="urn:microsoft.com/office/officeart/2005/8/layout/orgChart1"/>
    <dgm:cxn modelId="{65B63DDC-1DD3-4017-8984-B4CEB663DAC2}" type="presParOf" srcId="{47091FB4-793C-40F2-B0DB-7E0CD53D282B}" destId="{588238DB-C38A-46C5-98BE-A39051930408}" srcOrd="1" destOrd="0" presId="urn:microsoft.com/office/officeart/2005/8/layout/orgChart1"/>
    <dgm:cxn modelId="{FD2D7125-1E79-4F56-94CE-13BAF17E0E8B}" type="presParOf" srcId="{2B83F0D6-BB77-454E-ADF9-37F0E8D74D5E}" destId="{04569723-9EC0-4AA4-8B06-E05E5453644A}" srcOrd="1" destOrd="0" presId="urn:microsoft.com/office/officeart/2005/8/layout/orgChart1"/>
    <dgm:cxn modelId="{C72EFA58-4C29-462E-83D2-E8B99BBFE847}" type="presParOf" srcId="{2B83F0D6-BB77-454E-ADF9-37F0E8D74D5E}" destId="{95E654C0-B8C9-4275-BD28-EF81FAB7043D}" srcOrd="2" destOrd="0" presId="urn:microsoft.com/office/officeart/2005/8/layout/orgChart1"/>
    <dgm:cxn modelId="{C35CE6A0-9DD9-4E1E-90D9-B454027371B1}" type="presParOf" srcId="{F5B85903-C4FD-4EB7-9711-CA61ACC04297}" destId="{3B7FF911-6621-457D-812D-272A9C0E0DED}" srcOrd="4" destOrd="0" presId="urn:microsoft.com/office/officeart/2005/8/layout/orgChart1"/>
    <dgm:cxn modelId="{6B2A590B-FD3B-4866-A52D-941785CA46FF}" type="presParOf" srcId="{F5B85903-C4FD-4EB7-9711-CA61ACC04297}" destId="{DA38DF70-9074-4B30-83C8-476595E7D79C}" srcOrd="5" destOrd="0" presId="urn:microsoft.com/office/officeart/2005/8/layout/orgChart1"/>
    <dgm:cxn modelId="{7E36A3A3-2837-47AE-92F0-24DAA85CB021}" type="presParOf" srcId="{DA38DF70-9074-4B30-83C8-476595E7D79C}" destId="{DB59910B-8F39-414A-B5FE-C32AEFA97CAB}" srcOrd="0" destOrd="0" presId="urn:microsoft.com/office/officeart/2005/8/layout/orgChart1"/>
    <dgm:cxn modelId="{16C58FD1-9F17-4DCC-A8CE-791693ECE906}" type="presParOf" srcId="{DB59910B-8F39-414A-B5FE-C32AEFA97CAB}" destId="{9818A58E-F28F-418A-AC0B-DFCEC70BBEAD}" srcOrd="0" destOrd="0" presId="urn:microsoft.com/office/officeart/2005/8/layout/orgChart1"/>
    <dgm:cxn modelId="{24B56C3D-DC9C-4FE1-9531-1A6A993C3159}" type="presParOf" srcId="{DB59910B-8F39-414A-B5FE-C32AEFA97CAB}" destId="{D41594D9-BC50-4871-BC4A-81F454FB8721}" srcOrd="1" destOrd="0" presId="urn:microsoft.com/office/officeart/2005/8/layout/orgChart1"/>
    <dgm:cxn modelId="{F077AE37-2E9D-4F77-8A73-C2DD052CFBA7}" type="presParOf" srcId="{DA38DF70-9074-4B30-83C8-476595E7D79C}" destId="{1766EE92-4D63-4060-8F56-945FEE56FB5E}" srcOrd="1" destOrd="0" presId="urn:microsoft.com/office/officeart/2005/8/layout/orgChart1"/>
    <dgm:cxn modelId="{BC04E0F3-D25F-42E8-A151-E56F5B1AE6A3}" type="presParOf" srcId="{DA38DF70-9074-4B30-83C8-476595E7D79C}" destId="{A3282AF4-F1F3-4CD1-9313-578D6311C141}" srcOrd="2" destOrd="0" presId="urn:microsoft.com/office/officeart/2005/8/layout/orgChart1"/>
    <dgm:cxn modelId="{7FD1A156-09AB-4C33-B91C-F1D99C96C1BB}" type="presParOf" srcId="{F5B85903-C4FD-4EB7-9711-CA61ACC04297}" destId="{45813857-43A4-4E90-90E8-8582A809F2F7}" srcOrd="6" destOrd="0" presId="urn:microsoft.com/office/officeart/2005/8/layout/orgChart1"/>
    <dgm:cxn modelId="{1322725F-A984-4443-A546-96ED658744F1}" type="presParOf" srcId="{F5B85903-C4FD-4EB7-9711-CA61ACC04297}" destId="{AB53C913-E681-46C7-8BEF-78C267A33F84}" srcOrd="7" destOrd="0" presId="urn:microsoft.com/office/officeart/2005/8/layout/orgChart1"/>
    <dgm:cxn modelId="{A7E9E8E0-3F62-4D4F-80BF-E681678BE419}" type="presParOf" srcId="{AB53C913-E681-46C7-8BEF-78C267A33F84}" destId="{60969E4F-87F4-411E-AB1C-0E387C14FEFE}" srcOrd="0" destOrd="0" presId="urn:microsoft.com/office/officeart/2005/8/layout/orgChart1"/>
    <dgm:cxn modelId="{E1313420-271C-4224-9478-2762BB16C7E7}" type="presParOf" srcId="{60969E4F-87F4-411E-AB1C-0E387C14FEFE}" destId="{66FE6C2F-2F60-43ED-8C23-366D844C5CE1}" srcOrd="0" destOrd="0" presId="urn:microsoft.com/office/officeart/2005/8/layout/orgChart1"/>
    <dgm:cxn modelId="{5697AB4D-ACC2-4694-ABE8-66DCCB38D347}" type="presParOf" srcId="{60969E4F-87F4-411E-AB1C-0E387C14FEFE}" destId="{F5DCE343-0041-47E4-A8B4-B90F8F957C4A}" srcOrd="1" destOrd="0" presId="urn:microsoft.com/office/officeart/2005/8/layout/orgChart1"/>
    <dgm:cxn modelId="{D5A20779-C599-4622-8676-75D2D027FA10}" type="presParOf" srcId="{AB53C913-E681-46C7-8BEF-78C267A33F84}" destId="{3928ADC6-977A-465F-8568-4DF7E3BE8B7F}" srcOrd="1" destOrd="0" presId="urn:microsoft.com/office/officeart/2005/8/layout/orgChart1"/>
    <dgm:cxn modelId="{C180E516-FA3A-489A-810C-5CA3F7518B83}" type="presParOf" srcId="{AB53C913-E681-46C7-8BEF-78C267A33F84}" destId="{AD6DA0DD-9FB5-45E5-B32A-125D29F5BE3D}" srcOrd="2" destOrd="0" presId="urn:microsoft.com/office/officeart/2005/8/layout/orgChart1"/>
    <dgm:cxn modelId="{8020B830-534E-499E-9BB5-48AD80EA5379}" type="presParOf" srcId="{3B1F5ECA-C4E9-4139-9A81-8458CDBC84CA}" destId="{AF6AE977-7913-4E07-A2A6-FF609FFC3560}" srcOrd="2" destOrd="0" presId="urn:microsoft.com/office/officeart/2005/8/layout/orgChart1"/>
    <dgm:cxn modelId="{A87EFBE2-F500-4878-A754-80F4C023F495}" type="presParOf" srcId="{8F012301-CE51-4A07-A49F-4D88DDB0F2C5}" destId="{5B581053-1BDD-46D4-BB42-3591B7C854A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437692-ED1F-4BE9-9C64-8F7067A4A408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B5DADC3-4A75-446C-8E8E-490E42D5033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accent6">
                <a:lumMod val="89000"/>
                <a:alpha val="65000"/>
              </a:schemeClr>
            </a:gs>
            <a:gs pos="62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  <a:tileRect/>
        </a:gradFill>
        <a:scene3d>
          <a:camera prst="orthographicFront"/>
          <a:lightRig rig="threePt" dir="t">
            <a:rot lat="0" lon="0" rev="7500000"/>
          </a:lightRig>
        </a:scene3d>
        <a:sp3d>
          <a:bevelT w="152400" h="50800" prst="softRound"/>
        </a:sp3d>
      </dgm:spPr>
      <dgm:t>
        <a:bodyPr/>
        <a:lstStyle/>
        <a:p>
          <a:r>
            <a:rPr lang="ru-RU" sz="1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Постановление Администрации г. Судака РК от 30.12.2015 №1450 Об утверждении  Плана мероприятий по увеличению поступлений налоговых и неналоговых доходов бюджета муниципального образования городской округ Судак РК на 2016-2018 годы»</a:t>
          </a:r>
          <a:endParaRPr lang="ru-RU" sz="15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49119C-5CE9-4EF9-B660-1BFE2A939103}" type="parTrans" cxnId="{26B29D82-93AD-48AA-9BEF-E4422A784996}">
      <dgm:prSet/>
      <dgm:spPr/>
      <dgm:t>
        <a:bodyPr/>
        <a:lstStyle/>
        <a:p>
          <a:endParaRPr lang="ru-RU"/>
        </a:p>
      </dgm:t>
    </dgm:pt>
    <dgm:pt modelId="{8E9C629B-C641-457F-A615-DDCF336A72FF}" type="sibTrans" cxnId="{26B29D82-93AD-48AA-9BEF-E4422A784996}">
      <dgm:prSet/>
      <dgm:spPr/>
      <dgm:t>
        <a:bodyPr/>
        <a:lstStyle/>
        <a:p>
          <a:endParaRPr lang="ru-RU"/>
        </a:p>
      </dgm:t>
    </dgm:pt>
    <dgm:pt modelId="{C545914B-A3DA-44D4-8FB7-386417248156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accent6">
                <a:lumMod val="75000"/>
              </a:schemeClr>
            </a:gs>
            <a:gs pos="49000">
              <a:schemeClr val="accent6">
                <a:lumMod val="60000"/>
                <a:lumOff val="4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</a:gradFill>
        <a:scene3d>
          <a:camera prst="orthographicFront"/>
          <a:lightRig rig="threePt" dir="t">
            <a:rot lat="0" lon="0" rev="7500000"/>
          </a:lightRig>
        </a:scene3d>
        <a:sp3d>
          <a:bevelT w="152400" h="50800" prst="softRound"/>
        </a:sp3d>
      </dgm:spPr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заседания Межведомственной группы по мониторингу ситуации на рынке труда в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BCEA3-F1A8-4137-B9F6-B5D3D42CA2CF}" type="parTrans" cxnId="{E326F482-0974-4873-9E76-7CB80A9C5700}">
      <dgm:prSet/>
      <dgm:spPr/>
      <dgm:t>
        <a:bodyPr/>
        <a:lstStyle/>
        <a:p>
          <a:endParaRPr lang="ru-RU"/>
        </a:p>
      </dgm:t>
    </dgm:pt>
    <dgm:pt modelId="{5CB83444-93B8-45B7-8BFD-959D56CAC04B}" type="sibTrans" cxnId="{E326F482-0974-4873-9E76-7CB80A9C5700}">
      <dgm:prSet/>
      <dgm:spPr/>
      <dgm:t>
        <a:bodyPr/>
        <a:lstStyle/>
        <a:p>
          <a:endParaRPr lang="ru-RU"/>
        </a:p>
      </dgm:t>
    </dgm:pt>
    <dgm:pt modelId="{5E06532F-1F79-45BF-B966-D87756E6D484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accent6">
                <a:lumMod val="75000"/>
              </a:schemeClr>
            </a:gs>
            <a:gs pos="49000">
              <a:schemeClr val="accent6">
                <a:tint val="37000"/>
                <a:satMod val="30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  <a:scene3d>
          <a:camera prst="orthographicFront"/>
          <a:lightRig rig="threePt" dir="t">
            <a:rot lat="0" lon="0" rev="7500000"/>
          </a:lightRig>
        </a:scene3d>
        <a:sp3d>
          <a:bevelT w="152400" h="50800" prst="softRound"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заседаний Межведомственной комиссии по мобилизации налоговых и неналоговых доходов в бюджет МО 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3DEF3-969D-4CA1-AEDD-68711070D6B4}" type="parTrans" cxnId="{4CF17428-F622-4FBF-827E-1338162E88A9}">
      <dgm:prSet/>
      <dgm:spPr/>
      <dgm:t>
        <a:bodyPr/>
        <a:lstStyle/>
        <a:p>
          <a:endParaRPr lang="ru-RU"/>
        </a:p>
      </dgm:t>
    </dgm:pt>
    <dgm:pt modelId="{F832A402-C770-451D-A9F8-1634CF8D8A15}" type="sibTrans" cxnId="{4CF17428-F622-4FBF-827E-1338162E88A9}">
      <dgm:prSet/>
      <dgm:spPr/>
      <dgm:t>
        <a:bodyPr/>
        <a:lstStyle/>
        <a:p>
          <a:endParaRPr lang="ru-RU"/>
        </a:p>
      </dgm:t>
    </dgm:pt>
    <dgm:pt modelId="{ED0DA3EA-C6E2-4DBA-9684-5EDCA7F8FB03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погашением задолженности по заработной плате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8F985-30A1-48B6-9265-D2426F1E1ED9}" type="parTrans" cxnId="{BDE6AF51-8904-45F6-86B1-AB2DB81430C3}">
      <dgm:prSet/>
      <dgm:spPr/>
      <dgm:t>
        <a:bodyPr/>
        <a:lstStyle/>
        <a:p>
          <a:endParaRPr lang="ru-RU"/>
        </a:p>
      </dgm:t>
    </dgm:pt>
    <dgm:pt modelId="{C60767C3-2F4E-4307-9B1B-E30B6EA13393}" type="sibTrans" cxnId="{BDE6AF51-8904-45F6-86B1-AB2DB81430C3}">
      <dgm:prSet/>
      <dgm:spPr/>
      <dgm:t>
        <a:bodyPr/>
        <a:lstStyle/>
        <a:p>
          <a:endParaRPr lang="ru-RU"/>
        </a:p>
      </dgm:t>
    </dgm:pt>
    <dgm:pt modelId="{62727E28-76FB-4F33-B3B7-2F8FDE70CA17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к регистрации обособленных подразделений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FF31F8-0342-4D05-81A9-6E95645CEDA2}" type="parTrans" cxnId="{07B47814-6D05-40BB-8E4E-C110E4CDD3BA}">
      <dgm:prSet/>
      <dgm:spPr/>
      <dgm:t>
        <a:bodyPr/>
        <a:lstStyle/>
        <a:p>
          <a:endParaRPr lang="ru-RU"/>
        </a:p>
      </dgm:t>
    </dgm:pt>
    <dgm:pt modelId="{DBA485D3-52C5-43F6-8348-F6FB3C9E5118}" type="sibTrans" cxnId="{07B47814-6D05-40BB-8E4E-C110E4CDD3BA}">
      <dgm:prSet/>
      <dgm:spPr/>
      <dgm:t>
        <a:bodyPr/>
        <a:lstStyle/>
        <a:p>
          <a:endParaRPr lang="ru-RU"/>
        </a:p>
      </dgm:t>
    </dgm:pt>
    <dgm:pt modelId="{6546C8B6-EA5D-4583-B122-02493339C971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C12C45-6AE5-4EE5-A2EF-C08553A32FB6}" type="parTrans" cxnId="{393A59DF-00B9-465F-B7B3-41C51EFC3220}">
      <dgm:prSet/>
      <dgm:spPr/>
      <dgm:t>
        <a:bodyPr/>
        <a:lstStyle/>
        <a:p>
          <a:endParaRPr lang="ru-RU"/>
        </a:p>
      </dgm:t>
    </dgm:pt>
    <dgm:pt modelId="{5D425957-9C62-450F-A931-631D341C69A4}" type="sibTrans" cxnId="{393A59DF-00B9-465F-B7B3-41C51EFC3220}">
      <dgm:prSet/>
      <dgm:spPr/>
      <dgm:t>
        <a:bodyPr/>
        <a:lstStyle/>
        <a:p>
          <a:endParaRPr lang="ru-RU"/>
        </a:p>
      </dgm:t>
    </dgm:pt>
    <dgm:pt modelId="{CFBB1219-F570-4D2B-81A4-DE811A3BC7BA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D3C848-85FE-410C-A353-5A2F8A6E6839}" type="parTrans" cxnId="{D44C029C-ABB7-4070-A63D-BE46EB23DA8E}">
      <dgm:prSet/>
      <dgm:spPr/>
      <dgm:t>
        <a:bodyPr/>
        <a:lstStyle/>
        <a:p>
          <a:endParaRPr lang="ru-RU"/>
        </a:p>
      </dgm:t>
    </dgm:pt>
    <dgm:pt modelId="{DADB4927-6035-456B-93CA-0C2B8CCA8581}" type="sibTrans" cxnId="{D44C029C-ABB7-4070-A63D-BE46EB23DA8E}">
      <dgm:prSet/>
      <dgm:spPr/>
      <dgm:t>
        <a:bodyPr/>
        <a:lstStyle/>
        <a:p>
          <a:endParaRPr lang="ru-RU"/>
        </a:p>
      </dgm:t>
    </dgm:pt>
    <dgm:pt modelId="{BBB3F731-76F6-48BA-B6F2-2BA5FEA0E56B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погашением задолженности по налогам и </a:t>
          </a:r>
          <a:r>
            <a:rPr lang="ru-RU" sz="1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обяз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-м  платежам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3C1A0D-6612-4267-B0CF-0DC53AE35D95}" type="parTrans" cxnId="{68E8CC20-D65F-4185-977F-EC7548B8E2BA}">
      <dgm:prSet/>
      <dgm:spPr/>
      <dgm:t>
        <a:bodyPr/>
        <a:lstStyle/>
        <a:p>
          <a:endParaRPr lang="ru-RU"/>
        </a:p>
      </dgm:t>
    </dgm:pt>
    <dgm:pt modelId="{0AA7E51A-6D3D-4908-B3F8-5D23F4D70414}" type="sibTrans" cxnId="{68E8CC20-D65F-4185-977F-EC7548B8E2BA}">
      <dgm:prSet/>
      <dgm:spPr/>
      <dgm:t>
        <a:bodyPr/>
        <a:lstStyle/>
        <a:p>
          <a:endParaRPr lang="ru-RU"/>
        </a:p>
      </dgm:t>
    </dgm:pt>
    <dgm:pt modelId="{03FEF719-5ABA-426F-9817-FFA3895AB097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</a:t>
          </a:r>
          <a:r>
            <a:rPr lang="ru-RU" sz="1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МУПов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88004D-32E2-440E-9601-B55EA0B84962}" type="parTrans" cxnId="{55BF2996-116A-4DEC-AC94-2AF1B0FD8668}">
      <dgm:prSet/>
      <dgm:spPr/>
      <dgm:t>
        <a:bodyPr/>
        <a:lstStyle/>
        <a:p>
          <a:endParaRPr lang="ru-RU"/>
        </a:p>
      </dgm:t>
    </dgm:pt>
    <dgm:pt modelId="{8685EA3A-06E4-4994-8B1E-346003E9243F}" type="sibTrans" cxnId="{55BF2996-116A-4DEC-AC94-2AF1B0FD8668}">
      <dgm:prSet/>
      <dgm:spPr/>
      <dgm:t>
        <a:bodyPr/>
        <a:lstStyle/>
        <a:p>
          <a:endParaRPr lang="ru-RU"/>
        </a:p>
      </dgm:t>
    </dgm:pt>
    <dgm:pt modelId="{000AB573-3E4F-43C3-8AC9-BF5F2A118059}" type="pres">
      <dgm:prSet presAssocID="{BE437692-ED1F-4BE9-9C64-8F7067A4A40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911EA-5140-46D7-8306-F4B116371B53}" type="pres">
      <dgm:prSet presAssocID="{8B5DADC3-4A75-446C-8E8E-490E42D50338}" presName="root1" presStyleCnt="0"/>
      <dgm:spPr/>
    </dgm:pt>
    <dgm:pt modelId="{38169673-DCAD-4683-A5C8-A25D03E0D6D5}" type="pres">
      <dgm:prSet presAssocID="{8B5DADC3-4A75-446C-8E8E-490E42D50338}" presName="LevelOneTextNode" presStyleLbl="node0" presStyleIdx="0" presStyleCnt="1" custScaleX="237919" custScaleY="192544" custLinFactX="-200000" custLinFactNeighborX="-283871" custLinFactNeighborY="-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B206FA-2D99-4B85-8764-4ACE3352C94B}" type="pres">
      <dgm:prSet presAssocID="{8B5DADC3-4A75-446C-8E8E-490E42D50338}" presName="level2hierChild" presStyleCnt="0"/>
      <dgm:spPr/>
    </dgm:pt>
    <dgm:pt modelId="{561E1AB4-6C42-4863-A142-BC41EB909504}" type="pres">
      <dgm:prSet presAssocID="{CA8BCEA3-F1A8-4137-B9F6-B5D3D42CA2C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68C4C41-149E-4F90-A4FC-ECA6B16444E4}" type="pres">
      <dgm:prSet presAssocID="{CA8BCEA3-F1A8-4137-B9F6-B5D3D42CA2C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235D7D1-4C58-4E65-832A-781EF5333ADD}" type="pres">
      <dgm:prSet presAssocID="{C545914B-A3DA-44D4-8FB7-386417248156}" presName="root2" presStyleCnt="0"/>
      <dgm:spPr/>
    </dgm:pt>
    <dgm:pt modelId="{37DCD67A-02E4-4ED4-8D51-3F49A07C0308}" type="pres">
      <dgm:prSet presAssocID="{C545914B-A3DA-44D4-8FB7-386417248156}" presName="LevelTwoTextNode" presStyleLbl="node2" presStyleIdx="0" presStyleCnt="2" custScaleX="95556" custScaleY="331797" custLinFactNeighborX="-11004" custLinFactNeighborY="-450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08D8D5-A793-4BB3-8CF1-D7ABA101CD0D}" type="pres">
      <dgm:prSet presAssocID="{C545914B-A3DA-44D4-8FB7-386417248156}" presName="level3hierChild" presStyleCnt="0"/>
      <dgm:spPr/>
    </dgm:pt>
    <dgm:pt modelId="{AF649920-C30A-4E77-B148-307C274AD954}" type="pres">
      <dgm:prSet presAssocID="{B1F8F985-30A1-48B6-9265-D2426F1E1ED9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E79317A7-8BFC-4906-9AFD-B7F5B600070B}" type="pres">
      <dgm:prSet presAssocID="{B1F8F985-30A1-48B6-9265-D2426F1E1ED9}" presName="connTx" presStyleLbl="parChTrans1D3" presStyleIdx="0" presStyleCnt="6"/>
      <dgm:spPr/>
      <dgm:t>
        <a:bodyPr/>
        <a:lstStyle/>
        <a:p>
          <a:endParaRPr lang="ru-RU"/>
        </a:p>
      </dgm:t>
    </dgm:pt>
    <dgm:pt modelId="{6EBF855D-5864-4983-9069-1F620C054F22}" type="pres">
      <dgm:prSet presAssocID="{ED0DA3EA-C6E2-4DBA-9684-5EDCA7F8FB03}" presName="root2" presStyleCnt="0"/>
      <dgm:spPr/>
    </dgm:pt>
    <dgm:pt modelId="{5E1231B2-27FD-4A24-90F6-D9188A365E0A}" type="pres">
      <dgm:prSet presAssocID="{ED0DA3EA-C6E2-4DBA-9684-5EDCA7F8FB03}" presName="LevelTwoTextNode" presStyleLbl="node3" presStyleIdx="0" presStyleCnt="6" custScaleX="270404" custLinFactY="-12450" custLinFactNeighborX="1069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13323D-9A20-40B1-8A27-A44532B70795}" type="pres">
      <dgm:prSet presAssocID="{ED0DA3EA-C6E2-4DBA-9684-5EDCA7F8FB03}" presName="level3hierChild" presStyleCnt="0"/>
      <dgm:spPr/>
    </dgm:pt>
    <dgm:pt modelId="{621B17F6-1E9F-48A3-9D7A-BBD7E0245970}" type="pres">
      <dgm:prSet presAssocID="{17FF31F8-0342-4D05-81A9-6E95645CEDA2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15277FE3-C63E-496C-AF10-758C28BA5C24}" type="pres">
      <dgm:prSet presAssocID="{17FF31F8-0342-4D05-81A9-6E95645CEDA2}" presName="connTx" presStyleLbl="parChTrans1D3" presStyleIdx="1" presStyleCnt="6"/>
      <dgm:spPr/>
      <dgm:t>
        <a:bodyPr/>
        <a:lstStyle/>
        <a:p>
          <a:endParaRPr lang="ru-RU"/>
        </a:p>
      </dgm:t>
    </dgm:pt>
    <dgm:pt modelId="{89681455-4CBE-431C-994B-C48E3E5C8EB9}" type="pres">
      <dgm:prSet presAssocID="{62727E28-76FB-4F33-B3B7-2F8FDE70CA17}" presName="root2" presStyleCnt="0"/>
      <dgm:spPr/>
    </dgm:pt>
    <dgm:pt modelId="{67255090-4629-4BB8-838E-0ADCBF9C7F7E}" type="pres">
      <dgm:prSet presAssocID="{62727E28-76FB-4F33-B3B7-2F8FDE70CA17}" presName="LevelTwoTextNode" presStyleLbl="node3" presStyleIdx="1" presStyleCnt="6" custScaleX="273611" custScaleY="104634" custLinFactNeighborX="6191" custLinFactNeighborY="-702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3BE59-F98E-400B-A3AB-1D5CC4E80AE3}" type="pres">
      <dgm:prSet presAssocID="{62727E28-76FB-4F33-B3B7-2F8FDE70CA17}" presName="level3hierChild" presStyleCnt="0"/>
      <dgm:spPr/>
    </dgm:pt>
    <dgm:pt modelId="{C0FB8EC1-D244-4B8D-94D6-16FE9AF5A0F9}" type="pres">
      <dgm:prSet presAssocID="{4E23DEF3-969D-4CA1-AEDD-68711070D6B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EBE2AFB7-9FD3-4C66-A62B-5C454FD6DC8B}" type="pres">
      <dgm:prSet presAssocID="{4E23DEF3-969D-4CA1-AEDD-68711070D6B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BCA8519-1FDD-499D-A617-298B6F2B4223}" type="pres">
      <dgm:prSet presAssocID="{5E06532F-1F79-45BF-B966-D87756E6D484}" presName="root2" presStyleCnt="0"/>
      <dgm:spPr/>
    </dgm:pt>
    <dgm:pt modelId="{FF99478C-C6C7-437A-B94A-A25613354A49}" type="pres">
      <dgm:prSet presAssocID="{5E06532F-1F79-45BF-B966-D87756E6D484}" presName="LevelTwoTextNode" presStyleLbl="node2" presStyleIdx="1" presStyleCnt="2" custScaleX="95802" custScaleY="343638" custLinFactNeighborX="-7017" custLinFactNeighborY="75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08DB-53D3-43BD-AEDD-92D14FEA67DD}" type="pres">
      <dgm:prSet presAssocID="{5E06532F-1F79-45BF-B966-D87756E6D484}" presName="level3hierChild" presStyleCnt="0"/>
      <dgm:spPr/>
    </dgm:pt>
    <dgm:pt modelId="{CEE23E3D-5D8B-4676-A7CA-A03F23489730}" type="pres">
      <dgm:prSet presAssocID="{74C12C45-6AE5-4EE5-A2EF-C08553A32FB6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FFA71A25-209A-425C-8A3A-ADA50A08793C}" type="pres">
      <dgm:prSet presAssocID="{74C12C45-6AE5-4EE5-A2EF-C08553A32FB6}" presName="connTx" presStyleLbl="parChTrans1D3" presStyleIdx="2" presStyleCnt="6"/>
      <dgm:spPr/>
      <dgm:t>
        <a:bodyPr/>
        <a:lstStyle/>
        <a:p>
          <a:endParaRPr lang="ru-RU"/>
        </a:p>
      </dgm:t>
    </dgm:pt>
    <dgm:pt modelId="{63891569-FF02-4F87-8143-7BE7F47F89E2}" type="pres">
      <dgm:prSet presAssocID="{6546C8B6-EA5D-4583-B122-02493339C971}" presName="root2" presStyleCnt="0"/>
      <dgm:spPr/>
    </dgm:pt>
    <dgm:pt modelId="{63540167-8E9A-4BE5-B9A0-6A19B2D51849}" type="pres">
      <dgm:prSet presAssocID="{6546C8B6-EA5D-4583-B122-02493339C971}" presName="LevelTwoTextNode" presStyleLbl="node3" presStyleIdx="2" presStyleCnt="6" custScaleX="268234" custScaleY="148611" custLinFactNeighborX="21169" custLinFactNeighborY="-170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9D0C4B-F908-4F42-8D1C-9833FC811052}" type="pres">
      <dgm:prSet presAssocID="{6546C8B6-EA5D-4583-B122-02493339C971}" presName="level3hierChild" presStyleCnt="0"/>
      <dgm:spPr/>
    </dgm:pt>
    <dgm:pt modelId="{B42DCFC4-8221-4B9B-8F0D-18EA9D6EAEDA}" type="pres">
      <dgm:prSet presAssocID="{85D3C848-85FE-410C-A353-5A2F8A6E6839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3151C681-A646-4E83-AC88-E210F301CD9F}" type="pres">
      <dgm:prSet presAssocID="{85D3C848-85FE-410C-A353-5A2F8A6E6839}" presName="connTx" presStyleLbl="parChTrans1D3" presStyleIdx="3" presStyleCnt="6"/>
      <dgm:spPr/>
      <dgm:t>
        <a:bodyPr/>
        <a:lstStyle/>
        <a:p>
          <a:endParaRPr lang="ru-RU"/>
        </a:p>
      </dgm:t>
    </dgm:pt>
    <dgm:pt modelId="{5112616A-39D9-4D24-AD13-BE974598219A}" type="pres">
      <dgm:prSet presAssocID="{CFBB1219-F570-4D2B-81A4-DE811A3BC7BA}" presName="root2" presStyleCnt="0"/>
      <dgm:spPr/>
    </dgm:pt>
    <dgm:pt modelId="{C2943B3D-0BA1-4620-BA71-90455A25D501}" type="pres">
      <dgm:prSet presAssocID="{CFBB1219-F570-4D2B-81A4-DE811A3BC7BA}" presName="LevelTwoTextNode" presStyleLbl="node3" presStyleIdx="3" presStyleCnt="6" custScaleX="268137" custLinFactNeighborX="21664" custLinFactNeighborY="-100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97563A-F9F0-419B-9A93-BCC3A22FDE22}" type="pres">
      <dgm:prSet presAssocID="{CFBB1219-F570-4D2B-81A4-DE811A3BC7BA}" presName="level3hierChild" presStyleCnt="0"/>
      <dgm:spPr/>
    </dgm:pt>
    <dgm:pt modelId="{C344AF4F-89C6-4153-8D46-FF8147A53DA1}" type="pres">
      <dgm:prSet presAssocID="{F43C1A0D-6612-4267-B0CF-0DC53AE35D95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6182250C-47FF-4EED-A2EA-6BF02A122899}" type="pres">
      <dgm:prSet presAssocID="{F43C1A0D-6612-4267-B0CF-0DC53AE35D95}" presName="connTx" presStyleLbl="parChTrans1D3" presStyleIdx="4" presStyleCnt="6"/>
      <dgm:spPr/>
      <dgm:t>
        <a:bodyPr/>
        <a:lstStyle/>
        <a:p>
          <a:endParaRPr lang="ru-RU"/>
        </a:p>
      </dgm:t>
    </dgm:pt>
    <dgm:pt modelId="{AF50A860-0B4D-49F9-9411-48C81E9DAE72}" type="pres">
      <dgm:prSet presAssocID="{BBB3F731-76F6-48BA-B6F2-2BA5FEA0E56B}" presName="root2" presStyleCnt="0"/>
      <dgm:spPr/>
    </dgm:pt>
    <dgm:pt modelId="{4ADD0679-75F8-402C-82DC-C0296DC1D604}" type="pres">
      <dgm:prSet presAssocID="{BBB3F731-76F6-48BA-B6F2-2BA5FEA0E56B}" presName="LevelTwoTextNode" presStyleLbl="node3" presStyleIdx="4" presStyleCnt="6" custScaleX="267046" custScaleY="79555" custLinFactNeighborX="21347" custLinFactNeighborY="75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F29AAD-3745-4B2F-9E6D-CB3057DCE336}" type="pres">
      <dgm:prSet presAssocID="{BBB3F731-76F6-48BA-B6F2-2BA5FEA0E56B}" presName="level3hierChild" presStyleCnt="0"/>
      <dgm:spPr/>
    </dgm:pt>
    <dgm:pt modelId="{24603BA3-9210-4382-AB4E-22EF6EB2BEF7}" type="pres">
      <dgm:prSet presAssocID="{F988004D-32E2-440E-9601-B55EA0B84962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2D4A07AB-3824-430B-9795-58E1CC84E594}" type="pres">
      <dgm:prSet presAssocID="{F988004D-32E2-440E-9601-B55EA0B84962}" presName="connTx" presStyleLbl="parChTrans1D3" presStyleIdx="5" presStyleCnt="6"/>
      <dgm:spPr/>
      <dgm:t>
        <a:bodyPr/>
        <a:lstStyle/>
        <a:p>
          <a:endParaRPr lang="ru-RU"/>
        </a:p>
      </dgm:t>
    </dgm:pt>
    <dgm:pt modelId="{F77B1936-84A2-4640-A150-E18124E8C044}" type="pres">
      <dgm:prSet presAssocID="{03FEF719-5ABA-426F-9817-FFA3895AB097}" presName="root2" presStyleCnt="0"/>
      <dgm:spPr/>
    </dgm:pt>
    <dgm:pt modelId="{1F8C94BA-2701-4BBF-9734-F077E94728DD}" type="pres">
      <dgm:prSet presAssocID="{03FEF719-5ABA-426F-9817-FFA3895AB097}" presName="LevelTwoTextNode" presStyleLbl="node3" presStyleIdx="5" presStyleCnt="6" custScaleX="268720" custLinFactNeighborX="21081" custLinFactNeighborY="66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3ABB1D-4C02-46A6-A6A8-53952EC3E264}" type="pres">
      <dgm:prSet presAssocID="{03FEF719-5ABA-426F-9817-FFA3895AB097}" presName="level3hierChild" presStyleCnt="0"/>
      <dgm:spPr/>
    </dgm:pt>
  </dgm:ptLst>
  <dgm:cxnLst>
    <dgm:cxn modelId="{D417AA66-D610-41A3-A93B-247961AF7A2C}" type="presOf" srcId="{17FF31F8-0342-4D05-81A9-6E95645CEDA2}" destId="{15277FE3-C63E-496C-AF10-758C28BA5C24}" srcOrd="1" destOrd="0" presId="urn:microsoft.com/office/officeart/2008/layout/HorizontalMultiLevelHierarchy"/>
    <dgm:cxn modelId="{047D8386-8D4A-4829-89D1-50ECC56D27CC}" type="presOf" srcId="{62727E28-76FB-4F33-B3B7-2F8FDE70CA17}" destId="{67255090-4629-4BB8-838E-0ADCBF9C7F7E}" srcOrd="0" destOrd="0" presId="urn:microsoft.com/office/officeart/2008/layout/HorizontalMultiLevelHierarchy"/>
    <dgm:cxn modelId="{22752267-4CC2-4831-A06C-7C5F2B03DCB6}" type="presOf" srcId="{03FEF719-5ABA-426F-9817-FFA3895AB097}" destId="{1F8C94BA-2701-4BBF-9734-F077E94728DD}" srcOrd="0" destOrd="0" presId="urn:microsoft.com/office/officeart/2008/layout/HorizontalMultiLevelHierarchy"/>
    <dgm:cxn modelId="{8A0FAECC-DBA1-4B2D-BC57-792A0696B7EF}" type="presOf" srcId="{17FF31F8-0342-4D05-81A9-6E95645CEDA2}" destId="{621B17F6-1E9F-48A3-9D7A-BBD7E0245970}" srcOrd="0" destOrd="0" presId="urn:microsoft.com/office/officeart/2008/layout/HorizontalMultiLevelHierarchy"/>
    <dgm:cxn modelId="{247E9A53-9DEB-4F62-92B2-D9B89C699FC7}" type="presOf" srcId="{ED0DA3EA-C6E2-4DBA-9684-5EDCA7F8FB03}" destId="{5E1231B2-27FD-4A24-90F6-D9188A365E0A}" srcOrd="0" destOrd="0" presId="urn:microsoft.com/office/officeart/2008/layout/HorizontalMultiLevelHierarchy"/>
    <dgm:cxn modelId="{55BF2996-116A-4DEC-AC94-2AF1B0FD8668}" srcId="{5E06532F-1F79-45BF-B966-D87756E6D484}" destId="{03FEF719-5ABA-426F-9817-FFA3895AB097}" srcOrd="3" destOrd="0" parTransId="{F988004D-32E2-440E-9601-B55EA0B84962}" sibTransId="{8685EA3A-06E4-4994-8B1E-346003E9243F}"/>
    <dgm:cxn modelId="{4CF17428-F622-4FBF-827E-1338162E88A9}" srcId="{8B5DADC3-4A75-446C-8E8E-490E42D50338}" destId="{5E06532F-1F79-45BF-B966-D87756E6D484}" srcOrd="1" destOrd="0" parTransId="{4E23DEF3-969D-4CA1-AEDD-68711070D6B4}" sibTransId="{F832A402-C770-451D-A9F8-1634CF8D8A15}"/>
    <dgm:cxn modelId="{C94CC5FF-6F4D-4A72-92BA-CB3694FE2E40}" type="presOf" srcId="{CA8BCEA3-F1A8-4137-B9F6-B5D3D42CA2CF}" destId="{068C4C41-149E-4F90-A4FC-ECA6B16444E4}" srcOrd="1" destOrd="0" presId="urn:microsoft.com/office/officeart/2008/layout/HorizontalMultiLevelHierarchy"/>
    <dgm:cxn modelId="{121104DD-63B9-4A95-A217-AE2AB145D563}" type="presOf" srcId="{F43C1A0D-6612-4267-B0CF-0DC53AE35D95}" destId="{C344AF4F-89C6-4153-8D46-FF8147A53DA1}" srcOrd="0" destOrd="0" presId="urn:microsoft.com/office/officeart/2008/layout/HorizontalMultiLevelHierarchy"/>
    <dgm:cxn modelId="{6068577A-E682-4FDB-8490-15853EB1A87C}" type="presOf" srcId="{8B5DADC3-4A75-446C-8E8E-490E42D50338}" destId="{38169673-DCAD-4683-A5C8-A25D03E0D6D5}" srcOrd="0" destOrd="0" presId="urn:microsoft.com/office/officeart/2008/layout/HorizontalMultiLevelHierarchy"/>
    <dgm:cxn modelId="{D44C029C-ABB7-4070-A63D-BE46EB23DA8E}" srcId="{5E06532F-1F79-45BF-B966-D87756E6D484}" destId="{CFBB1219-F570-4D2B-81A4-DE811A3BC7BA}" srcOrd="1" destOrd="0" parTransId="{85D3C848-85FE-410C-A353-5A2F8A6E6839}" sibTransId="{DADB4927-6035-456B-93CA-0C2B8CCA8581}"/>
    <dgm:cxn modelId="{A8CDE33C-8A0E-4200-ABCC-D2CCB5E7F542}" type="presOf" srcId="{B1F8F985-30A1-48B6-9265-D2426F1E1ED9}" destId="{E79317A7-8BFC-4906-9AFD-B7F5B600070B}" srcOrd="1" destOrd="0" presId="urn:microsoft.com/office/officeart/2008/layout/HorizontalMultiLevelHierarchy"/>
    <dgm:cxn modelId="{F6BE3FE8-9532-44B1-8993-F609DEF39CD3}" type="presOf" srcId="{74C12C45-6AE5-4EE5-A2EF-C08553A32FB6}" destId="{FFA71A25-209A-425C-8A3A-ADA50A08793C}" srcOrd="1" destOrd="0" presId="urn:microsoft.com/office/officeart/2008/layout/HorizontalMultiLevelHierarchy"/>
    <dgm:cxn modelId="{5E4EDEB8-269B-4C85-B163-AC9AE4844E77}" type="presOf" srcId="{CA8BCEA3-F1A8-4137-B9F6-B5D3D42CA2CF}" destId="{561E1AB4-6C42-4863-A142-BC41EB909504}" srcOrd="0" destOrd="0" presId="urn:microsoft.com/office/officeart/2008/layout/HorizontalMultiLevelHierarchy"/>
    <dgm:cxn modelId="{DF2F9F34-039B-41AD-94FC-61BA3C4794BE}" type="presOf" srcId="{BE437692-ED1F-4BE9-9C64-8F7067A4A408}" destId="{000AB573-3E4F-43C3-8AC9-BF5F2A118059}" srcOrd="0" destOrd="0" presId="urn:microsoft.com/office/officeart/2008/layout/HorizontalMultiLevelHierarchy"/>
    <dgm:cxn modelId="{A215BD9C-AC33-47C9-9140-1E3A36837517}" type="presOf" srcId="{85D3C848-85FE-410C-A353-5A2F8A6E6839}" destId="{B42DCFC4-8221-4B9B-8F0D-18EA9D6EAEDA}" srcOrd="0" destOrd="0" presId="urn:microsoft.com/office/officeart/2008/layout/HorizontalMultiLevelHierarchy"/>
    <dgm:cxn modelId="{2339B2A3-CDA0-45D0-BB24-3D1B984D4FB3}" type="presOf" srcId="{BBB3F731-76F6-48BA-B6F2-2BA5FEA0E56B}" destId="{4ADD0679-75F8-402C-82DC-C0296DC1D604}" srcOrd="0" destOrd="0" presId="urn:microsoft.com/office/officeart/2008/layout/HorizontalMultiLevelHierarchy"/>
    <dgm:cxn modelId="{E8447EB1-3D52-455D-BF8F-FCD1F4BF951E}" type="presOf" srcId="{5E06532F-1F79-45BF-B966-D87756E6D484}" destId="{FF99478C-C6C7-437A-B94A-A25613354A49}" srcOrd="0" destOrd="0" presId="urn:microsoft.com/office/officeart/2008/layout/HorizontalMultiLevelHierarchy"/>
    <dgm:cxn modelId="{5F8AB886-4239-4851-B444-24CBCB611CAC}" type="presOf" srcId="{85D3C848-85FE-410C-A353-5A2F8A6E6839}" destId="{3151C681-A646-4E83-AC88-E210F301CD9F}" srcOrd="1" destOrd="0" presId="urn:microsoft.com/office/officeart/2008/layout/HorizontalMultiLevelHierarchy"/>
    <dgm:cxn modelId="{393A59DF-00B9-465F-B7B3-41C51EFC3220}" srcId="{5E06532F-1F79-45BF-B966-D87756E6D484}" destId="{6546C8B6-EA5D-4583-B122-02493339C971}" srcOrd="0" destOrd="0" parTransId="{74C12C45-6AE5-4EE5-A2EF-C08553A32FB6}" sibTransId="{5D425957-9C62-450F-A931-631D341C69A4}"/>
    <dgm:cxn modelId="{07B47814-6D05-40BB-8E4E-C110E4CDD3BA}" srcId="{C545914B-A3DA-44D4-8FB7-386417248156}" destId="{62727E28-76FB-4F33-B3B7-2F8FDE70CA17}" srcOrd="1" destOrd="0" parTransId="{17FF31F8-0342-4D05-81A9-6E95645CEDA2}" sibTransId="{DBA485D3-52C5-43F6-8348-F6FB3C9E5118}"/>
    <dgm:cxn modelId="{5422DA02-4FBC-471F-AA91-2EB142F11E73}" type="presOf" srcId="{6546C8B6-EA5D-4583-B122-02493339C971}" destId="{63540167-8E9A-4BE5-B9A0-6A19B2D51849}" srcOrd="0" destOrd="0" presId="urn:microsoft.com/office/officeart/2008/layout/HorizontalMultiLevelHierarchy"/>
    <dgm:cxn modelId="{68D7317D-8719-4BF5-B93C-5123B3A9CC98}" type="presOf" srcId="{4E23DEF3-969D-4CA1-AEDD-68711070D6B4}" destId="{C0FB8EC1-D244-4B8D-94D6-16FE9AF5A0F9}" srcOrd="0" destOrd="0" presId="urn:microsoft.com/office/officeart/2008/layout/HorizontalMultiLevelHierarchy"/>
    <dgm:cxn modelId="{54CB5437-6AFF-427F-B917-8A80C1508301}" type="presOf" srcId="{F988004D-32E2-440E-9601-B55EA0B84962}" destId="{2D4A07AB-3824-430B-9795-58E1CC84E594}" srcOrd="1" destOrd="0" presId="urn:microsoft.com/office/officeart/2008/layout/HorizontalMultiLevelHierarchy"/>
    <dgm:cxn modelId="{4549E7EC-633C-45A6-90FC-F32E2E0E9E38}" type="presOf" srcId="{B1F8F985-30A1-48B6-9265-D2426F1E1ED9}" destId="{AF649920-C30A-4E77-B148-307C274AD954}" srcOrd="0" destOrd="0" presId="urn:microsoft.com/office/officeart/2008/layout/HorizontalMultiLevelHierarchy"/>
    <dgm:cxn modelId="{9585175A-A9F7-494E-9993-FE48E693C4C2}" type="presOf" srcId="{F43C1A0D-6612-4267-B0CF-0DC53AE35D95}" destId="{6182250C-47FF-4EED-A2EA-6BF02A122899}" srcOrd="1" destOrd="0" presId="urn:microsoft.com/office/officeart/2008/layout/HorizontalMultiLevelHierarchy"/>
    <dgm:cxn modelId="{C94E01C4-D266-4AAF-B228-A30F0D316224}" type="presOf" srcId="{4E23DEF3-969D-4CA1-AEDD-68711070D6B4}" destId="{EBE2AFB7-9FD3-4C66-A62B-5C454FD6DC8B}" srcOrd="1" destOrd="0" presId="urn:microsoft.com/office/officeart/2008/layout/HorizontalMultiLevelHierarchy"/>
    <dgm:cxn modelId="{E326F482-0974-4873-9E76-7CB80A9C5700}" srcId="{8B5DADC3-4A75-446C-8E8E-490E42D50338}" destId="{C545914B-A3DA-44D4-8FB7-386417248156}" srcOrd="0" destOrd="0" parTransId="{CA8BCEA3-F1A8-4137-B9F6-B5D3D42CA2CF}" sibTransId="{5CB83444-93B8-45B7-8BFD-959D56CAC04B}"/>
    <dgm:cxn modelId="{A5CBA464-44BA-4A43-AB0B-2F21980CF943}" type="presOf" srcId="{F988004D-32E2-440E-9601-B55EA0B84962}" destId="{24603BA3-9210-4382-AB4E-22EF6EB2BEF7}" srcOrd="0" destOrd="0" presId="urn:microsoft.com/office/officeart/2008/layout/HorizontalMultiLevelHierarchy"/>
    <dgm:cxn modelId="{68E8CC20-D65F-4185-977F-EC7548B8E2BA}" srcId="{5E06532F-1F79-45BF-B966-D87756E6D484}" destId="{BBB3F731-76F6-48BA-B6F2-2BA5FEA0E56B}" srcOrd="2" destOrd="0" parTransId="{F43C1A0D-6612-4267-B0CF-0DC53AE35D95}" sibTransId="{0AA7E51A-6D3D-4908-B3F8-5D23F4D70414}"/>
    <dgm:cxn modelId="{05C80DA7-C72C-4E8F-894C-EBD4FFAB38E8}" type="presOf" srcId="{C545914B-A3DA-44D4-8FB7-386417248156}" destId="{37DCD67A-02E4-4ED4-8D51-3F49A07C0308}" srcOrd="0" destOrd="0" presId="urn:microsoft.com/office/officeart/2008/layout/HorizontalMultiLevelHierarchy"/>
    <dgm:cxn modelId="{BDE6AF51-8904-45F6-86B1-AB2DB81430C3}" srcId="{C545914B-A3DA-44D4-8FB7-386417248156}" destId="{ED0DA3EA-C6E2-4DBA-9684-5EDCA7F8FB03}" srcOrd="0" destOrd="0" parTransId="{B1F8F985-30A1-48B6-9265-D2426F1E1ED9}" sibTransId="{C60767C3-2F4E-4307-9B1B-E30B6EA13393}"/>
    <dgm:cxn modelId="{47DE6A88-6972-4CC4-8FFB-D46DEE756EC8}" type="presOf" srcId="{CFBB1219-F570-4D2B-81A4-DE811A3BC7BA}" destId="{C2943B3D-0BA1-4620-BA71-90455A25D501}" srcOrd="0" destOrd="0" presId="urn:microsoft.com/office/officeart/2008/layout/HorizontalMultiLevelHierarchy"/>
    <dgm:cxn modelId="{26B29D82-93AD-48AA-9BEF-E4422A784996}" srcId="{BE437692-ED1F-4BE9-9C64-8F7067A4A408}" destId="{8B5DADC3-4A75-446C-8E8E-490E42D50338}" srcOrd="0" destOrd="0" parTransId="{F249119C-5CE9-4EF9-B660-1BFE2A939103}" sibTransId="{8E9C629B-C641-457F-A615-DDCF336A72FF}"/>
    <dgm:cxn modelId="{5734F8A9-ABBC-4859-8E19-FACFE24375B3}" type="presOf" srcId="{74C12C45-6AE5-4EE5-A2EF-C08553A32FB6}" destId="{CEE23E3D-5D8B-4676-A7CA-A03F23489730}" srcOrd="0" destOrd="0" presId="urn:microsoft.com/office/officeart/2008/layout/HorizontalMultiLevelHierarchy"/>
    <dgm:cxn modelId="{16562AE0-FB79-4DB0-AF0D-7AC546D948FB}" type="presParOf" srcId="{000AB573-3E4F-43C3-8AC9-BF5F2A118059}" destId="{2CD911EA-5140-46D7-8306-F4B116371B53}" srcOrd="0" destOrd="0" presId="urn:microsoft.com/office/officeart/2008/layout/HorizontalMultiLevelHierarchy"/>
    <dgm:cxn modelId="{B60600BF-FB5A-432D-B650-A43E318F562B}" type="presParOf" srcId="{2CD911EA-5140-46D7-8306-F4B116371B53}" destId="{38169673-DCAD-4683-A5C8-A25D03E0D6D5}" srcOrd="0" destOrd="0" presId="urn:microsoft.com/office/officeart/2008/layout/HorizontalMultiLevelHierarchy"/>
    <dgm:cxn modelId="{A06FCBDC-1DA5-4EE2-A11A-FD1C5A6D8252}" type="presParOf" srcId="{2CD911EA-5140-46D7-8306-F4B116371B53}" destId="{10B206FA-2D99-4B85-8764-4ACE3352C94B}" srcOrd="1" destOrd="0" presId="urn:microsoft.com/office/officeart/2008/layout/HorizontalMultiLevelHierarchy"/>
    <dgm:cxn modelId="{596A5551-5296-41A6-A778-0F2B43332E4B}" type="presParOf" srcId="{10B206FA-2D99-4B85-8764-4ACE3352C94B}" destId="{561E1AB4-6C42-4863-A142-BC41EB909504}" srcOrd="0" destOrd="0" presId="urn:microsoft.com/office/officeart/2008/layout/HorizontalMultiLevelHierarchy"/>
    <dgm:cxn modelId="{258FDD12-F862-470B-B912-7F9CFF2997DE}" type="presParOf" srcId="{561E1AB4-6C42-4863-A142-BC41EB909504}" destId="{068C4C41-149E-4F90-A4FC-ECA6B16444E4}" srcOrd="0" destOrd="0" presId="urn:microsoft.com/office/officeart/2008/layout/HorizontalMultiLevelHierarchy"/>
    <dgm:cxn modelId="{C5AF5F15-C82D-4351-9F60-2B3C8AF0B115}" type="presParOf" srcId="{10B206FA-2D99-4B85-8764-4ACE3352C94B}" destId="{9235D7D1-4C58-4E65-832A-781EF5333ADD}" srcOrd="1" destOrd="0" presId="urn:microsoft.com/office/officeart/2008/layout/HorizontalMultiLevelHierarchy"/>
    <dgm:cxn modelId="{47A21B7E-B152-43B2-8C33-0F10F532A7C7}" type="presParOf" srcId="{9235D7D1-4C58-4E65-832A-781EF5333ADD}" destId="{37DCD67A-02E4-4ED4-8D51-3F49A07C0308}" srcOrd="0" destOrd="0" presId="urn:microsoft.com/office/officeart/2008/layout/HorizontalMultiLevelHierarchy"/>
    <dgm:cxn modelId="{EE05480F-4A52-4CC0-B545-E02155994B3D}" type="presParOf" srcId="{9235D7D1-4C58-4E65-832A-781EF5333ADD}" destId="{8408D8D5-A793-4BB3-8CF1-D7ABA101CD0D}" srcOrd="1" destOrd="0" presId="urn:microsoft.com/office/officeart/2008/layout/HorizontalMultiLevelHierarchy"/>
    <dgm:cxn modelId="{C58EE015-6C2A-4C2D-B3BB-2D00E4425916}" type="presParOf" srcId="{8408D8D5-A793-4BB3-8CF1-D7ABA101CD0D}" destId="{AF649920-C30A-4E77-B148-307C274AD954}" srcOrd="0" destOrd="0" presId="urn:microsoft.com/office/officeart/2008/layout/HorizontalMultiLevelHierarchy"/>
    <dgm:cxn modelId="{DBBBDCD2-B48A-4D17-BF34-F5863F3843C0}" type="presParOf" srcId="{AF649920-C30A-4E77-B148-307C274AD954}" destId="{E79317A7-8BFC-4906-9AFD-B7F5B600070B}" srcOrd="0" destOrd="0" presId="urn:microsoft.com/office/officeart/2008/layout/HorizontalMultiLevelHierarchy"/>
    <dgm:cxn modelId="{FC560A88-EA87-4A80-81B8-25BE01892B01}" type="presParOf" srcId="{8408D8D5-A793-4BB3-8CF1-D7ABA101CD0D}" destId="{6EBF855D-5864-4983-9069-1F620C054F22}" srcOrd="1" destOrd="0" presId="urn:microsoft.com/office/officeart/2008/layout/HorizontalMultiLevelHierarchy"/>
    <dgm:cxn modelId="{A1331ECC-1B3E-4CF2-8101-D1DD8EB6FB82}" type="presParOf" srcId="{6EBF855D-5864-4983-9069-1F620C054F22}" destId="{5E1231B2-27FD-4A24-90F6-D9188A365E0A}" srcOrd="0" destOrd="0" presId="urn:microsoft.com/office/officeart/2008/layout/HorizontalMultiLevelHierarchy"/>
    <dgm:cxn modelId="{337D0D3A-B152-4595-AD6E-F1A24D122DD8}" type="presParOf" srcId="{6EBF855D-5864-4983-9069-1F620C054F22}" destId="{E413323D-9A20-40B1-8A27-A44532B70795}" srcOrd="1" destOrd="0" presId="urn:microsoft.com/office/officeart/2008/layout/HorizontalMultiLevelHierarchy"/>
    <dgm:cxn modelId="{678BE364-1597-4884-B003-7C8C525667D6}" type="presParOf" srcId="{8408D8D5-A793-4BB3-8CF1-D7ABA101CD0D}" destId="{621B17F6-1E9F-48A3-9D7A-BBD7E0245970}" srcOrd="2" destOrd="0" presId="urn:microsoft.com/office/officeart/2008/layout/HorizontalMultiLevelHierarchy"/>
    <dgm:cxn modelId="{205485B8-083C-4ADC-AA0C-6FF5B44D06C2}" type="presParOf" srcId="{621B17F6-1E9F-48A3-9D7A-BBD7E0245970}" destId="{15277FE3-C63E-496C-AF10-758C28BA5C24}" srcOrd="0" destOrd="0" presId="urn:microsoft.com/office/officeart/2008/layout/HorizontalMultiLevelHierarchy"/>
    <dgm:cxn modelId="{0924E878-B31D-4EB3-9D8F-250AB27CD493}" type="presParOf" srcId="{8408D8D5-A793-4BB3-8CF1-D7ABA101CD0D}" destId="{89681455-4CBE-431C-994B-C48E3E5C8EB9}" srcOrd="3" destOrd="0" presId="urn:microsoft.com/office/officeart/2008/layout/HorizontalMultiLevelHierarchy"/>
    <dgm:cxn modelId="{D081C0D5-C209-4EEF-B8D2-D4E18F1580B5}" type="presParOf" srcId="{89681455-4CBE-431C-994B-C48E3E5C8EB9}" destId="{67255090-4629-4BB8-838E-0ADCBF9C7F7E}" srcOrd="0" destOrd="0" presId="urn:microsoft.com/office/officeart/2008/layout/HorizontalMultiLevelHierarchy"/>
    <dgm:cxn modelId="{D5DAF08D-1991-4E1B-91DF-F15CCD49B4BD}" type="presParOf" srcId="{89681455-4CBE-431C-994B-C48E3E5C8EB9}" destId="{6673BE59-F98E-400B-A3AB-1D5CC4E80AE3}" srcOrd="1" destOrd="0" presId="urn:microsoft.com/office/officeart/2008/layout/HorizontalMultiLevelHierarchy"/>
    <dgm:cxn modelId="{D0FEEDDE-4A03-4A06-BDE1-399063EAD0C3}" type="presParOf" srcId="{10B206FA-2D99-4B85-8764-4ACE3352C94B}" destId="{C0FB8EC1-D244-4B8D-94D6-16FE9AF5A0F9}" srcOrd="2" destOrd="0" presId="urn:microsoft.com/office/officeart/2008/layout/HorizontalMultiLevelHierarchy"/>
    <dgm:cxn modelId="{F032AA01-CD21-467B-8468-8D0837F8A806}" type="presParOf" srcId="{C0FB8EC1-D244-4B8D-94D6-16FE9AF5A0F9}" destId="{EBE2AFB7-9FD3-4C66-A62B-5C454FD6DC8B}" srcOrd="0" destOrd="0" presId="urn:microsoft.com/office/officeart/2008/layout/HorizontalMultiLevelHierarchy"/>
    <dgm:cxn modelId="{836089B1-C334-44BA-B43D-A7EA4D8AAA11}" type="presParOf" srcId="{10B206FA-2D99-4B85-8764-4ACE3352C94B}" destId="{0BCA8519-1FDD-499D-A617-298B6F2B4223}" srcOrd="3" destOrd="0" presId="urn:microsoft.com/office/officeart/2008/layout/HorizontalMultiLevelHierarchy"/>
    <dgm:cxn modelId="{5733322D-5B8C-4CAE-A357-9C1DC57EEB7A}" type="presParOf" srcId="{0BCA8519-1FDD-499D-A617-298B6F2B4223}" destId="{FF99478C-C6C7-437A-B94A-A25613354A49}" srcOrd="0" destOrd="0" presId="urn:microsoft.com/office/officeart/2008/layout/HorizontalMultiLevelHierarchy"/>
    <dgm:cxn modelId="{9A2074F1-9147-4365-93AF-804AB39EF435}" type="presParOf" srcId="{0BCA8519-1FDD-499D-A617-298B6F2B4223}" destId="{00BA08DB-53D3-43BD-AEDD-92D14FEA67DD}" srcOrd="1" destOrd="0" presId="urn:microsoft.com/office/officeart/2008/layout/HorizontalMultiLevelHierarchy"/>
    <dgm:cxn modelId="{8C805299-809F-4F6F-AF67-6B8D7B5C9748}" type="presParOf" srcId="{00BA08DB-53D3-43BD-AEDD-92D14FEA67DD}" destId="{CEE23E3D-5D8B-4676-A7CA-A03F23489730}" srcOrd="0" destOrd="0" presId="urn:microsoft.com/office/officeart/2008/layout/HorizontalMultiLevelHierarchy"/>
    <dgm:cxn modelId="{16A06EFB-FC9A-4366-A911-6247D7959574}" type="presParOf" srcId="{CEE23E3D-5D8B-4676-A7CA-A03F23489730}" destId="{FFA71A25-209A-425C-8A3A-ADA50A08793C}" srcOrd="0" destOrd="0" presId="urn:microsoft.com/office/officeart/2008/layout/HorizontalMultiLevelHierarchy"/>
    <dgm:cxn modelId="{56A77635-25E4-4B67-BC05-9CB3D84EE8DD}" type="presParOf" srcId="{00BA08DB-53D3-43BD-AEDD-92D14FEA67DD}" destId="{63891569-FF02-4F87-8143-7BE7F47F89E2}" srcOrd="1" destOrd="0" presId="urn:microsoft.com/office/officeart/2008/layout/HorizontalMultiLevelHierarchy"/>
    <dgm:cxn modelId="{70D1B324-162E-442A-990C-B4336BD2C29A}" type="presParOf" srcId="{63891569-FF02-4F87-8143-7BE7F47F89E2}" destId="{63540167-8E9A-4BE5-B9A0-6A19B2D51849}" srcOrd="0" destOrd="0" presId="urn:microsoft.com/office/officeart/2008/layout/HorizontalMultiLevelHierarchy"/>
    <dgm:cxn modelId="{9DD9E036-F11B-4419-8673-55C9CCFCFDA3}" type="presParOf" srcId="{63891569-FF02-4F87-8143-7BE7F47F89E2}" destId="{569D0C4B-F908-4F42-8D1C-9833FC811052}" srcOrd="1" destOrd="0" presId="urn:microsoft.com/office/officeart/2008/layout/HorizontalMultiLevelHierarchy"/>
    <dgm:cxn modelId="{D83AF74F-1AB8-41FC-8CF5-D0A2059EBDB1}" type="presParOf" srcId="{00BA08DB-53D3-43BD-AEDD-92D14FEA67DD}" destId="{B42DCFC4-8221-4B9B-8F0D-18EA9D6EAEDA}" srcOrd="2" destOrd="0" presId="urn:microsoft.com/office/officeart/2008/layout/HorizontalMultiLevelHierarchy"/>
    <dgm:cxn modelId="{32E1BE46-D4AA-49EC-9DAD-F6EBCD0D5873}" type="presParOf" srcId="{B42DCFC4-8221-4B9B-8F0D-18EA9D6EAEDA}" destId="{3151C681-A646-4E83-AC88-E210F301CD9F}" srcOrd="0" destOrd="0" presId="urn:microsoft.com/office/officeart/2008/layout/HorizontalMultiLevelHierarchy"/>
    <dgm:cxn modelId="{DD17E579-CD78-404D-804C-947A15ACB247}" type="presParOf" srcId="{00BA08DB-53D3-43BD-AEDD-92D14FEA67DD}" destId="{5112616A-39D9-4D24-AD13-BE974598219A}" srcOrd="3" destOrd="0" presId="urn:microsoft.com/office/officeart/2008/layout/HorizontalMultiLevelHierarchy"/>
    <dgm:cxn modelId="{6E30B57E-FE33-420D-826C-026EFD6BD6B0}" type="presParOf" srcId="{5112616A-39D9-4D24-AD13-BE974598219A}" destId="{C2943B3D-0BA1-4620-BA71-90455A25D501}" srcOrd="0" destOrd="0" presId="urn:microsoft.com/office/officeart/2008/layout/HorizontalMultiLevelHierarchy"/>
    <dgm:cxn modelId="{DDBA937A-96F1-46A4-8741-BD3E919167E4}" type="presParOf" srcId="{5112616A-39D9-4D24-AD13-BE974598219A}" destId="{A297563A-F9F0-419B-9A93-BCC3A22FDE22}" srcOrd="1" destOrd="0" presId="urn:microsoft.com/office/officeart/2008/layout/HorizontalMultiLevelHierarchy"/>
    <dgm:cxn modelId="{27267A49-F9B7-458B-AC14-3F555A557EBE}" type="presParOf" srcId="{00BA08DB-53D3-43BD-AEDD-92D14FEA67DD}" destId="{C344AF4F-89C6-4153-8D46-FF8147A53DA1}" srcOrd="4" destOrd="0" presId="urn:microsoft.com/office/officeart/2008/layout/HorizontalMultiLevelHierarchy"/>
    <dgm:cxn modelId="{74F773F2-0E91-46A2-AE03-0659D4C3057E}" type="presParOf" srcId="{C344AF4F-89C6-4153-8D46-FF8147A53DA1}" destId="{6182250C-47FF-4EED-A2EA-6BF02A122899}" srcOrd="0" destOrd="0" presId="urn:microsoft.com/office/officeart/2008/layout/HorizontalMultiLevelHierarchy"/>
    <dgm:cxn modelId="{7134DFC0-7E94-4453-9A85-451C1E97788E}" type="presParOf" srcId="{00BA08DB-53D3-43BD-AEDD-92D14FEA67DD}" destId="{AF50A860-0B4D-49F9-9411-48C81E9DAE72}" srcOrd="5" destOrd="0" presId="urn:microsoft.com/office/officeart/2008/layout/HorizontalMultiLevelHierarchy"/>
    <dgm:cxn modelId="{42DD586D-9531-46B0-B41F-9FDAB6AA3355}" type="presParOf" srcId="{AF50A860-0B4D-49F9-9411-48C81E9DAE72}" destId="{4ADD0679-75F8-402C-82DC-C0296DC1D604}" srcOrd="0" destOrd="0" presId="urn:microsoft.com/office/officeart/2008/layout/HorizontalMultiLevelHierarchy"/>
    <dgm:cxn modelId="{5390CAE3-30E1-4FD2-8399-3E085481D041}" type="presParOf" srcId="{AF50A860-0B4D-49F9-9411-48C81E9DAE72}" destId="{C4F29AAD-3745-4B2F-9E6D-CB3057DCE336}" srcOrd="1" destOrd="0" presId="urn:microsoft.com/office/officeart/2008/layout/HorizontalMultiLevelHierarchy"/>
    <dgm:cxn modelId="{DC229FE1-F8C8-4FFF-8FAE-B0AE4D5C0562}" type="presParOf" srcId="{00BA08DB-53D3-43BD-AEDD-92D14FEA67DD}" destId="{24603BA3-9210-4382-AB4E-22EF6EB2BEF7}" srcOrd="6" destOrd="0" presId="urn:microsoft.com/office/officeart/2008/layout/HorizontalMultiLevelHierarchy"/>
    <dgm:cxn modelId="{C0740EF2-4C41-4283-B1F0-DF160EEC155C}" type="presParOf" srcId="{24603BA3-9210-4382-AB4E-22EF6EB2BEF7}" destId="{2D4A07AB-3824-430B-9795-58E1CC84E594}" srcOrd="0" destOrd="0" presId="urn:microsoft.com/office/officeart/2008/layout/HorizontalMultiLevelHierarchy"/>
    <dgm:cxn modelId="{5025D6AD-52B3-4C2C-B065-C9351E854117}" type="presParOf" srcId="{00BA08DB-53D3-43BD-AEDD-92D14FEA67DD}" destId="{F77B1936-84A2-4640-A150-E18124E8C044}" srcOrd="7" destOrd="0" presId="urn:microsoft.com/office/officeart/2008/layout/HorizontalMultiLevelHierarchy"/>
    <dgm:cxn modelId="{B1FB84C9-B2F2-4998-9EBE-3FE121CE6236}" type="presParOf" srcId="{F77B1936-84A2-4640-A150-E18124E8C044}" destId="{1F8C94BA-2701-4BBF-9734-F077E94728DD}" srcOrd="0" destOrd="0" presId="urn:microsoft.com/office/officeart/2008/layout/HorizontalMultiLevelHierarchy"/>
    <dgm:cxn modelId="{24EE7993-5EDB-4924-A824-8CA54DEAFA64}" type="presParOf" srcId="{F77B1936-84A2-4640-A150-E18124E8C044}" destId="{653ABB1D-4C02-46A6-A6A8-53952EC3E2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813857-43A4-4E90-90E8-8582A809F2F7}">
      <dsp:nvSpPr>
        <dsp:cNvPr id="0" name=""/>
        <dsp:cNvSpPr/>
      </dsp:nvSpPr>
      <dsp:spPr>
        <a:xfrm>
          <a:off x="4996527" y="1462272"/>
          <a:ext cx="535029" cy="5688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8819"/>
              </a:lnTo>
              <a:lnTo>
                <a:pt x="535029" y="568819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7FF911-6621-457D-812D-272A9C0E0DED}">
      <dsp:nvSpPr>
        <dsp:cNvPr id="0" name=""/>
        <dsp:cNvSpPr/>
      </dsp:nvSpPr>
      <dsp:spPr>
        <a:xfrm>
          <a:off x="4996527" y="1462272"/>
          <a:ext cx="283718" cy="14758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5873"/>
              </a:lnTo>
              <a:lnTo>
                <a:pt x="283718" y="147587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45354B-7321-4371-B23E-8A41485F94FA}">
      <dsp:nvSpPr>
        <dsp:cNvPr id="0" name=""/>
        <dsp:cNvSpPr/>
      </dsp:nvSpPr>
      <dsp:spPr>
        <a:xfrm>
          <a:off x="4924595" y="1462272"/>
          <a:ext cx="91440" cy="494930"/>
        </a:xfrm>
        <a:custGeom>
          <a:avLst/>
          <a:gdLst/>
          <a:ahLst/>
          <a:cxnLst/>
          <a:rect l="0" t="0" r="0" b="0"/>
          <a:pathLst>
            <a:path>
              <a:moveTo>
                <a:pt x="71932" y="0"/>
              </a:moveTo>
              <a:lnTo>
                <a:pt x="71932" y="494930"/>
              </a:lnTo>
              <a:lnTo>
                <a:pt x="45720" y="494930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9A713-3B4A-4F3B-85D5-35698F568412}">
      <dsp:nvSpPr>
        <dsp:cNvPr id="0" name=""/>
        <dsp:cNvSpPr/>
      </dsp:nvSpPr>
      <dsp:spPr>
        <a:xfrm>
          <a:off x="4823462" y="1462272"/>
          <a:ext cx="173064" cy="1468928"/>
        </a:xfrm>
        <a:custGeom>
          <a:avLst/>
          <a:gdLst/>
          <a:ahLst/>
          <a:cxnLst/>
          <a:rect l="0" t="0" r="0" b="0"/>
          <a:pathLst>
            <a:path>
              <a:moveTo>
                <a:pt x="173064" y="0"/>
              </a:moveTo>
              <a:lnTo>
                <a:pt x="173064" y="1468928"/>
              </a:lnTo>
              <a:lnTo>
                <a:pt x="0" y="1468928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3BC00-C3FA-4CE5-B50E-F655C125D9B8}">
      <dsp:nvSpPr>
        <dsp:cNvPr id="0" name=""/>
        <dsp:cNvSpPr/>
      </dsp:nvSpPr>
      <dsp:spPr>
        <a:xfrm>
          <a:off x="4006772" y="506706"/>
          <a:ext cx="2060054" cy="380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077"/>
              </a:lnTo>
              <a:lnTo>
                <a:pt x="2060054" y="210077"/>
              </a:lnTo>
              <a:lnTo>
                <a:pt x="2060054" y="38027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13F663-1ECD-48BF-901E-6AC5A6A3C2B6}">
      <dsp:nvSpPr>
        <dsp:cNvPr id="0" name=""/>
        <dsp:cNvSpPr/>
      </dsp:nvSpPr>
      <dsp:spPr>
        <a:xfrm>
          <a:off x="1031781" y="1396877"/>
          <a:ext cx="453165" cy="850963"/>
        </a:xfrm>
        <a:custGeom>
          <a:avLst/>
          <a:gdLst/>
          <a:ahLst/>
          <a:cxnLst/>
          <a:rect l="0" t="0" r="0" b="0"/>
          <a:pathLst>
            <a:path>
              <a:moveTo>
                <a:pt x="453165" y="0"/>
              </a:moveTo>
              <a:lnTo>
                <a:pt x="0" y="85096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698EB-6F20-4ADF-AF4A-39788DC2CBAD}">
      <dsp:nvSpPr>
        <dsp:cNvPr id="0" name=""/>
        <dsp:cNvSpPr/>
      </dsp:nvSpPr>
      <dsp:spPr>
        <a:xfrm>
          <a:off x="2400089" y="506706"/>
          <a:ext cx="1606683" cy="380271"/>
        </a:xfrm>
        <a:custGeom>
          <a:avLst/>
          <a:gdLst/>
          <a:ahLst/>
          <a:cxnLst/>
          <a:rect l="0" t="0" r="0" b="0"/>
          <a:pathLst>
            <a:path>
              <a:moveTo>
                <a:pt x="1606683" y="0"/>
              </a:moveTo>
              <a:lnTo>
                <a:pt x="1606683" y="210077"/>
              </a:lnTo>
              <a:lnTo>
                <a:pt x="0" y="210077"/>
              </a:lnTo>
              <a:lnTo>
                <a:pt x="0" y="38027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AA0C24-12E1-4252-BB79-7194DE0A9468}">
      <dsp:nvSpPr>
        <dsp:cNvPr id="0" name=""/>
        <dsp:cNvSpPr/>
      </dsp:nvSpPr>
      <dsp:spPr>
        <a:xfrm>
          <a:off x="1107493" y="0"/>
          <a:ext cx="5798558" cy="5067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 БЮДЖЕТА ГОРОДА  СУДАКА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07493" y="0"/>
        <a:ext cx="5798558" cy="506706"/>
      </dsp:txXfrm>
    </dsp:sp>
    <dsp:sp modelId="{170F6D0D-AB3B-4252-906D-12FD44F27447}">
      <dsp:nvSpPr>
        <dsp:cNvPr id="0" name=""/>
        <dsp:cNvSpPr/>
      </dsp:nvSpPr>
      <dsp:spPr>
        <a:xfrm>
          <a:off x="1256161" y="886978"/>
          <a:ext cx="2287854" cy="509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6161" y="886978"/>
        <a:ext cx="2287854" cy="509899"/>
      </dsp:txXfrm>
    </dsp:sp>
    <dsp:sp modelId="{442E1E88-A9F3-4E14-801B-1731318382EF}">
      <dsp:nvSpPr>
        <dsp:cNvPr id="0" name=""/>
        <dsp:cNvSpPr/>
      </dsp:nvSpPr>
      <dsp:spPr>
        <a:xfrm>
          <a:off x="1031781" y="1792764"/>
          <a:ext cx="1554985" cy="9101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143,8(46,2%)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31781" y="1792764"/>
        <a:ext cx="1554985" cy="910154"/>
      </dsp:txXfrm>
    </dsp:sp>
    <dsp:sp modelId="{E5FB7254-49F1-4432-9B29-9045723AF63D}">
      <dsp:nvSpPr>
        <dsp:cNvPr id="0" name=""/>
        <dsp:cNvSpPr/>
      </dsp:nvSpPr>
      <dsp:spPr>
        <a:xfrm>
          <a:off x="4728952" y="886978"/>
          <a:ext cx="2675750" cy="5752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28952" y="886978"/>
        <a:ext cx="2675750" cy="575294"/>
      </dsp:txXfrm>
    </dsp:sp>
    <dsp:sp modelId="{CE8DD864-566F-4124-B883-39D18409DABB}">
      <dsp:nvSpPr>
        <dsp:cNvPr id="0" name=""/>
        <dsp:cNvSpPr/>
      </dsp:nvSpPr>
      <dsp:spPr>
        <a:xfrm>
          <a:off x="3032329" y="2592284"/>
          <a:ext cx="1791132" cy="6778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ОМВД 0,8 (0,3%)</a:t>
          </a:r>
        </a:p>
      </dsp:txBody>
      <dsp:txXfrm>
        <a:off x="3032329" y="2592284"/>
        <a:ext cx="1791132" cy="677832"/>
      </dsp:txXfrm>
    </dsp:sp>
    <dsp:sp modelId="{AA38DAD4-C174-4CBC-A4B8-1AE0CFC605FF}">
      <dsp:nvSpPr>
        <dsp:cNvPr id="0" name=""/>
        <dsp:cNvSpPr/>
      </dsp:nvSpPr>
      <dsp:spPr>
        <a:xfrm>
          <a:off x="2955613" y="1625869"/>
          <a:ext cx="2014702" cy="6626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 158,5 (50,9%)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55613" y="1625869"/>
        <a:ext cx="2014702" cy="662668"/>
      </dsp:txXfrm>
    </dsp:sp>
    <dsp:sp modelId="{9818A58E-F28F-418A-AC0B-DFCEC70BBEAD}">
      <dsp:nvSpPr>
        <dsp:cNvPr id="0" name=""/>
        <dsp:cNvSpPr/>
      </dsp:nvSpPr>
      <dsp:spPr>
        <a:xfrm>
          <a:off x="5280245" y="2592292"/>
          <a:ext cx="2161311" cy="6917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Мин-во экологии 0,5(0,2%)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80245" y="2592292"/>
        <a:ext cx="2161311" cy="691707"/>
      </dsp:txXfrm>
    </dsp:sp>
    <dsp:sp modelId="{66FE6C2F-2F60-43ED-8C23-366D844C5CE1}">
      <dsp:nvSpPr>
        <dsp:cNvPr id="0" name=""/>
        <dsp:cNvSpPr/>
      </dsp:nvSpPr>
      <dsp:spPr>
        <a:xfrm>
          <a:off x="5531556" y="1625869"/>
          <a:ext cx="1980939" cy="8104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Росприроднадзор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0,9 (0,3%)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1556" y="1625869"/>
        <a:ext cx="1980939" cy="8104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03BA3-9210-4382-AB4E-22EF6EB2BEF7}">
      <dsp:nvSpPr>
        <dsp:cNvPr id="0" name=""/>
        <dsp:cNvSpPr/>
      </dsp:nvSpPr>
      <dsp:spPr>
        <a:xfrm>
          <a:off x="3424936" y="4346633"/>
          <a:ext cx="676351" cy="7426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8175" y="0"/>
              </a:lnTo>
              <a:lnTo>
                <a:pt x="338175" y="742682"/>
              </a:lnTo>
              <a:lnTo>
                <a:pt x="676351" y="742682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37999" y="4692861"/>
        <a:ext cx="50225" cy="50225"/>
      </dsp:txXfrm>
    </dsp:sp>
    <dsp:sp modelId="{C344AF4F-89C6-4153-8D46-FF8147A53DA1}">
      <dsp:nvSpPr>
        <dsp:cNvPr id="0" name=""/>
        <dsp:cNvSpPr/>
      </dsp:nvSpPr>
      <dsp:spPr>
        <a:xfrm>
          <a:off x="3424936" y="4346633"/>
          <a:ext cx="707095" cy="105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3547" y="0"/>
              </a:lnTo>
              <a:lnTo>
                <a:pt x="353547" y="105005"/>
              </a:lnTo>
              <a:lnTo>
                <a:pt x="707095" y="105005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60612" y="4381265"/>
        <a:ext cx="35742" cy="35742"/>
      </dsp:txXfrm>
    </dsp:sp>
    <dsp:sp modelId="{B42DCFC4-8221-4B9B-8F0D-18EA9D6EAEDA}">
      <dsp:nvSpPr>
        <dsp:cNvPr id="0" name=""/>
        <dsp:cNvSpPr/>
      </dsp:nvSpPr>
      <dsp:spPr>
        <a:xfrm>
          <a:off x="3424936" y="3710779"/>
          <a:ext cx="687058" cy="635853"/>
        </a:xfrm>
        <a:custGeom>
          <a:avLst/>
          <a:gdLst/>
          <a:ahLst/>
          <a:cxnLst/>
          <a:rect l="0" t="0" r="0" b="0"/>
          <a:pathLst>
            <a:path>
              <a:moveTo>
                <a:pt x="0" y="635853"/>
              </a:moveTo>
              <a:lnTo>
                <a:pt x="343529" y="635853"/>
              </a:lnTo>
              <a:lnTo>
                <a:pt x="343529" y="0"/>
              </a:lnTo>
              <a:lnTo>
                <a:pt x="687058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45061" y="4005303"/>
        <a:ext cx="46807" cy="46807"/>
      </dsp:txXfrm>
    </dsp:sp>
    <dsp:sp modelId="{CEE23E3D-5D8B-4676-A7CA-A03F23489730}">
      <dsp:nvSpPr>
        <dsp:cNvPr id="0" name=""/>
        <dsp:cNvSpPr/>
      </dsp:nvSpPr>
      <dsp:spPr>
        <a:xfrm>
          <a:off x="3424936" y="2835632"/>
          <a:ext cx="685276" cy="1511000"/>
        </a:xfrm>
        <a:custGeom>
          <a:avLst/>
          <a:gdLst/>
          <a:ahLst/>
          <a:cxnLst/>
          <a:rect l="0" t="0" r="0" b="0"/>
          <a:pathLst>
            <a:path>
              <a:moveTo>
                <a:pt x="0" y="1511000"/>
              </a:moveTo>
              <a:lnTo>
                <a:pt x="342638" y="1511000"/>
              </a:lnTo>
              <a:lnTo>
                <a:pt x="342638" y="0"/>
              </a:lnTo>
              <a:lnTo>
                <a:pt x="685276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26096" y="3549654"/>
        <a:ext cx="82956" cy="82956"/>
      </dsp:txXfrm>
    </dsp:sp>
    <dsp:sp modelId="{C0FB8EC1-D244-4B8D-94D6-16FE9AF5A0F9}">
      <dsp:nvSpPr>
        <dsp:cNvPr id="0" name=""/>
        <dsp:cNvSpPr/>
      </dsp:nvSpPr>
      <dsp:spPr>
        <a:xfrm>
          <a:off x="1332173" y="2843137"/>
          <a:ext cx="333299" cy="1503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649" y="0"/>
              </a:lnTo>
              <a:lnTo>
                <a:pt x="166649" y="1503496"/>
              </a:lnTo>
              <a:lnTo>
                <a:pt x="333299" y="1503496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60323" y="3556385"/>
        <a:ext cx="76999" cy="76999"/>
      </dsp:txXfrm>
    </dsp:sp>
    <dsp:sp modelId="{621B17F6-1E9F-48A3-9D7A-BBD7E0245970}">
      <dsp:nvSpPr>
        <dsp:cNvPr id="0" name=""/>
        <dsp:cNvSpPr/>
      </dsp:nvSpPr>
      <dsp:spPr>
        <a:xfrm>
          <a:off x="3347194" y="1479609"/>
          <a:ext cx="664266" cy="208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2133" y="0"/>
              </a:lnTo>
              <a:lnTo>
                <a:pt x="332133" y="208864"/>
              </a:lnTo>
              <a:lnTo>
                <a:pt x="664266" y="208864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61919" y="1566633"/>
        <a:ext cx="34816" cy="34816"/>
      </dsp:txXfrm>
    </dsp:sp>
    <dsp:sp modelId="{AF649920-C30A-4E77-B148-307C274AD954}">
      <dsp:nvSpPr>
        <dsp:cNvPr id="0" name=""/>
        <dsp:cNvSpPr/>
      </dsp:nvSpPr>
      <dsp:spPr>
        <a:xfrm>
          <a:off x="3347194" y="739396"/>
          <a:ext cx="723165" cy="740212"/>
        </a:xfrm>
        <a:custGeom>
          <a:avLst/>
          <a:gdLst/>
          <a:ahLst/>
          <a:cxnLst/>
          <a:rect l="0" t="0" r="0" b="0"/>
          <a:pathLst>
            <a:path>
              <a:moveTo>
                <a:pt x="0" y="740212"/>
              </a:moveTo>
              <a:lnTo>
                <a:pt x="361582" y="740212"/>
              </a:lnTo>
              <a:lnTo>
                <a:pt x="361582" y="0"/>
              </a:lnTo>
              <a:lnTo>
                <a:pt x="723165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82906" y="1083632"/>
        <a:ext cx="51741" cy="51741"/>
      </dsp:txXfrm>
    </dsp:sp>
    <dsp:sp modelId="{561E1AB4-6C42-4863-A142-BC41EB909504}">
      <dsp:nvSpPr>
        <dsp:cNvPr id="0" name=""/>
        <dsp:cNvSpPr/>
      </dsp:nvSpPr>
      <dsp:spPr>
        <a:xfrm>
          <a:off x="1332173" y="1479609"/>
          <a:ext cx="260076" cy="1363527"/>
        </a:xfrm>
        <a:custGeom>
          <a:avLst/>
          <a:gdLst/>
          <a:ahLst/>
          <a:cxnLst/>
          <a:rect l="0" t="0" r="0" b="0"/>
          <a:pathLst>
            <a:path>
              <a:moveTo>
                <a:pt x="0" y="1363527"/>
              </a:moveTo>
              <a:lnTo>
                <a:pt x="130038" y="1363527"/>
              </a:lnTo>
              <a:lnTo>
                <a:pt x="130038" y="0"/>
              </a:lnTo>
              <a:lnTo>
                <a:pt x="260076" y="0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27508" y="2126670"/>
        <a:ext cx="69405" cy="69405"/>
      </dsp:txXfrm>
    </dsp:sp>
    <dsp:sp modelId="{38169673-DCAD-4683-A5C8-A25D03E0D6D5}">
      <dsp:nvSpPr>
        <dsp:cNvPr id="0" name=""/>
        <dsp:cNvSpPr/>
      </dsp:nvSpPr>
      <dsp:spPr>
        <a:xfrm rot="16200000">
          <a:off x="-2171035" y="2177050"/>
          <a:ext cx="5674244" cy="1332173"/>
        </a:xfrm>
        <a:prstGeom prst="rect">
          <a:avLst/>
        </a:prstGeom>
        <a:gradFill flip="none" rotWithShape="1">
          <a:gsLst>
            <a:gs pos="0">
              <a:schemeClr val="accent6">
                <a:lumMod val="89000"/>
                <a:alpha val="65000"/>
              </a:schemeClr>
            </a:gs>
            <a:gs pos="62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152400" h="50800" prst="softRound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Постановление Администрации г. Судака РК от 30.12.2015 №1450 Об утверждении  Плана мероприятий по увеличению поступлений налоговых и неналоговых доходов бюджета муниципального образования городской округ Судак РК на 2016-2018 годы»</a:t>
          </a:r>
          <a:endParaRPr lang="ru-RU" sz="15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2171035" y="2177050"/>
        <a:ext cx="5674244" cy="1332173"/>
      </dsp:txXfrm>
    </dsp:sp>
    <dsp:sp modelId="{37DCD67A-02E4-4ED4-8D51-3F49A07C0308}">
      <dsp:nvSpPr>
        <dsp:cNvPr id="0" name=""/>
        <dsp:cNvSpPr/>
      </dsp:nvSpPr>
      <dsp:spPr>
        <a:xfrm>
          <a:off x="1592249" y="550698"/>
          <a:ext cx="1754944" cy="1857822"/>
        </a:xfrm>
        <a:prstGeom prst="rect">
          <a:avLst/>
        </a:prstGeom>
        <a:gradFill rotWithShape="0">
          <a:gsLst>
            <a:gs pos="0">
              <a:schemeClr val="accent6">
                <a:lumMod val="75000"/>
              </a:schemeClr>
            </a:gs>
            <a:gs pos="49000">
              <a:schemeClr val="accent6">
                <a:lumMod val="60000"/>
                <a:lumOff val="4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152400" h="50800" prst="softRound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заседания Межведомственной группы по мониторингу ситуации на рынке труда в ГО Судак.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92249" y="550698"/>
        <a:ext cx="1754944" cy="1857822"/>
      </dsp:txXfrm>
    </dsp:sp>
    <dsp:sp modelId="{5E1231B2-27FD-4A24-90F6-D9188A365E0A}">
      <dsp:nvSpPr>
        <dsp:cNvPr id="0" name=""/>
        <dsp:cNvSpPr/>
      </dsp:nvSpPr>
      <dsp:spPr>
        <a:xfrm>
          <a:off x="4070359" y="459432"/>
          <a:ext cx="4966136" cy="559927"/>
        </a:xfrm>
        <a:prstGeom prst="rect">
          <a:avLst/>
        </a:prstGeom>
        <a:gradFill rotWithShape="0">
          <a:gsLst>
            <a:gs pos="0">
              <a:schemeClr val="accent6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погашением задолженности по заработной плате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70359" y="459432"/>
        <a:ext cx="4966136" cy="559927"/>
      </dsp:txXfrm>
    </dsp:sp>
    <dsp:sp modelId="{67255090-4629-4BB8-838E-0ADCBF9C7F7E}">
      <dsp:nvSpPr>
        <dsp:cNvPr id="0" name=""/>
        <dsp:cNvSpPr/>
      </dsp:nvSpPr>
      <dsp:spPr>
        <a:xfrm>
          <a:off x="4011461" y="1395536"/>
          <a:ext cx="5025034" cy="585874"/>
        </a:xfrm>
        <a:prstGeom prst="rect">
          <a:avLst/>
        </a:prstGeom>
        <a:gradFill rotWithShape="0">
          <a:gsLst>
            <a:gs pos="0">
              <a:schemeClr val="accent6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к регистрации обособленных подразделений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11461" y="1395536"/>
        <a:ext cx="5025034" cy="585874"/>
      </dsp:txXfrm>
    </dsp:sp>
    <dsp:sp modelId="{FF99478C-C6C7-437A-B94A-A25613354A49}">
      <dsp:nvSpPr>
        <dsp:cNvPr id="0" name=""/>
        <dsp:cNvSpPr/>
      </dsp:nvSpPr>
      <dsp:spPr>
        <a:xfrm>
          <a:off x="1665473" y="3384571"/>
          <a:ext cx="1759462" cy="1924123"/>
        </a:xfrm>
        <a:prstGeom prst="rect">
          <a:avLst/>
        </a:prstGeom>
        <a:gradFill rotWithShape="0">
          <a:gsLst>
            <a:gs pos="0">
              <a:schemeClr val="accent6">
                <a:lumMod val="75000"/>
              </a:schemeClr>
            </a:gs>
            <a:gs pos="49000">
              <a:schemeClr val="accent6">
                <a:tint val="37000"/>
                <a:satMod val="30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152400" h="50800" prst="softRound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заседаний Межведомственной комиссии по мобилизации налоговых и неналоговых доходов в бюджет МО  ГО Судак.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65473" y="3384571"/>
        <a:ext cx="1759462" cy="1924123"/>
      </dsp:txXfrm>
    </dsp:sp>
    <dsp:sp modelId="{63540167-8E9A-4BE5-B9A0-6A19B2D51849}">
      <dsp:nvSpPr>
        <dsp:cNvPr id="0" name=""/>
        <dsp:cNvSpPr/>
      </dsp:nvSpPr>
      <dsp:spPr>
        <a:xfrm>
          <a:off x="4110213" y="2419576"/>
          <a:ext cx="4926282" cy="832113"/>
        </a:xfrm>
        <a:prstGeom prst="rect">
          <a:avLst/>
        </a:prstGeom>
        <a:gradFill rotWithShape="0">
          <a:gsLst>
            <a:gs pos="0">
              <a:schemeClr val="accent6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0213" y="2419576"/>
        <a:ext cx="4926282" cy="832113"/>
      </dsp:txXfrm>
    </dsp:sp>
    <dsp:sp modelId="{C2943B3D-0BA1-4620-BA71-90455A25D501}">
      <dsp:nvSpPr>
        <dsp:cNvPr id="0" name=""/>
        <dsp:cNvSpPr/>
      </dsp:nvSpPr>
      <dsp:spPr>
        <a:xfrm>
          <a:off x="4111994" y="3430816"/>
          <a:ext cx="4924501" cy="559927"/>
        </a:xfrm>
        <a:prstGeom prst="rect">
          <a:avLst/>
        </a:prstGeom>
        <a:gradFill rotWithShape="0">
          <a:gsLst>
            <a:gs pos="0">
              <a:schemeClr val="accent6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1994" y="3430816"/>
        <a:ext cx="4924501" cy="559927"/>
      </dsp:txXfrm>
    </dsp:sp>
    <dsp:sp modelId="{4ADD0679-75F8-402C-82DC-C0296DC1D604}">
      <dsp:nvSpPr>
        <dsp:cNvPr id="0" name=""/>
        <dsp:cNvSpPr/>
      </dsp:nvSpPr>
      <dsp:spPr>
        <a:xfrm>
          <a:off x="4132031" y="4228914"/>
          <a:ext cx="4904464" cy="445450"/>
        </a:xfrm>
        <a:prstGeom prst="rect">
          <a:avLst/>
        </a:prstGeom>
        <a:gradFill rotWithShape="0">
          <a:gsLst>
            <a:gs pos="0">
              <a:schemeClr val="accent6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погашением задолженности по налогам и </a:t>
          </a:r>
          <a:r>
            <a:rPr lang="ru-RU" sz="1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обяз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-м  платежам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32031" y="4228914"/>
        <a:ext cx="4904464" cy="445450"/>
      </dsp:txXfrm>
    </dsp:sp>
    <dsp:sp modelId="{1F8C94BA-2701-4BBF-9734-F077E94728DD}">
      <dsp:nvSpPr>
        <dsp:cNvPr id="0" name=""/>
        <dsp:cNvSpPr/>
      </dsp:nvSpPr>
      <dsp:spPr>
        <a:xfrm>
          <a:off x="4101287" y="4809351"/>
          <a:ext cx="4935208" cy="559927"/>
        </a:xfrm>
        <a:prstGeom prst="rect">
          <a:avLst/>
        </a:prstGeom>
        <a:gradFill rotWithShape="0">
          <a:gsLst>
            <a:gs pos="0">
              <a:schemeClr val="accent6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</a:t>
          </a:r>
          <a:r>
            <a:rPr lang="ru-RU" sz="1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МУПов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01287" y="4809351"/>
        <a:ext cx="4935208" cy="5599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0.18692</cdr:x>
      <cdr:y>0.18462</cdr:y>
    </cdr:from>
    <cdr:to>
      <cdr:x>0.3038</cdr:x>
      <cdr:y>0.29231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864096"/>
          <a:ext cx="90060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951,4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0.42991</cdr:x>
      <cdr:y>0.27692</cdr:y>
    </cdr:from>
    <cdr:to>
      <cdr:x>0.54206</cdr:x>
      <cdr:y>0.36923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12368" y="1296144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847,7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0.65421</cdr:x>
      <cdr:y>0.36923</cdr:y>
    </cdr:from>
    <cdr:to>
      <cdr:x>0.76636</cdr:x>
      <cdr:y>0.47692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40560" y="1728192"/>
          <a:ext cx="86409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688,5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0.51869</cdr:x>
      <cdr:y>0.18462</cdr:y>
    </cdr:from>
    <cdr:to>
      <cdr:x>0.75701</cdr:x>
      <cdr:y>0.29231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>
          <a:off x="3996444" y="864096"/>
          <a:ext cx="1836204" cy="504056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0.2243</cdr:x>
      <cdr:y>0.07692</cdr:y>
    </cdr:from>
    <cdr:to>
      <cdr:x>0.46262</cdr:x>
      <cdr:y>0.18462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728192" y="360040"/>
          <a:ext cx="1836204" cy="504056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0.28037</cdr:x>
      <cdr:y>0.03077</cdr:y>
    </cdr:from>
    <cdr:to>
      <cdr:x>0.4112</cdr:x>
      <cdr:y>0.10768</cdr:y>
    </cdr:to>
    <cdr:sp macro="" textlink="">
      <cdr:nvSpPr>
        <cdr:cNvPr id="9" name="TextBox 8"/>
        <cdr:cNvSpPr txBox="1"/>
      </cdr:nvSpPr>
      <cdr:spPr>
        <a:xfrm xmlns:a="http://schemas.openxmlformats.org/drawingml/2006/main" rot="960000">
          <a:off x="2160240" y="144016"/>
          <a:ext cx="1008000" cy="360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-10,89%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0.58879</cdr:x>
      <cdr:y>0.13846</cdr:y>
    </cdr:from>
    <cdr:to>
      <cdr:x>0.72897</cdr:x>
      <cdr:y>0.23077</cdr:y>
    </cdr:to>
    <cdr:sp macro="" textlink="">
      <cdr:nvSpPr>
        <cdr:cNvPr id="10" name="TextBox 9"/>
        <cdr:cNvSpPr txBox="1"/>
      </cdr:nvSpPr>
      <cdr:spPr>
        <a:xfrm xmlns:a="http://schemas.openxmlformats.org/drawingml/2006/main" rot="1080000">
          <a:off x="4536504" y="648072"/>
          <a:ext cx="108012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-18,78%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0.11982</cdr:x>
      <cdr:y>0.57467</cdr:y>
    </cdr:from>
    <cdr:to>
      <cdr:x>0.28531</cdr:x>
      <cdr:y>0.77777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8523" y="766119"/>
          <a:ext cx="633258" cy="270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2016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0.43835</cdr:x>
      <cdr:y>0.44257</cdr:y>
    </cdr:from>
    <cdr:to>
      <cdr:x>0.58315</cdr:x>
      <cdr:y>0.70678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77434" y="590001"/>
          <a:ext cx="554101" cy="3522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>
              <a:latin typeface="Times New Roman" pitchFamily="18" charset="0"/>
              <a:cs typeface="Times New Roman" pitchFamily="18" charset="0"/>
            </a:rPr>
            <a:t>2017</a:t>
          </a:r>
          <a:endParaRPr lang="ru-RU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0.71774</cdr:x>
      <cdr:y>0.39278</cdr:y>
    </cdr:from>
    <cdr:to>
      <cdr:x>0.88323</cdr:x>
      <cdr:y>0.62706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746573" y="523624"/>
          <a:ext cx="633259" cy="3123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2018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0.76958</cdr:x>
      <cdr:y>0.52078</cdr:y>
    </cdr:from>
    <cdr:to>
      <cdr:x>0.93584</cdr:x>
      <cdr:y>0.75097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78764" y="637506"/>
          <a:ext cx="643497" cy="281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2018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0.27586</cdr:x>
      <cdr:y>0.56228</cdr:y>
    </cdr:from>
    <cdr:to>
      <cdr:x>0.44211</cdr:x>
      <cdr:y>0.79247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067731" y="688306"/>
          <a:ext cx="643497" cy="281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0.24413</cdr:x>
      <cdr:y>0.56228</cdr:y>
    </cdr:from>
    <cdr:to>
      <cdr:x>0.44211</cdr:x>
      <cdr:y>0.79247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944923" y="688306"/>
          <a:ext cx="766305" cy="281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2016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0.4991</cdr:x>
      <cdr:y>0.70158</cdr:y>
    </cdr:from>
    <cdr:to>
      <cdr:x>0.66535</cdr:x>
      <cdr:y>0.93176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1931827" y="858824"/>
          <a:ext cx="643497" cy="281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2017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0.18101</cdr:x>
      <cdr:y>0.45714</cdr:y>
    </cdr:from>
    <cdr:to>
      <cdr:x>0.34726</cdr:x>
      <cdr:y>0.68733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4285" y="696242"/>
          <a:ext cx="729532" cy="3505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2016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0.76376</cdr:x>
      <cdr:y>0.8149</cdr:y>
    </cdr:from>
    <cdr:to>
      <cdr:x>0.85805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6215" y="997546"/>
          <a:ext cx="364972" cy="226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0.12964</cdr:x>
      <cdr:y>0.52072</cdr:y>
    </cdr:from>
    <cdr:to>
      <cdr:x>0.28868</cdr:x>
      <cdr:y>0.79533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6794" y="732815"/>
          <a:ext cx="572698" cy="3864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2016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0.76376</cdr:x>
      <cdr:y>0.8149</cdr:y>
    </cdr:from>
    <cdr:to>
      <cdr:x>0.85805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6215" y="997546"/>
          <a:ext cx="364972" cy="226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0.12964</cdr:x>
      <cdr:y>0.52072</cdr:y>
    </cdr:from>
    <cdr:to>
      <cdr:x>0.28868</cdr:x>
      <cdr:y>0.79533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6794" y="732815"/>
          <a:ext cx="572698" cy="3864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2016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0.76376</cdr:x>
      <cdr:y>0.8149</cdr:y>
    </cdr:from>
    <cdr:to>
      <cdr:x>0.85805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6215" y="997546"/>
          <a:ext cx="364972" cy="226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0.13016</cdr:x>
      <cdr:y>0.51474</cdr:y>
    </cdr:from>
    <cdr:to>
      <cdr:x>0.2892</cdr:x>
      <cdr:y>0.78935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8694" y="724401"/>
          <a:ext cx="572674" cy="3864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0.76376</cdr:x>
      <cdr:y>0.8149</cdr:y>
    </cdr:from>
    <cdr:to>
      <cdr:x>0.85805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6215" y="997546"/>
          <a:ext cx="364972" cy="226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0.07696</cdr:x>
      <cdr:y>0.3905</cdr:y>
    </cdr:from>
    <cdr:to>
      <cdr:x>0.236</cdr:x>
      <cdr:y>0.66511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7123" y="549551"/>
          <a:ext cx="572674" cy="3864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2016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0.76376</cdr:x>
      <cdr:y>0.8149</cdr:y>
    </cdr:from>
    <cdr:to>
      <cdr:x>0.85805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6215" y="997546"/>
          <a:ext cx="364972" cy="226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0.10353</cdr:x>
      <cdr:y>0.61111</cdr:y>
    </cdr:from>
    <cdr:to>
      <cdr:x>0.24783</cdr:x>
      <cdr:y>0.72222</cdr:y>
    </cdr:to>
    <cdr:cxnSp macro="">
      <cdr:nvCxnSpPr>
        <cdr:cNvPr id="6" name="Прямая со стрелкой 5"/>
        <cdr:cNvCxnSpPr/>
      </cdr:nvCxnSpPr>
      <cdr:spPr bwMode="auto">
        <a:xfrm xmlns:a="http://schemas.openxmlformats.org/drawingml/2006/main" flipV="1">
          <a:off x="929923" y="3168352"/>
          <a:ext cx="1296144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0.10566</cdr:x>
      <cdr:y>0.5988</cdr:y>
    </cdr:from>
    <cdr:to>
      <cdr:x>0.22193</cdr:x>
      <cdr:y>0.68762</cdr:y>
    </cdr:to>
    <cdr:sp macro="" textlink="">
      <cdr:nvSpPr>
        <cdr:cNvPr id="8" name="TextBox 7"/>
        <cdr:cNvSpPr txBox="1"/>
      </cdr:nvSpPr>
      <cdr:spPr>
        <a:xfrm xmlns:a="http://schemas.openxmlformats.org/drawingml/2006/main" rot="20275075">
          <a:off x="949083" y="3104536"/>
          <a:ext cx="1044343" cy="460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+31,1%</a:t>
          </a:r>
          <a:br>
            <a:rPr lang="ru-RU" sz="1800" b="1" dirty="0" smtClean="0">
              <a:latin typeface="Times New Roman" pitchFamily="18" charset="0"/>
              <a:cs typeface="Times New Roman" pitchFamily="18" charset="0"/>
            </a:rPr>
          </a:b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0.30394</cdr:x>
      <cdr:y>0.63889</cdr:y>
    </cdr:from>
    <cdr:to>
      <cdr:x>0.44023</cdr:x>
      <cdr:y>0.75</cdr:y>
    </cdr:to>
    <cdr:cxnSp macro="">
      <cdr:nvCxnSpPr>
        <cdr:cNvPr id="9" name="Прямая со стрелкой 8"/>
        <cdr:cNvCxnSpPr/>
      </cdr:nvCxnSpPr>
      <cdr:spPr bwMode="auto">
        <a:xfrm xmlns:a="http://schemas.openxmlformats.org/drawingml/2006/main" flipV="1">
          <a:off x="2730123" y="3312368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0.29998</cdr:x>
      <cdr:y>0.60005</cdr:y>
    </cdr:from>
    <cdr:to>
      <cdr:x>0.42825</cdr:x>
      <cdr:y>0.68338</cdr:y>
    </cdr:to>
    <cdr:sp macro="" textlink="">
      <cdr:nvSpPr>
        <cdr:cNvPr id="13" name="TextBox 12"/>
        <cdr:cNvSpPr txBox="1"/>
      </cdr:nvSpPr>
      <cdr:spPr>
        <a:xfrm xmlns:a="http://schemas.openxmlformats.org/drawingml/2006/main" rot="20039842">
          <a:off x="2694510" y="3111007"/>
          <a:ext cx="115212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+79,6%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0.79138</cdr:x>
      <cdr:y>0.04167</cdr:y>
    </cdr:from>
    <cdr:to>
      <cdr:x>0.90361</cdr:x>
      <cdr:y>0.25</cdr:y>
    </cdr:to>
    <cdr:cxnSp macro="">
      <cdr:nvCxnSpPr>
        <cdr:cNvPr id="14" name="Прямая со стрелкой 13"/>
        <cdr:cNvCxnSpPr/>
      </cdr:nvCxnSpPr>
      <cdr:spPr bwMode="auto">
        <a:xfrm xmlns:a="http://schemas.openxmlformats.org/drawingml/2006/main">
          <a:off x="7108376" y="216024"/>
          <a:ext cx="1008112" cy="108012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0.58453</cdr:x>
      <cdr:y>0.23611</cdr:y>
    </cdr:from>
    <cdr:to>
      <cdr:x>0.68073</cdr:x>
      <cdr:y>0.44444</cdr:y>
    </cdr:to>
    <cdr:cxnSp macro="">
      <cdr:nvCxnSpPr>
        <cdr:cNvPr id="18" name="Прямая со стрелкой 17"/>
        <cdr:cNvCxnSpPr/>
      </cdr:nvCxnSpPr>
      <cdr:spPr bwMode="auto">
        <a:xfrm xmlns:a="http://schemas.openxmlformats.org/drawingml/2006/main">
          <a:off x="5250403" y="1224136"/>
          <a:ext cx="864096" cy="108012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0.11342</cdr:x>
      <cdr:y>0.79371</cdr:y>
    </cdr:from>
    <cdr:to>
      <cdr:x>0.16152</cdr:x>
      <cdr:y>0.90713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374328">
          <a:off x="940808" y="4193027"/>
          <a:ext cx="588047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113,8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0.15796</cdr:x>
      <cdr:y>0.79167</cdr:y>
    </cdr:from>
    <cdr:to>
      <cdr:x>0.19195</cdr:x>
      <cdr:y>0.90278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1283464" y="4239815"/>
          <a:ext cx="576064" cy="3053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145,5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0.20774</cdr:x>
      <cdr:y>0.77778</cdr:y>
    </cdr:from>
    <cdr:to>
      <cdr:x>0.23981</cdr:x>
      <cdr:y>0.90278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1686007" y="4212468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149,2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0.31404</cdr:x>
      <cdr:y>0.81944</cdr:y>
    </cdr:from>
    <cdr:to>
      <cdr:x>0.34611</cdr:x>
      <cdr:y>0.91667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2712809" y="435648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90,2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0.18369</cdr:x>
      <cdr:y>0.13889</cdr:y>
    </cdr:from>
    <cdr:to>
      <cdr:x>0.24783</cdr:x>
      <cdr:y>0.23611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650003" y="720080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0.36006</cdr:x>
      <cdr:y>0.79167</cdr:y>
    </cdr:from>
    <cdr:to>
      <cdr:x>0.39213</cdr:x>
      <cdr:y>0.90972</cdr:y>
    </cdr:to>
    <cdr:sp macro="" textlink="">
      <cdr:nvSpPr>
        <cdr:cNvPr id="28" name="TextBox 27"/>
        <cdr:cNvSpPr txBox="1"/>
      </cdr:nvSpPr>
      <cdr:spPr>
        <a:xfrm xmlns:a="http://schemas.openxmlformats.org/drawingml/2006/main" rot="16200000">
          <a:off x="3072161" y="4266474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112,0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0.40816</cdr:x>
      <cdr:y>0.77778</cdr:y>
    </cdr:from>
    <cdr:to>
      <cdr:x>0.44023</cdr:x>
      <cdr:y>0.89583</cdr:y>
    </cdr:to>
    <cdr:sp macro="" textlink="">
      <cdr:nvSpPr>
        <cdr:cNvPr id="29" name="TextBox 28"/>
        <cdr:cNvSpPr txBox="1"/>
      </cdr:nvSpPr>
      <cdr:spPr>
        <a:xfrm xmlns:a="http://schemas.openxmlformats.org/drawingml/2006/main" rot="16200000">
          <a:off x="3504209" y="4194466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162,0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0.52039</cdr:x>
      <cdr:y>0.54167</cdr:y>
    </cdr:from>
    <cdr:to>
      <cdr:x>0.56047</cdr:x>
      <cdr:y>0.68056</cdr:y>
    </cdr:to>
    <cdr:sp macro="" textlink="">
      <cdr:nvSpPr>
        <cdr:cNvPr id="30" name="TextBox 29"/>
        <cdr:cNvSpPr txBox="1"/>
      </cdr:nvSpPr>
      <cdr:spPr>
        <a:xfrm xmlns:a="http://schemas.openxmlformats.org/drawingml/2006/main" rot="16200000">
          <a:off x="4494302" y="2988349"/>
          <a:ext cx="720086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747,4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0.56849</cdr:x>
      <cdr:y>0.625</cdr:y>
    </cdr:from>
    <cdr:to>
      <cdr:x>0.60055</cdr:x>
      <cdr:y>0.75</cdr:y>
    </cdr:to>
    <cdr:sp macro="" textlink="">
      <cdr:nvSpPr>
        <cdr:cNvPr id="31" name="TextBox 30"/>
        <cdr:cNvSpPr txBox="1"/>
      </cdr:nvSpPr>
      <cdr:spPr>
        <a:xfrm xmlns:a="http://schemas.openxmlformats.org/drawingml/2006/main" rot="16200000">
          <a:off x="4926338" y="3420409"/>
          <a:ext cx="648072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590,2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0.61659</cdr:x>
      <cdr:y>0.65278</cdr:y>
    </cdr:from>
    <cdr:to>
      <cdr:x>0.64865</cdr:x>
      <cdr:y>0.79167</cdr:y>
    </cdr:to>
    <cdr:sp macro="" textlink="">
      <cdr:nvSpPr>
        <cdr:cNvPr id="32" name="TextBox 31"/>
        <cdr:cNvSpPr txBox="1"/>
      </cdr:nvSpPr>
      <cdr:spPr>
        <a:xfrm xmlns:a="http://schemas.openxmlformats.org/drawingml/2006/main" rot="16200000">
          <a:off x="5322379" y="3600432"/>
          <a:ext cx="720085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377,3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0.72883</cdr:x>
      <cdr:y>0.40278</cdr:y>
    </cdr:from>
    <cdr:to>
      <cdr:x>0.7609</cdr:x>
      <cdr:y>0.52778</cdr:y>
    </cdr:to>
    <cdr:sp macro="" textlink="">
      <cdr:nvSpPr>
        <cdr:cNvPr id="33" name="TextBox 32"/>
        <cdr:cNvSpPr txBox="1"/>
      </cdr:nvSpPr>
      <cdr:spPr>
        <a:xfrm xmlns:a="http://schemas.openxmlformats.org/drawingml/2006/main" rot="16200000">
          <a:off x="6366542" y="2268237"/>
          <a:ext cx="648072" cy="288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951,4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0.77693</cdr:x>
      <cdr:y>0.47222</cdr:y>
    </cdr:from>
    <cdr:to>
      <cdr:x>0.809</cdr:x>
      <cdr:y>0.625</cdr:y>
    </cdr:to>
    <cdr:sp macro="" textlink="">
      <cdr:nvSpPr>
        <cdr:cNvPr id="34" name="TextBox 33"/>
        <cdr:cNvSpPr txBox="1"/>
      </cdr:nvSpPr>
      <cdr:spPr>
        <a:xfrm xmlns:a="http://schemas.openxmlformats.org/drawingml/2006/main" rot="16200000">
          <a:off x="6726584" y="2700284"/>
          <a:ext cx="792088" cy="28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847,7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0.81701</cdr:x>
      <cdr:y>0.58333</cdr:y>
    </cdr:from>
    <cdr:to>
      <cdr:x>0.84907</cdr:x>
      <cdr:y>0.70833</cdr:y>
    </cdr:to>
    <cdr:sp macro="" textlink="">
      <cdr:nvSpPr>
        <cdr:cNvPr id="35" name="TextBox 34"/>
        <cdr:cNvSpPr txBox="1"/>
      </cdr:nvSpPr>
      <cdr:spPr>
        <a:xfrm xmlns:a="http://schemas.openxmlformats.org/drawingml/2006/main" rot="16200000">
          <a:off x="7158586" y="3204385"/>
          <a:ext cx="648072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688,5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0.62115</cdr:x>
      <cdr:y>0.20976</cdr:y>
    </cdr:from>
    <cdr:to>
      <cdr:x>0.66123</cdr:x>
      <cdr:y>0.39032</cdr:y>
    </cdr:to>
    <cdr:sp macro="" textlink="">
      <cdr:nvSpPr>
        <cdr:cNvPr id="36" name="TextBox 35"/>
        <cdr:cNvSpPr txBox="1"/>
      </cdr:nvSpPr>
      <cdr:spPr>
        <a:xfrm xmlns:a="http://schemas.openxmlformats.org/drawingml/2006/main" rot="3025572">
          <a:off x="5291302" y="1375563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-49,5%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0.84068</cdr:x>
      <cdr:y>0.01174</cdr:y>
    </cdr:from>
    <cdr:to>
      <cdr:x>0.88539</cdr:x>
      <cdr:y>0.20619</cdr:y>
    </cdr:to>
    <cdr:sp macro="" textlink="">
      <cdr:nvSpPr>
        <cdr:cNvPr id="37" name="TextBox 36"/>
        <cdr:cNvSpPr txBox="1"/>
      </cdr:nvSpPr>
      <cdr:spPr>
        <a:xfrm xmlns:a="http://schemas.openxmlformats.org/drawingml/2006/main" rot="2837991">
          <a:off x="7248005" y="364114"/>
          <a:ext cx="1008112" cy="4016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-27,6%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0.48861</cdr:x>
      <cdr:y>0.51348</cdr:y>
    </cdr:from>
    <cdr:to>
      <cdr:x>0.72774</cdr:x>
      <cdr:y>0.67062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16507" y="2674360"/>
          <a:ext cx="2014655" cy="818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НДФЛ 108,0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72,4%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0.03089</cdr:x>
      <cdr:y>0.08571</cdr:y>
    </cdr:from>
    <cdr:to>
      <cdr:x>0.44565</cdr:x>
      <cdr:y>0.27143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4636" y="432048"/>
          <a:ext cx="2747692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Налоги на имущество 12,5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8,4%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0.51812</cdr:x>
      <cdr:y>0.07954</cdr:y>
    </cdr:from>
    <cdr:to>
      <cdr:x>0.96378</cdr:x>
      <cdr:y>0.2224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32431" y="400940"/>
          <a:ext cx="295232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Государственная пошлина 2,9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1,9%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0.48211</cdr:x>
      <cdr:y>0.19594</cdr:y>
    </cdr:from>
    <cdr:to>
      <cdr:x>0.63396</cdr:x>
      <cdr:y>0.22161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9767729">
          <a:off x="4061758" y="1020493"/>
          <a:ext cx="1279326" cy="133732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0.56295</cdr:x>
      <cdr:y>0.55035</cdr:y>
    </cdr:from>
    <cdr:to>
      <cdr:x>0.90991</cdr:x>
      <cdr:y>0.70627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99597" y="3304142"/>
          <a:ext cx="2773211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 128,9</a:t>
          </a:r>
        </a:p>
        <a:p xmlns:a="http://schemas.openxmlformats.org/drawingml/2006/main"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79,6%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0.03089</cdr:x>
      <cdr:y>0.08571</cdr:y>
    </cdr:from>
    <cdr:to>
      <cdr:x>0.44565</cdr:x>
      <cdr:y>0.27143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4636" y="432048"/>
          <a:ext cx="2747692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0.51812</cdr:x>
      <cdr:y>0.07954</cdr:y>
    </cdr:from>
    <cdr:to>
      <cdr:x>0.96378</cdr:x>
      <cdr:y>0.2224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32431" y="400940"/>
          <a:ext cx="2952328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0.01808</cdr:x>
      <cdr:y>0.05968</cdr:y>
    </cdr:from>
    <cdr:to>
      <cdr:x>0.342</cdr:x>
      <cdr:y>0.22496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4524" y="358292"/>
          <a:ext cx="2589060" cy="9922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Доходы от продажи материальных и нематериальных активов 17,1</a:t>
          </a:r>
        </a:p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10,5%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0.38739</cdr:x>
      <cdr:y>0</cdr:y>
    </cdr:from>
    <cdr:to>
      <cdr:x>0.70777</cdr:x>
      <cdr:y>0.13727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096344" y="-854279"/>
          <a:ext cx="2560762" cy="8241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Штрафы, санкции, возмещение ущерба 3,9 </a:t>
          </a:r>
        </a:p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2,4%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0.71614</cdr:x>
      <cdr:y>0.05704</cdr:y>
    </cdr:from>
    <cdr:to>
      <cdr:x>0.97571</cdr:x>
      <cdr:y>0.17884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724004" y="342474"/>
          <a:ext cx="2074714" cy="731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Прочие неналоговые поступления 9,8 </a:t>
          </a:r>
        </a:p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6%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0.01802</cdr:x>
      <cdr:y>0.48882</cdr:y>
    </cdr:from>
    <cdr:to>
      <cdr:x>0.20277</cdr:x>
      <cdr:y>0.57683</cdr:y>
    </cdr:to>
    <cdr:cxnSp macro="">
      <cdr:nvCxnSpPr>
        <cdr:cNvPr id="11" name="Прямая соединительная линия 10"/>
        <cdr:cNvCxnSpPr/>
      </cdr:nvCxnSpPr>
      <cdr:spPr>
        <a:xfrm xmlns:a="http://schemas.openxmlformats.org/drawingml/2006/main" flipH="1">
          <a:off x="144016" y="2934761"/>
          <a:ext cx="1476672" cy="528364"/>
        </a:xfrm>
        <a:prstGeom xmlns:a="http://schemas.openxmlformats.org/drawingml/2006/main" prst="line">
          <a:avLst/>
        </a:prstGeom>
        <a:ln xmlns:a="http://schemas.openxmlformats.org/drawingml/2006/main" w="952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0.29233</cdr:y>
    </cdr:from>
    <cdr:to>
      <cdr:x>0.17117</cdr:x>
      <cdr:y>0.36888</cdr:y>
    </cdr:to>
    <cdr:cxnSp macro="">
      <cdr:nvCxnSpPr>
        <cdr:cNvPr id="14" name="Прямая соединительная линия 13"/>
        <cdr:cNvCxnSpPr/>
      </cdr:nvCxnSpPr>
      <cdr:spPr>
        <a:xfrm xmlns:a="http://schemas.openxmlformats.org/drawingml/2006/main" flipH="1" flipV="1">
          <a:off x="0" y="1755051"/>
          <a:ext cx="1368152" cy="459630"/>
        </a:xfrm>
        <a:prstGeom xmlns:a="http://schemas.openxmlformats.org/drawingml/2006/main" prst="line">
          <a:avLst/>
        </a:prstGeom>
        <a:ln xmlns:a="http://schemas.openxmlformats.org/drawingml/2006/main" w="9525">
          <a:solidFill>
            <a:srgbClr val="0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0.17117</cdr:x>
      <cdr:y>0.18898</cdr:y>
    </cdr:from>
    <cdr:to>
      <cdr:x>0.26642</cdr:x>
      <cdr:y>0.28467</cdr:y>
    </cdr:to>
    <cdr:cxnSp macro="">
      <cdr:nvCxnSpPr>
        <cdr:cNvPr id="16" name="Прямая соединительная линия 15"/>
        <cdr:cNvCxnSpPr/>
      </cdr:nvCxnSpPr>
      <cdr:spPr>
        <a:xfrm xmlns:a="http://schemas.openxmlformats.org/drawingml/2006/main">
          <a:off x="1368152" y="1134561"/>
          <a:ext cx="761313" cy="574518"/>
        </a:xfrm>
        <a:prstGeom xmlns:a="http://schemas.openxmlformats.org/drawingml/2006/main" prst="line">
          <a:avLst/>
        </a:prstGeom>
        <a:ln xmlns:a="http://schemas.openxmlformats.org/drawingml/2006/main" w="9525">
          <a:solidFill>
            <a:srgbClr val="0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0.3964</cdr:x>
      <cdr:y>0.11701</cdr:y>
    </cdr:from>
    <cdr:to>
      <cdr:x>0.40991</cdr:x>
      <cdr:y>0.23754</cdr:y>
    </cdr:to>
    <cdr:cxnSp macro="">
      <cdr:nvCxnSpPr>
        <cdr:cNvPr id="18" name="Прямая соединительная линия 17"/>
        <cdr:cNvCxnSpPr/>
      </cdr:nvCxnSpPr>
      <cdr:spPr>
        <a:xfrm xmlns:a="http://schemas.openxmlformats.org/drawingml/2006/main" flipH="1">
          <a:off x="3168352" y="702513"/>
          <a:ext cx="108012" cy="723593"/>
        </a:xfrm>
        <a:prstGeom xmlns:a="http://schemas.openxmlformats.org/drawingml/2006/main" prst="line">
          <a:avLst/>
        </a:prstGeom>
        <a:ln xmlns:a="http://schemas.openxmlformats.org/drawingml/2006/main" w="9525">
          <a:solidFill>
            <a:srgbClr val="0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0.54054</cdr:x>
      <cdr:y>0.15299</cdr:y>
    </cdr:from>
    <cdr:to>
      <cdr:x>0.71171</cdr:x>
      <cdr:y>0.2507</cdr:y>
    </cdr:to>
    <cdr:cxnSp macro="">
      <cdr:nvCxnSpPr>
        <cdr:cNvPr id="20" name="Прямая соединительная линия 19"/>
        <cdr:cNvCxnSpPr/>
      </cdr:nvCxnSpPr>
      <cdr:spPr>
        <a:xfrm xmlns:a="http://schemas.openxmlformats.org/drawingml/2006/main" flipH="1">
          <a:off x="4320481" y="918538"/>
          <a:ext cx="1368151" cy="586587"/>
        </a:xfrm>
        <a:prstGeom xmlns:a="http://schemas.openxmlformats.org/drawingml/2006/main" prst="line">
          <a:avLst/>
        </a:prstGeom>
        <a:ln xmlns:a="http://schemas.openxmlformats.org/drawingml/2006/main" w="952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0.14124</cdr:x>
      <cdr:y>0.41652</cdr:y>
    </cdr:from>
    <cdr:to>
      <cdr:x>0.27638</cdr:x>
      <cdr:y>0.86926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8934" y="1656184"/>
          <a:ext cx="1080120" cy="1800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0.14124</cdr:x>
      <cdr:y>0.59762</cdr:y>
    </cdr:from>
    <cdr:to>
      <cdr:x>0.21331</cdr:x>
      <cdr:y>0.81494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984918" y="2520280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951,4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0.23133</cdr:x>
      <cdr:y>0.7425</cdr:y>
    </cdr:from>
    <cdr:to>
      <cdr:x>0.24935</cdr:x>
      <cdr:y>0.754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49014" y="2952328"/>
          <a:ext cx="14401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0.20431</cdr:x>
      <cdr:y>0.61554</cdr:y>
    </cdr:from>
    <cdr:to>
      <cdr:x>0.28539</cdr:x>
      <cdr:y>0.88737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16641" y="2663925"/>
          <a:ext cx="1080835" cy="64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747,4</a:t>
          </a:r>
        </a:p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78,5 %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0.37548</cdr:x>
      <cdr:y>0.63384</cdr:y>
    </cdr:from>
    <cdr:to>
      <cdr:x>0.43854</cdr:x>
      <cdr:y>0.8421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839124" y="2682298"/>
          <a:ext cx="82809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847,7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0.42342</cdr:x>
      <cdr:y>0.63384</cdr:y>
    </cdr:from>
    <cdr:to>
      <cdr:x>0.52252</cdr:x>
      <cdr:y>0.85115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348372" y="2556284"/>
          <a:ext cx="86409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590,2</a:t>
          </a:r>
        </a:p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69,6 %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0.60971</cdr:x>
      <cdr:y>0.61573</cdr:y>
    </cdr:from>
    <cdr:to>
      <cdr:x>0.68178</cdr:x>
      <cdr:y>0.83305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729334" y="2592288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688,5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0.65766</cdr:x>
      <cdr:y>0.54311</cdr:y>
    </cdr:from>
    <cdr:to>
      <cdr:x>0.74765</cdr:x>
      <cdr:y>0.83286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5040179" y="2375932"/>
          <a:ext cx="1152128" cy="7192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377,3</a:t>
          </a:r>
        </a:p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54,8 %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0.33644</cdr:x>
      <cdr:y>0.59649</cdr:y>
    </cdr:from>
    <cdr:to>
      <cdr:x>0.59595</cdr:x>
      <cdr:y>0.82149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79724" y="2448272"/>
          <a:ext cx="755705" cy="9235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466,8</a:t>
          </a:r>
        </a:p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64,5</a:t>
          </a:r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0.62889</cdr:x>
      <cdr:y>0.38596</cdr:y>
    </cdr:from>
    <cdr:to>
      <cdr:x>0.88498</cdr:x>
      <cdr:y>0.66097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1831353" y="1584176"/>
          <a:ext cx="745744" cy="11287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179,5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24,7%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0.58273</cdr:x>
      <cdr:y>0.08798</cdr:y>
    </cdr:from>
    <cdr:to>
      <cdr:x>0.84421</cdr:x>
      <cdr:y>0.3218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696937" y="361111"/>
          <a:ext cx="761440" cy="9597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28,9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0.64201</cdr:x>
      <cdr:y>0</cdr:y>
    </cdr:from>
    <cdr:to>
      <cdr:x>1</cdr:x>
      <cdr:y>0.2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1872457" y="0"/>
          <a:ext cx="104411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0.5309</cdr:x>
      <cdr:y>0.075</cdr:y>
    </cdr:from>
    <cdr:to>
      <cdr:x>1</cdr:x>
      <cdr:y>0.2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656433" y="21602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0.09068</cdr:x>
      <cdr:y>0.12093</cdr:y>
    </cdr:from>
    <cdr:to>
      <cdr:x>0.44867</cdr:x>
      <cdr:y>0.35903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264066" y="496343"/>
          <a:ext cx="1042480" cy="977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48,9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6,8 %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0.37042</cdr:x>
      <cdr:y>0.91667</cdr:y>
    </cdr:from>
    <cdr:to>
      <cdr:x>0.66669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80368" y="3168352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724,1</a:t>
          </a:r>
          <a:endParaRPr lang="ru-RU" sz="1800" b="1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0.57963</cdr:x>
      <cdr:y>0.23998</cdr:y>
    </cdr:from>
    <cdr:to>
      <cdr:x>0.62889</cdr:x>
      <cdr:y>0.31579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 flipV="1">
          <a:off x="1687901" y="984979"/>
          <a:ext cx="143452" cy="311165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0.20852</cdr:x>
      <cdr:y>0.26316</cdr:y>
    </cdr:from>
    <cdr:to>
      <cdr:x>0.40831</cdr:x>
      <cdr:y>0.33333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 flipH="1" flipV="1">
          <a:off x="607217" y="1080120"/>
          <a:ext cx="581788" cy="288033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0.29636</cdr:x>
      <cdr:y>0.60676</cdr:y>
    </cdr:from>
    <cdr:to>
      <cdr:x>0.54152</cdr:x>
      <cdr:y>0.79724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14007" y="2490403"/>
          <a:ext cx="756104" cy="7818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465,5</a:t>
          </a:r>
        </a:p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78,6</a:t>
          </a:r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0.52487</cdr:x>
      <cdr:y>0.33333</cdr:y>
    </cdr:from>
    <cdr:to>
      <cdr:x>0.79889</cdr:x>
      <cdr:y>0.54386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618758" y="1368152"/>
          <a:ext cx="845105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112,03</a:t>
          </a:r>
        </a:p>
        <a:p xmlns:a="http://schemas.openxmlformats.org/drawingml/2006/main"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18,9%</a:t>
          </a:r>
          <a:endParaRPr lang="ru-RU" sz="1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0.52984</cdr:x>
      <cdr:y>0.09524</cdr:y>
    </cdr:from>
    <cdr:to>
      <cdr:x>0.88006</cdr:x>
      <cdr:y>0.24313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634087" y="288032"/>
          <a:ext cx="1080120" cy="4472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0.10958</cdr:x>
      <cdr:y>0.0916</cdr:y>
    </cdr:from>
    <cdr:to>
      <cdr:x>0.38259</cdr:x>
      <cdr:y>0.28309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37943" y="375975"/>
          <a:ext cx="841999" cy="7859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</a:t>
          </a:r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1,6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0,3%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0.15627</cdr:x>
      <cdr:y>0.14286</cdr:y>
    </cdr:from>
    <cdr:to>
      <cdr:x>0.52984</cdr:x>
      <cdr:y>0.28479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481959" y="432048"/>
          <a:ext cx="1152128" cy="4292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0.66185</cdr:x>
      <cdr:y>0.10949</cdr:y>
    </cdr:from>
    <cdr:to>
      <cdr:x>0.85722</cdr:x>
      <cdr:y>0.2652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041243" y="449383"/>
          <a:ext cx="602525" cy="6391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13,1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2,2 %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0.33904</cdr:x>
      <cdr:y>0.19844</cdr:y>
    </cdr:from>
    <cdr:to>
      <cdr:x>0.4441</cdr:x>
      <cdr:y>0.26227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 flipH="1" flipV="1">
          <a:off x="1045628" y="814495"/>
          <a:ext cx="324036" cy="261986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lumMod val="95000"/>
              <a:lumOff val="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0.41467</cdr:x>
      <cdr:y>0.58621</cdr:y>
    </cdr:from>
    <cdr:to>
      <cdr:x>0.77721</cdr:x>
      <cdr:y>0.75694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224136" y="2448272"/>
          <a:ext cx="1070247" cy="713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389,5</a:t>
          </a:r>
        </a:p>
        <a:p xmlns:a="http://schemas.openxmlformats.org/drawingml/2006/main"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86,5%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0.58542</cdr:x>
      <cdr:y>0.32759</cdr:y>
    </cdr:from>
    <cdr:to>
      <cdr:x>0.92683</cdr:x>
      <cdr:y>0.49738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1728192" y="1368152"/>
          <a:ext cx="1007869" cy="7091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47,2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10,5 %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0.46345</cdr:x>
      <cdr:y>0.13201</cdr:y>
    </cdr:from>
    <cdr:to>
      <cdr:x>0.85373</cdr:x>
      <cdr:y>0.2707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368147" y="551342"/>
          <a:ext cx="1152137" cy="5792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13,8</a:t>
          </a:r>
        </a:p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0.53663</cdr:x>
      <cdr:y>0.23584</cdr:y>
    </cdr:from>
    <cdr:to>
      <cdr:x>0.56102</cdr:x>
      <cdr:y>0.2931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 flipH="1" flipV="1">
          <a:off x="1584176" y="984979"/>
          <a:ext cx="72008" cy="239157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0.10353</cdr:x>
      <cdr:y>0.61111</cdr:y>
    </cdr:from>
    <cdr:to>
      <cdr:x>0.24783</cdr:x>
      <cdr:y>0.72222</cdr:y>
    </cdr:to>
    <cdr:cxnSp macro="">
      <cdr:nvCxnSpPr>
        <cdr:cNvPr id="6" name="Прямая со стрелкой 5"/>
        <cdr:cNvCxnSpPr/>
      </cdr:nvCxnSpPr>
      <cdr:spPr bwMode="auto">
        <a:xfrm xmlns:a="http://schemas.openxmlformats.org/drawingml/2006/main" flipV="1">
          <a:off x="929923" y="3168352"/>
          <a:ext cx="1296144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0.10566</cdr:x>
      <cdr:y>0.5988</cdr:y>
    </cdr:from>
    <cdr:to>
      <cdr:x>0.22193</cdr:x>
      <cdr:y>0.68762</cdr:y>
    </cdr:to>
    <cdr:sp macro="" textlink="">
      <cdr:nvSpPr>
        <cdr:cNvPr id="8" name="TextBox 7"/>
        <cdr:cNvSpPr txBox="1"/>
      </cdr:nvSpPr>
      <cdr:spPr>
        <a:xfrm xmlns:a="http://schemas.openxmlformats.org/drawingml/2006/main" rot="20275075">
          <a:off x="949083" y="3104536"/>
          <a:ext cx="1044343" cy="460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+27%</a:t>
          </a:r>
          <a:br>
            <a:rPr lang="ru-RU" sz="1800" b="1" dirty="0" smtClean="0">
              <a:latin typeface="Times New Roman" pitchFamily="18" charset="0"/>
              <a:cs typeface="Times New Roman" pitchFamily="18" charset="0"/>
            </a:rPr>
          </a:b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0.30394</cdr:x>
      <cdr:y>0.63889</cdr:y>
    </cdr:from>
    <cdr:to>
      <cdr:x>0.44023</cdr:x>
      <cdr:y>0.75</cdr:y>
    </cdr:to>
    <cdr:cxnSp macro="">
      <cdr:nvCxnSpPr>
        <cdr:cNvPr id="9" name="Прямая со стрелкой 8"/>
        <cdr:cNvCxnSpPr/>
      </cdr:nvCxnSpPr>
      <cdr:spPr bwMode="auto">
        <a:xfrm xmlns:a="http://schemas.openxmlformats.org/drawingml/2006/main" flipV="1">
          <a:off x="2730123" y="3312368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0.29998</cdr:x>
      <cdr:y>0.60005</cdr:y>
    </cdr:from>
    <cdr:to>
      <cdr:x>0.42825</cdr:x>
      <cdr:y>0.68338</cdr:y>
    </cdr:to>
    <cdr:sp macro="" textlink="">
      <cdr:nvSpPr>
        <cdr:cNvPr id="13" name="TextBox 12"/>
        <cdr:cNvSpPr txBox="1"/>
      </cdr:nvSpPr>
      <cdr:spPr>
        <a:xfrm xmlns:a="http://schemas.openxmlformats.org/drawingml/2006/main" rot="20039842">
          <a:off x="2694510" y="3111007"/>
          <a:ext cx="115212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+22%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0.73545</cdr:x>
      <cdr:y>0.20638</cdr:y>
    </cdr:from>
    <cdr:to>
      <cdr:x>0.84768</cdr:x>
      <cdr:y>0.41471</cdr:y>
    </cdr:to>
    <cdr:cxnSp macro="">
      <cdr:nvCxnSpPr>
        <cdr:cNvPr id="14" name="Прямая со стрелкой 13"/>
        <cdr:cNvCxnSpPr/>
      </cdr:nvCxnSpPr>
      <cdr:spPr bwMode="auto">
        <a:xfrm xmlns:a="http://schemas.openxmlformats.org/drawingml/2006/main">
          <a:off x="6606046" y="1161012"/>
          <a:ext cx="1008085" cy="117196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0.50297</cdr:x>
      <cdr:y>0.37279</cdr:y>
    </cdr:from>
    <cdr:to>
      <cdr:x>0.63925</cdr:x>
      <cdr:y>0.52639</cdr:y>
    </cdr:to>
    <cdr:cxnSp macro="">
      <cdr:nvCxnSpPr>
        <cdr:cNvPr id="18" name="Прямая со стрелкой 17"/>
        <cdr:cNvCxnSpPr/>
      </cdr:nvCxnSpPr>
      <cdr:spPr bwMode="auto">
        <a:xfrm xmlns:a="http://schemas.openxmlformats.org/drawingml/2006/main">
          <a:off x="4517814" y="2097116"/>
          <a:ext cx="1224136" cy="86409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0.18369</cdr:x>
      <cdr:y>0.13889</cdr:y>
    </cdr:from>
    <cdr:to>
      <cdr:x>0.24783</cdr:x>
      <cdr:y>0.23611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650003" y="720080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0.53611</cdr:x>
      <cdr:y>0.33063</cdr:y>
    </cdr:from>
    <cdr:to>
      <cdr:x>0.6045</cdr:x>
      <cdr:y>0.50244</cdr:y>
    </cdr:to>
    <cdr:sp macro="" textlink="">
      <cdr:nvSpPr>
        <cdr:cNvPr id="36" name="TextBox 35"/>
        <cdr:cNvSpPr txBox="1"/>
      </cdr:nvSpPr>
      <cdr:spPr>
        <a:xfrm xmlns:a="http://schemas.openxmlformats.org/drawingml/2006/main" rot="3240000">
          <a:off x="4639393" y="2036034"/>
          <a:ext cx="966522" cy="6143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-3,8 раз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0.79126</cdr:x>
      <cdr:y>0.16107</cdr:y>
    </cdr:from>
    <cdr:to>
      <cdr:x>0.83068</cdr:x>
      <cdr:y>0.36003</cdr:y>
    </cdr:to>
    <cdr:sp macro="" textlink="">
      <cdr:nvSpPr>
        <cdr:cNvPr id="37" name="TextBox 36"/>
        <cdr:cNvSpPr txBox="1"/>
      </cdr:nvSpPr>
      <cdr:spPr>
        <a:xfrm xmlns:a="http://schemas.openxmlformats.org/drawingml/2006/main" rot="2837991">
          <a:off x="6724770" y="1288673"/>
          <a:ext cx="1119278" cy="3540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-2,3 раза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0.12619</cdr:x>
      <cdr:y>0.18099</cdr:y>
    </cdr:from>
    <cdr:to>
      <cdr:x>0.22799</cdr:x>
      <cdr:y>0.35736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3438" y="93835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0.11817</cdr:x>
      <cdr:y>0.12543</cdr:y>
    </cdr:from>
    <cdr:to>
      <cdr:x>0.21997</cdr:x>
      <cdr:y>0.3018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61430" y="65032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0.11015</cdr:x>
      <cdr:y>0.05599</cdr:y>
    </cdr:from>
    <cdr:to>
      <cdr:x>0.1823</cdr:x>
      <cdr:y>0.11155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89422" y="290283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420,0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0.2785</cdr:x>
      <cdr:y>0.7696</cdr:y>
    </cdr:from>
    <cdr:to>
      <cdr:x>0.35065</cdr:x>
      <cdr:y>0.82515</cdr:y>
    </cdr:to>
    <cdr:sp macro="" textlink="">
      <cdr:nvSpPr>
        <cdr:cNvPr id="38" name="TextBox 1"/>
        <cdr:cNvSpPr txBox="1"/>
      </cdr:nvSpPr>
      <cdr:spPr>
        <a:xfrm xmlns:a="http://schemas.openxmlformats.org/drawingml/2006/main">
          <a:off x="2501590" y="4329364"/>
          <a:ext cx="648072" cy="3125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12,9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0.12223</cdr:x>
      <cdr:y>0</cdr:y>
    </cdr:from>
    <cdr:to>
      <cdr:x>0.19438</cdr:x>
      <cdr:y>0.05556</cdr:y>
    </cdr:to>
    <cdr:sp macro="" textlink="">
      <cdr:nvSpPr>
        <cdr:cNvPr id="39" name="TextBox 1"/>
        <cdr:cNvSpPr txBox="1"/>
      </cdr:nvSpPr>
      <cdr:spPr>
        <a:xfrm xmlns:a="http://schemas.openxmlformats.org/drawingml/2006/main">
          <a:off x="1097942" y="-1115860"/>
          <a:ext cx="648072" cy="3125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464,9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0.0894</cdr:x>
      <cdr:y>0.15815</cdr:y>
    </cdr:from>
    <cdr:to>
      <cdr:x>0.16155</cdr:x>
      <cdr:y>0.21371</cdr:y>
    </cdr:to>
    <cdr:sp macro="" textlink="">
      <cdr:nvSpPr>
        <cdr:cNvPr id="41" name="TextBox 1"/>
        <cdr:cNvSpPr txBox="1"/>
      </cdr:nvSpPr>
      <cdr:spPr>
        <a:xfrm xmlns:a="http://schemas.openxmlformats.org/drawingml/2006/main">
          <a:off x="802990" y="889683"/>
          <a:ext cx="648072" cy="3125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366,2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0.34264</cdr:x>
      <cdr:y>0.7824</cdr:y>
    </cdr:from>
    <cdr:to>
      <cdr:x>0.4228</cdr:x>
      <cdr:y>0.8208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77654" y="4401372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11,4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0.39875</cdr:x>
      <cdr:y>0.7696</cdr:y>
    </cdr:from>
    <cdr:to>
      <cdr:x>0.47892</cdr:x>
      <cdr:y>0.8592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581710" y="4329364"/>
          <a:ext cx="72008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15,8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</cdr:x>
      <cdr:y>0.61599</cdr:y>
    </cdr:from>
    <cdr:to>
      <cdr:x>0.62882</cdr:x>
      <cdr:y>0.70559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91155" y="3465268"/>
          <a:ext cx="1157083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96,8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0.55107</cdr:x>
      <cdr:y>0.74399</cdr:y>
    </cdr:from>
    <cdr:to>
      <cdr:x>0.6152</cdr:x>
      <cdr:y>0.8208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949862" y="4185348"/>
          <a:ext cx="57606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20,1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0.59917</cdr:x>
      <cdr:y>0.7696</cdr:y>
    </cdr:from>
    <cdr:to>
      <cdr:x>0.73303</cdr:x>
      <cdr:y>0.93214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5381910" y="4329364"/>
          <a:ext cx="1202432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25,2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0.68438</cdr:x>
      <cdr:y>0.48799</cdr:y>
    </cdr:from>
    <cdr:to>
      <cdr:x>0.78058</cdr:x>
      <cdr:y>0.67614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147339" y="2745188"/>
          <a:ext cx="864096" cy="1058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176,4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0.75653</cdr:x>
      <cdr:y>0.41119</cdr:y>
    </cdr:from>
    <cdr:to>
      <cdr:x>0.86635</cdr:x>
      <cdr:y>0.55199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6795411" y="2313140"/>
          <a:ext cx="986408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224,7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0.81265</cdr:x>
      <cdr:y>0.64159</cdr:y>
    </cdr:from>
    <cdr:to>
      <cdr:x>0.87678</cdr:x>
      <cdr:y>0.73119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7299467" y="3609284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75,5</a:t>
          </a:r>
          <a:endParaRPr lang="ru-RU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659BD-C9B4-4ACE-BEDE-0BFDACB20F48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A773E-FB9A-48E9-8777-916E2A37E2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368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A773E-FB9A-48E9-8777-916E2A37E22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84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329857-1328-4C89-9B18-C1EDC70B8F9A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ln w="3175">
                    <a:solidFill>
                      <a:srgbClr val="B4DCFA">
                        <a:alpha val="60000"/>
                      </a:srgbClr>
                    </a:solidFill>
                  </a:ln>
                  <a:solidFill>
                    <a:srgbClr val="B4DCFA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9877F47-85BD-41AF-9BA7-F913BDFCCF3B}" type="datetime1">
              <a:rPr lang="en-US">
                <a:solidFill>
                  <a:srgbClr val="B4DCFA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B4DCFA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B4DCFA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7958BC8-B5A1-4AB9-B977-E43A5FD95339}" type="slidenum">
              <a:rPr lang="ru-RU">
                <a:solidFill>
                  <a:srgbClr val="B4DCFA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B4DC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05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2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E7C3A-3166-4D2D-BC6A-280998EBFC16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5B56F-35ED-4EDD-AED2-AF75BBCAA632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601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708F7-099D-420E-8B6D-37719C2EC3DE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0F2B0-1874-4B36-AC4C-7B98BEB2A2F3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35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6E0A7-61EC-4D5E-A209-B2ED012032B2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A4430-AF32-4897-A97A-904CA2BE4139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0813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15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ED34D-2CAF-4E42-A7B7-FF8568239BC5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49075-D801-4780-AB09-196731B165C4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4400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D29E6-0A4E-4B04-8A67-3B0E2868DE80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00B4B-9D04-40DE-A964-A055C9239CBD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6169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E33B-07DA-489B-A3F7-2452A9A6ACD3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A9783-38CF-46AA-B7B4-049071CE3212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1456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E6819-04A6-41EC-AB0C-D4A5FB02CC98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04AC-49F5-4961-8410-A768DC11ABEA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5495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91EAE-6F6D-4A43-A57A-A38C5DBF2FFA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CC94C-3B69-476B-BC4D-58274EFA979F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3746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4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B7F9A-E774-4F98-A79A-FC9959B9A1C6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78ECE-5345-474C-B3DD-1D4FB9D8291C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5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11"/>
            <p:cNvSpPr txBox="1"/>
            <p:nvPr/>
          </p:nvSpPr>
          <p:spPr>
            <a:xfrm>
              <a:off x="4146745" y="1381458"/>
              <a:ext cx="877650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F5188-87D4-4B3E-A0EC-24AA09323992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A81B9-4D37-410D-B3D0-872937F8FA4A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726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31D9FE5-E77C-4042-AE5A-685371B6F55C}" type="datetimeFigureOut">
              <a:rPr lang="ru-RU"/>
              <a:pPr>
                <a:defRPr/>
              </a:pPr>
              <a:t>02.01.1980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A0EA332-1369-43F8-97BE-E1228A9307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551042"/>
      </p:ext>
    </p:extLst>
  </p:cSld>
  <p:clrMapOvr>
    <a:masterClrMapping/>
  </p:clrMapOvr>
  <p:transition spd="med">
    <p:wedg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ln w="3175">
                    <a:solidFill>
                      <a:srgbClr val="B4DCFA">
                        <a:alpha val="60000"/>
                      </a:srgbClr>
                    </a:solidFill>
                  </a:ln>
                  <a:solidFill>
                    <a:srgbClr val="B4DCFA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9877F47-85BD-41AF-9BA7-F913BDFCCF3B}" type="datetime1">
              <a:rPr lang="en-US">
                <a:solidFill>
                  <a:srgbClr val="B4DCFA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B4DCFA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B4DCFA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7958BC8-B5A1-4AB9-B977-E43A5FD95339}" type="slidenum">
              <a:rPr lang="ru-RU">
                <a:solidFill>
                  <a:srgbClr val="B4DCFA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B4DC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96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2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E7C3A-3166-4D2D-BC6A-280998EBFC16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5B56F-35ED-4EDD-AED2-AF75BBCAA632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224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708F7-099D-420E-8B6D-37719C2EC3DE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0F2B0-1874-4B36-AC4C-7B98BEB2A2F3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357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6E0A7-61EC-4D5E-A209-B2ED012032B2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A4430-AF32-4897-A97A-904CA2BE4139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11138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15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ED34D-2CAF-4E42-A7B7-FF8568239BC5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49075-D801-4780-AB09-196731B165C4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12574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D29E6-0A4E-4B04-8A67-3B0E2868DE80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00B4B-9D04-40DE-A964-A055C9239CBD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3932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E33B-07DA-489B-A3F7-2452A9A6ACD3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A9783-38CF-46AA-B7B4-049071CE3212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10087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E6819-04A6-41EC-AB0C-D4A5FB02CC98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04AC-49F5-4961-8410-A768DC11ABEA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58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69769-BC22-4813-A781-A55E7960232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5044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91EAE-6F6D-4A43-A57A-A38C5DBF2FFA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CC94C-3B69-476B-BC4D-58274EFA979F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5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4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B7F9A-E774-4F98-A79A-FC9959B9A1C6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78ECE-5345-474C-B3DD-1D4FB9D8291C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983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11"/>
            <p:cNvSpPr txBox="1"/>
            <p:nvPr/>
          </p:nvSpPr>
          <p:spPr>
            <a:xfrm>
              <a:off x="4146745" y="1381458"/>
              <a:ext cx="877650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F5188-87D4-4B3E-A0EC-24AA09323992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A81B9-4D37-410D-B3D0-872937F8FA4A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18944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31D9FE5-E77C-4042-AE5A-685371B6F55C}" type="datetimeFigureOut">
              <a:rPr lang="ru-RU"/>
              <a:pPr>
                <a:defRPr/>
              </a:pPr>
              <a:t>02.01.1980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A0EA332-1369-43F8-97BE-E1228A9307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553336"/>
      </p:ext>
    </p:extLst>
  </p:cSld>
  <p:clrMapOvr>
    <a:masterClrMapping/>
  </p:clrMapOvr>
  <p:transition spd="med">
    <p:wedg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ln w="3175">
                    <a:solidFill>
                      <a:srgbClr val="B4DCFA">
                        <a:alpha val="60000"/>
                      </a:srgbClr>
                    </a:solidFill>
                  </a:ln>
                  <a:solidFill>
                    <a:srgbClr val="B4DCFA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9877F47-85BD-41AF-9BA7-F913BDFCCF3B}" type="datetime1">
              <a:rPr lang="en-US">
                <a:solidFill>
                  <a:srgbClr val="B4DCFA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B4DCFA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B4DCFA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7958BC8-B5A1-4AB9-B977-E43A5FD95339}" type="slidenum">
              <a:rPr lang="ru-RU">
                <a:solidFill>
                  <a:srgbClr val="B4DCFA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B4DC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28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2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E7C3A-3166-4D2D-BC6A-280998EBFC16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5B56F-35ED-4EDD-AED2-AF75BBCAA632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695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708F7-099D-420E-8B6D-37719C2EC3DE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0F2B0-1874-4B36-AC4C-7B98BEB2A2F3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1226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6E0A7-61EC-4D5E-A209-B2ED012032B2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A4430-AF32-4897-A97A-904CA2BE4139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4326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15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ED34D-2CAF-4E42-A7B7-FF8568239BC5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49075-D801-4780-AB09-196731B165C4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96462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13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D29E6-0A4E-4B04-8A67-3B0E2868DE80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00B4B-9D04-40DE-A964-A055C9239CBD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66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FF364-C1B6-499F-BB5F-F7D3C301E79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911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E33B-07DA-489B-A3F7-2452A9A6ACD3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A9783-38CF-46AA-B7B4-049071CE3212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310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E6819-04A6-41EC-AB0C-D4A5FB02CC98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04AC-49F5-4961-8410-A768DC11ABEA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6716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91EAE-6F6D-4A43-A57A-A38C5DBF2FFA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CC94C-3B69-476B-BC4D-58274EFA979F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95209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14"/>
            <p:cNvSpPr txBox="1"/>
            <p:nvPr/>
          </p:nvSpPr>
          <p:spPr>
            <a:xfrm>
              <a:off x="4147772" y="1381459"/>
              <a:ext cx="8763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B7F9A-E774-4F98-A79A-FC9959B9A1C6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78ECE-5345-474C-B3DD-1D4FB9D8291C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3115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11"/>
            <p:cNvSpPr txBox="1"/>
            <p:nvPr/>
          </p:nvSpPr>
          <p:spPr>
            <a:xfrm>
              <a:off x="4146745" y="1381458"/>
              <a:ext cx="877650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5400" dirty="0">
                  <a:solidFill>
                    <a:srgbClr val="212745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F5188-87D4-4B3E-A0EC-24AA09323992}" type="datetime1">
              <a:rPr lang="en-US">
                <a:solidFill>
                  <a:srgbClr val="212745"/>
                </a:solidFill>
              </a:rPr>
              <a:pPr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A81B9-4D37-410D-B3D0-872937F8FA4A}" type="slidenum">
              <a:rPr lang="ru-RU">
                <a:solidFill>
                  <a:srgbClr val="212745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963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31D9FE5-E77C-4042-AE5A-685371B6F55C}" type="datetimeFigureOut">
              <a:rPr lang="ru-RU"/>
              <a:pPr>
                <a:defRPr/>
              </a:pPr>
              <a:t>02.01.1980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A0EA332-1369-43F8-97BE-E1228A9307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560677"/>
      </p:ext>
    </p:extLst>
  </p:cSld>
  <p:clrMapOvr>
    <a:masterClrMapping/>
  </p:clrMapOvr>
  <p:transition spd="med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8BD77-453A-4448-9054-4ABAC614C69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523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C2CA1-E3E0-4407-850D-868C8AAEA95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655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C003D-5434-453B-8EF7-9E6F8F0EBBB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855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56C55-EDF2-46B3-8C27-DC66CEE4A54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286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E406C-17B0-4A2B-8533-AE033D63C46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57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0FA1A3-DAAF-4CCC-A612-6FBCD35BBA2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28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DABD7-3D67-4B43-84DC-0DDBB66CC80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361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41D02-4145-418B-9DE4-2FD530DCD94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4966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68B06-F751-42EE-99C4-6583019C7B0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5360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88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1680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1710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074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641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4062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235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126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6212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38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690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671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2153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2881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7320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9705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05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98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380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0866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2326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084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822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25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364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3497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0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919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632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75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056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334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9186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725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557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0588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80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3465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688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5209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2723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7823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8748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7645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81371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7627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713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0404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6965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441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624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1006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85331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2385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530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9460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9982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1481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8017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508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9038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52752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38085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5227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684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77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828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284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74317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945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175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7904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676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396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18472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95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02.01.1980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936B41-13F6-4B2B-902A-FD4F4BA6DAAB}" type="datetime1">
              <a:rPr lang="en-US">
                <a:solidFill>
                  <a:srgbClr val="212745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C2D53-4EC7-4D71-A503-9CF125420181}" type="slidenum">
              <a:rPr lang="ru-RU">
                <a:solidFill>
                  <a:srgbClr val="212745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82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936B41-13F6-4B2B-902A-FD4F4BA6DAAB}" type="datetime1">
              <a:rPr lang="en-US">
                <a:solidFill>
                  <a:srgbClr val="212745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C2D53-4EC7-4D71-A503-9CF125420181}" type="slidenum">
              <a:rPr lang="ru-RU">
                <a:solidFill>
                  <a:srgbClr val="212745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77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936B41-13F6-4B2B-902A-FD4F4BA6DAAB}" type="datetime1">
              <a:rPr lang="en-US">
                <a:solidFill>
                  <a:srgbClr val="212745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1/2/1980</a:t>
            </a:fld>
            <a:endParaRPr lang="ru-RU" dirty="0">
              <a:solidFill>
                <a:srgbClr val="21274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21274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C2D53-4EC7-4D71-A503-9CF125420181}" type="slidenum">
              <a:rPr lang="ru-RU">
                <a:solidFill>
                  <a:srgbClr val="212745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70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64D9494-307A-4B26-AB51-3976CBDD4D80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741258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78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94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150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3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78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81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02.01.1980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1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chart" Target="../charts/char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1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7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1.xml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image" Target="../media/image39.png"/><Relationship Id="rId7" Type="http://schemas.openxmlformats.org/officeDocument/2006/relationships/image" Target="../media/image4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chart" Target="../charts/chart22.xml"/><Relationship Id="rId4" Type="http://schemas.openxmlformats.org/officeDocument/2006/relationships/image" Target="../media/image42.png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chart" Target="../charts/chart26.xml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chart" Target="../charts/chart27.xml"/><Relationship Id="rId9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1.png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68144" y="21975"/>
            <a:ext cx="3275856" cy="95875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Управление финансов администрации города Судака Республики Крым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" y="3212976"/>
            <a:ext cx="8784976" cy="25202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городской округ Судак Республики Крым за 2018 год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Презентация\Russian_COA_of_Sudak_(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36624" cy="17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5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3" y="398406"/>
            <a:ext cx="8858250" cy="754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безвозмездные и безвозвратные поступления денежных средств в бюджет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193" y="1556792"/>
            <a:ext cx="2628900" cy="4986337"/>
          </a:xfrm>
          <a:prstGeom prst="rect">
            <a:avLst/>
          </a:prstGeom>
          <a:solidFill>
            <a:srgbClr val="EFD2D1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поступления от уплаты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налогов, установленных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Налоговым кодексом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налог на доходы физических лиц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акцизы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единый налог на вменённый доход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единый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сельскохозяйственный налог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налог, взимаемый в связи с применением патентной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налог на имущество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физических лиц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земельный налог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госпошлина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2745" y="1566465"/>
            <a:ext cx="3025775" cy="5032375"/>
          </a:xfrm>
          <a:prstGeom prst="rect">
            <a:avLst/>
          </a:prstGeom>
          <a:solidFill>
            <a:srgbClr val="FDDFC7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НЕНАЛОГОВЫЕ ДОХОДЫ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платежи, установленные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законодательством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арендная плата за землю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доходы от использования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доходы от реализации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имущества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плата за негативное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воздействие на окружающую среду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платные услуги от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муниципальных казённых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доходы от продажи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земельных участков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штрафы за нарушение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законодательства РФ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прочие неналоговые доходы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9802" y="1566465"/>
            <a:ext cx="2665412" cy="2031325"/>
          </a:xfrm>
          <a:prstGeom prst="rect">
            <a:avLst/>
          </a:prstGeom>
          <a:solidFill>
            <a:srgbClr val="E7E4D5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БЕЗВОЗМЕЗДНЫЕ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313656" y="1150660"/>
            <a:ext cx="287337" cy="40613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151405" y="1156696"/>
            <a:ext cx="503238" cy="40009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107238" y="1156696"/>
            <a:ext cx="252412" cy="40009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Picture 2" descr="C:\Users\Пользователь\Desktop\Презентация\meshok-dene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20" y="3884159"/>
            <a:ext cx="3075480" cy="300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0697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230" y="281707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НАЛОГОВЫЕ</a:t>
            </a:r>
            <a:r>
              <a:rPr lang="ru-RU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br>
              <a:rPr lang="ru-RU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 и сборов, установленных Налоговым кодексом Российской Федерации</a:t>
            </a:r>
            <a:endParaRPr lang="ru-RU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3" y="980728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b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Прямой налог, исчисляемый в процентах от совокупного дохода физических лиц, уменьшенного на вычеты, установленные налоговым законодательством</a:t>
            </a:r>
            <a:endParaRPr lang="ru-RU" sz="10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3" y="1700808"/>
            <a:ext cx="3351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</a:t>
            </a:r>
            <a:b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ЕНВД</a:t>
            </a:r>
          </a:p>
          <a:p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Патент</a:t>
            </a:r>
          </a:p>
          <a:p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-Единый сельхоз.налог</a:t>
            </a: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575045027"/>
              </p:ext>
            </p:extLst>
          </p:nvPr>
        </p:nvGraphicFramePr>
        <p:xfrm>
          <a:off x="5149092" y="2564905"/>
          <a:ext cx="3815396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8603" y="2736307"/>
            <a:ext cx="30339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АКЦИЗЫ</a:t>
            </a:r>
            <a:b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Вид косвенного налога на определенные группы товаров </a:t>
            </a:r>
            <a:r>
              <a:rPr lang="ru-RU" sz="10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(Доходы от уплаты акцизов на дизельное топливо</a:t>
            </a:r>
            <a:r>
              <a:rPr lang="ru-RU" sz="10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, моторные масла, автомобильный бензин, прямогонный бензин  </a:t>
            </a:r>
            <a:r>
              <a:rPr lang="ru-RU" sz="10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подлежащие распределению между бюджетами субъектов Российской Федерации и местными бюджетами)</a:t>
            </a:r>
            <a:endParaRPr lang="ru-RU" sz="12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624" y="3889504"/>
            <a:ext cx="2844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r>
              <a:rPr lang="ru-RU" sz="11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-Государственная </a:t>
            </a:r>
            <a:r>
              <a:rPr lang="ru-RU" sz="11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пошлина по делам, рассматриваемым в судах общей юрисдикции, мировыми </a:t>
            </a:r>
            <a:r>
              <a:rPr lang="ru-RU" sz="11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судьями</a:t>
            </a:r>
          </a:p>
          <a:p>
            <a:r>
              <a:rPr lang="ru-RU" sz="11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Государственная </a:t>
            </a:r>
            <a:r>
              <a:rPr lang="ru-RU" sz="11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пошлина за государственную регистрацию, а также за совершение прочих юридически значимых действий</a:t>
            </a: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endParaRPr lang="ru-RU" sz="12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673572195"/>
              </p:ext>
            </p:extLst>
          </p:nvPr>
        </p:nvGraphicFramePr>
        <p:xfrm>
          <a:off x="5149092" y="5135326"/>
          <a:ext cx="4013603" cy="153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624" y="5445224"/>
            <a:ext cx="27297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НАЛОГИ НА ИМУЩЕСТВО</a:t>
            </a:r>
          </a:p>
          <a:p>
            <a:r>
              <a:rPr lang="ru-RU" sz="1400" b="1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им-во физ.лиц</a:t>
            </a:r>
          </a:p>
          <a:p>
            <a:r>
              <a:rPr lang="ru-RU" sz="1400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-Земельный налог</a:t>
            </a:r>
          </a:p>
          <a:p>
            <a:r>
              <a:rPr lang="ru-RU" sz="1400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 организация</a:t>
            </a:r>
          </a:p>
          <a:p>
            <a:r>
              <a:rPr lang="ru-RU" sz="1400" dirty="0" smtClean="0">
                <a:solidFill>
                  <a:srgbClr val="DADADA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с физ.лиц</a:t>
            </a: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694675070"/>
              </p:ext>
            </p:extLst>
          </p:nvPr>
        </p:nvGraphicFramePr>
        <p:xfrm>
          <a:off x="1510118" y="281707"/>
          <a:ext cx="7492352" cy="6475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113373" y="13234"/>
            <a:ext cx="1030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4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2018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57275270"/>
              </p:ext>
            </p:extLst>
          </p:nvPr>
        </p:nvGraphicFramePr>
        <p:xfrm>
          <a:off x="1391597" y="826648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864" y="3166940"/>
            <a:ext cx="13681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Акцизы 5,4</a:t>
            </a:r>
            <a:br>
              <a:rPr lang="ru-RU" sz="1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3,6%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9644" y="1988840"/>
            <a:ext cx="33954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Налоги на совокупный доход 20,4 </a:t>
            </a:r>
            <a:br>
              <a:rPr lang="ru-RU" sz="1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13,7%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1119728" y="3501008"/>
            <a:ext cx="996724" cy="720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16" y="2604393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>
            <a:off x="3307885" y="1765652"/>
            <a:ext cx="752309" cy="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68344" y="8279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829149987"/>
              </p:ext>
            </p:extLst>
          </p:nvPr>
        </p:nvGraphicFramePr>
        <p:xfrm>
          <a:off x="0" y="4509120"/>
          <a:ext cx="4860032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3316" name="Picture 4" descr="C:\Users\Пользователь\Desktop\Презентация\3405924e983425fc81933213f93961b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57" y="5013176"/>
            <a:ext cx="1772543" cy="22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44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563" y="283875"/>
            <a:ext cx="320414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  <a:br>
              <a:rPr lang="ru-RU" sz="16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Все доходы , поступающие в бюджет г.Судака, </a:t>
            </a:r>
          </a:p>
          <a:p>
            <a:r>
              <a:rPr lang="ru-RU" sz="105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05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е отнесенные к налоговым доходам и безвозмездным </a:t>
            </a:r>
          </a:p>
          <a:p>
            <a:r>
              <a:rPr lang="ru-RU" sz="105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поступлениям</a:t>
            </a:r>
            <a:endParaRPr lang="ru-RU" sz="105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359" y="1268760"/>
            <a:ext cx="3141462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Доходы от испол-я имущества, находящегося государственной и муниципальной собственности </a:t>
            </a:r>
            <a:r>
              <a:rPr lang="ru-RU" sz="11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(аренда земли, аренда имущества, часть чистой прибыли)</a:t>
            </a:r>
          </a:p>
          <a:p>
            <a:endParaRPr lang="ru-RU" sz="11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13" y="2420888"/>
            <a:ext cx="313184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Платежи при пользовании природными </a:t>
            </a:r>
            <a:r>
              <a:rPr lang="ru-RU" sz="14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ресурсами (</a:t>
            </a:r>
            <a:r>
              <a:rPr lang="ru-RU" sz="10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Плата за выбросы загрязняющих веществ в атмосферный воздух стационарными объектами, Плата за размещение отходов </a:t>
            </a:r>
            <a:r>
              <a:rPr lang="ru-RU" sz="10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производства)</a:t>
            </a:r>
            <a:r>
              <a:rPr lang="ru-RU" sz="10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						</a:t>
            </a:r>
            <a:r>
              <a:rPr lang="ru-RU" sz="14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186" y="3351531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услуг(работ) и компенсации затрат государства</a:t>
            </a:r>
            <a:b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403" y="4044028"/>
            <a:ext cx="3120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105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продажи материальных и нематериальных активов</a:t>
            </a:r>
            <a:endParaRPr lang="ru-RU" sz="1400" b="1" dirty="0">
              <a:solidFill>
                <a:srgbClr val="310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194" y="4725144"/>
            <a:ext cx="3239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105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Штрафы, санкции, возмещение ущерба</a:t>
            </a:r>
            <a:endParaRPr lang="ru-RU" sz="1400" b="1" dirty="0">
              <a:solidFill>
                <a:srgbClr val="310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63" y="5501547"/>
            <a:ext cx="291703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105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</a:t>
            </a:r>
            <a:r>
              <a:rPr lang="ru-RU" sz="1400" b="1" dirty="0">
                <a:solidFill>
                  <a:srgbClr val="3105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 </a:t>
            </a:r>
            <a:r>
              <a:rPr lang="ru-RU" sz="1100" b="1" dirty="0">
                <a:solidFill>
                  <a:srgbClr val="3105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установку и эксплуатацию рекламной конструкции, платежи за право на установку временных </a:t>
            </a:r>
            <a:r>
              <a:rPr lang="ru-RU" sz="1100" b="1" dirty="0" smtClean="0">
                <a:solidFill>
                  <a:srgbClr val="31051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сооружений)          </a:t>
            </a:r>
            <a:endParaRPr lang="ru-RU" sz="1100" b="1" dirty="0">
              <a:solidFill>
                <a:srgbClr val="310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015168447"/>
              </p:ext>
            </p:extLst>
          </p:nvPr>
        </p:nvGraphicFramePr>
        <p:xfrm>
          <a:off x="3096758" y="516593"/>
          <a:ext cx="5741566" cy="6190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956375" y="212888"/>
            <a:ext cx="1030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64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2018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5616" y="692696"/>
            <a:ext cx="6984776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21618701"/>
              </p:ext>
            </p:extLst>
          </p:nvPr>
        </p:nvGraphicFramePr>
        <p:xfrm>
          <a:off x="1331640" y="854279"/>
          <a:ext cx="7992888" cy="6003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56376" y="692696"/>
            <a:ext cx="10801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815742647"/>
              </p:ext>
            </p:extLst>
          </p:nvPr>
        </p:nvGraphicFramePr>
        <p:xfrm>
          <a:off x="-468560" y="4941168"/>
          <a:ext cx="5940152" cy="2191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9532" y="3861048"/>
            <a:ext cx="15121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Платежи при пользовании природными ресурсами 0,5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6393" y="1916832"/>
            <a:ext cx="1619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гос-ва 1,8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</p:spTree>
    <p:extLst>
      <p:ext uri="{BB962C8B-B14F-4D97-AF65-F5344CB8AC3E}">
        <p14:creationId xmlns:p14="http://schemas.microsoft.com/office/powerpoint/2010/main" val="41393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7"/>
            <a:ext cx="8229600" cy="619983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городского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Судак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115616" y="692696"/>
            <a:ext cx="6984776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678660235"/>
              </p:ext>
            </p:extLst>
          </p:nvPr>
        </p:nvGraphicFramePr>
        <p:xfrm>
          <a:off x="0" y="1865516"/>
          <a:ext cx="8388424" cy="4227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880631"/>
            <a:ext cx="91114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Соотношение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безвозмездных поступлений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других бюджетов бюджетной системы РФ к общей сумме доходов в бюджет МО ГО Судак</a:t>
            </a:r>
            <a:r>
              <a:rPr lang="ru-RU" dirty="0" smtClean="0">
                <a:solidFill>
                  <a:prstClr val="black"/>
                </a:solidFill>
              </a:rPr>
              <a:t>                                   </a:t>
            </a:r>
          </a:p>
          <a:p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                                                                                                                                                     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/%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096" y="4553744"/>
            <a:ext cx="307234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2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87462"/>
            <a:ext cx="8229600" cy="62125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 городского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Судак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9512" y="836712"/>
            <a:ext cx="8712968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481941311"/>
              </p:ext>
            </p:extLst>
          </p:nvPr>
        </p:nvGraphicFramePr>
        <p:xfrm>
          <a:off x="147795" y="1628800"/>
          <a:ext cx="291203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516145731"/>
              </p:ext>
            </p:extLst>
          </p:nvPr>
        </p:nvGraphicFramePr>
        <p:xfrm>
          <a:off x="3081929" y="1556792"/>
          <a:ext cx="3084125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409205651"/>
              </p:ext>
            </p:extLst>
          </p:nvPr>
        </p:nvGraphicFramePr>
        <p:xfrm>
          <a:off x="5940152" y="1484784"/>
          <a:ext cx="2952079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395536" y="6068015"/>
            <a:ext cx="22860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5536" y="6472396"/>
            <a:ext cx="228600" cy="2286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94198" y="6472396"/>
            <a:ext cx="228600" cy="228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89710" y="6122992"/>
            <a:ext cx="228600" cy="2286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5012" y="6013038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5292" y="6362442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24435" y="6064430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24435" y="6402984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88491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Доля отдельных видов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межбюджетных трансфертов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общей суммы безвозмездных поступлений от других бюджетов бюджетной системы РФ (без учета возвратов)   </a:t>
            </a:r>
            <a:r>
              <a:rPr lang="ru-RU" dirty="0" smtClean="0">
                <a:solidFill>
                  <a:prstClr val="black"/>
                </a:solidFill>
              </a:rPr>
              <a:t/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                                                                                                                                                        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anose="02020603050405020304" pitchFamily="18" charset="0"/>
              </a:rPr>
              <a:t>/%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28510" y="537321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592,2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288" y="53732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450,5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644008" y="2325747"/>
            <a:ext cx="438041" cy="288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89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5F4"/>
              </a:clrFrom>
              <a:clrTo>
                <a:srgbClr val="F9F5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013176"/>
            <a:ext cx="2223301" cy="20194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6900"/>
            <a:ext cx="9036496" cy="56207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 городского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Судак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51520" y="620688"/>
            <a:ext cx="8496944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908720"/>
            <a:ext cx="24837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администратор доходов бюджета-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орган государственной власти, который участвует в процессе составления проекта бюджета и кассового плана в части доходов, формирует и представляет бюджетную отчетность по исполнению бюджета и кассового плана, а также имеет в своем ведении администраторов доходов или является администратором доходов.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21125653"/>
              </p:ext>
            </p:extLst>
          </p:nvPr>
        </p:nvGraphicFramePr>
        <p:xfrm>
          <a:off x="1524000" y="1052736"/>
          <a:ext cx="7512496" cy="5633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83941" y="614055"/>
            <a:ext cx="1403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млн.руб</a:t>
            </a:r>
            <a:r>
              <a:rPr lang="ru-RU" sz="1400" dirty="0" smtClean="0">
                <a:solidFill>
                  <a:prstClr val="black"/>
                </a:solidFill>
              </a:rPr>
              <a:t>/%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4725144"/>
            <a:ext cx="264398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от прочих администраторов доходов             ( 8 органов гос.власти) составляют 2,1% от общей суммы налоговых и неналоговых доходов.</a:t>
            </a:r>
            <a:endParaRPr lang="ru-RU" sz="1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01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5482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увеличению поступлений налоговых и неналоговых доходов в бюджет городского округа Судак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82776784"/>
              </p:ext>
            </p:extLst>
          </p:nvPr>
        </p:nvGraphicFramePr>
        <p:xfrm>
          <a:off x="53752" y="1169368"/>
          <a:ext cx="903649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170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86409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 итогам Межведомственных комиссий по увеличению налоговых и неналоговых доходов бюджета МО ГО Судак за 2018 год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052736"/>
            <a:ext cx="91440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6930" y="1193852"/>
            <a:ext cx="777686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Выявлено 489 фактов возможной неформальной занятости- по результатам комиссий с 382    работниками заключены трудовые договора, 107 граждан зарегистрировались индивидуальными предпринимателями;</a:t>
            </a:r>
          </a:p>
          <a:p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Поставлено на учет 2 обособленных предприятия;</a:t>
            </a:r>
          </a:p>
          <a:p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проведенной работы заслушано 72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всего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в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МО ГО Судак 11,8 млн.руб,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-налог на доходы физических лиц: 3,4 млн. руб. в т.ч. Обособленных подразделений-подрядчиков ФЦП 1,9 млн.руб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-налог на землю 1,0 млн.руб,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-аренда земли 7,2 млн.руб,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-аренда имущества 0,011 млн.руб,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-единый налог на вмененный доход 0,14 млн.руб,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-часть чистой прибыли 0,05 млн.руб.</a:t>
            </a:r>
          </a:p>
          <a:p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05930"/>
            <a:ext cx="4576804" cy="343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90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16632"/>
            <a:ext cx="5122912" cy="6624736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ЖИТЕЛИ</a:t>
            </a:r>
          </a:p>
          <a:p>
            <a:pPr marL="0" indent="0" algn="ctr">
              <a:buNone/>
            </a:pP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>
                <a:latin typeface="Times New Roman" pitchFamily="18" charset="0"/>
                <a:cs typeface="Times New Roman" pitchFamily="18" charset="0"/>
              </a:rPr>
              <a:t>ГОРОДСКОГО ОКРУГА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СУДАК!</a:t>
            </a:r>
          </a:p>
          <a:p>
            <a:pPr marL="0" indent="0" algn="ctr"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представляем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Вашему вниманию годовой отчет об исполнении  бюджета за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– это форма образования и расходования денежных средств, предназначенных для финансового обеспечения задач и функций местного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самоуправления.</a:t>
            </a:r>
          </a:p>
          <a:p>
            <a:pPr marL="0" indent="0" algn="just"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каждой цифрой нашего бюджета – организация предоставления общедоступного и бесплатного образования, организация отдыха детей, создание условий для обеспечения населения услугами, организация культуры и спорта, социальные выплаты гражданам, благоустройство нашего региона, и еще многое другое.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При исполнении бюджета 2018 года реализованы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следующие задачи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уровня доходов бюджета,  достаточных для гарантированного и качественного выполнения задач и функций местного самоуправления  (обеспечение полноты поступления налогов, выявление скрытых резервов, выявление  и  пресечение  схем  минимизации  налогов, совершенствование методов легализации «теневой» заработной платы, сокращение недоимки, усиление налоговой дисциплины и пр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и гарантированное исполнение бюджетных расходов, исходя из общегородских приоритетов, включая необходимость обеспечения ежегодного роста расходов отраслей социально-культурной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сферы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поэтапного повышения оплаты труда в бюджетном секторе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экономики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устойчивости, сбалансированности городского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бюджета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системы стратегического планирования на основе муниципальных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программ</a:t>
            </a:r>
          </a:p>
          <a:p>
            <a:pPr algn="just">
              <a:buFont typeface="Wingdings" pitchFamily="2" charset="2"/>
              <a:buChar char="v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мер, направленных на рост эффективности бюджетных расходов, повышение качества предоставления муниципальных услуг.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19" y="211009"/>
            <a:ext cx="1319856" cy="16286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Пользователь\Desktop\Презентация\peschera-legenda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4231"/>
            <a:ext cx="3392693" cy="15785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Презентация\orig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" y="5014095"/>
            <a:ext cx="3383822" cy="180292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Презентация\crimea-2167555_19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3424268"/>
            <a:ext cx="3365555" cy="158890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48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7511"/>
            <a:ext cx="9144000" cy="893505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+mn-ea"/>
                <a:cs typeface="+mn-cs"/>
              </a:rPr>
              <a:t>РАСХОДЫ</a:t>
            </a:r>
            <a:r>
              <a:rPr lang="ru-RU" sz="1800" b="1" dirty="0"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1800" dirty="0">
                <a:latin typeface="Times New Roman" pitchFamily="18" charset="0"/>
                <a:ea typeface="+mn-ea"/>
                <a:cs typeface="+mn-cs"/>
              </a:rPr>
              <a:t>бюджета – </a:t>
            </a:r>
            <a:r>
              <a:rPr lang="ru-RU" sz="1800" dirty="0" smtClean="0">
                <a:latin typeface="Times New Roman" pitchFamily="18" charset="0"/>
                <a:ea typeface="+mn-ea"/>
                <a:cs typeface="+mn-cs"/>
              </a:rPr>
              <a:t>это совокупность </a:t>
            </a:r>
            <a:r>
              <a:rPr lang="ru-RU" sz="1800" dirty="0">
                <a:latin typeface="Times New Roman" pitchFamily="18" charset="0"/>
                <a:ea typeface="+mn-ea"/>
                <a:cs typeface="+mn-cs"/>
              </a:rPr>
              <a:t>средств, направляемых на оказание государственных (муниципальных) услуг, социальное обеспечение населения, бюджетные инвестиции, предоставление межбюджетных трансфертов, обслуживание государственного (муниципального) долга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196752"/>
            <a:ext cx="9080857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93098" y="3532074"/>
            <a:ext cx="3758822" cy="323800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0" cap="none" spc="0" normalizeH="0" baseline="0" noProof="0" dirty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Times New Roman"/>
              <a:ea typeface="+mn-ea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КАЗЕННЫЕ: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Администрация г.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Судака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Судакский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городской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совет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Контрольно-счетная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палата                      г.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Судака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ДТСЗН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администрации г.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Судака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МКУ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«Центр по обеспечению деятельности бюджетных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учреждений»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МКУ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«Единая-диспетчерская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служба»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МКУ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«Управление по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обеспечению деятельности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органов местного самоуправления»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Times New Roman"/>
              <a:ea typeface="+mn-ea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11960" y="3525170"/>
            <a:ext cx="3933286" cy="324490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7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БЮДЖЕТНЫЕ: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Образовательные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учреждения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                 (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7-детских садов, 9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школ)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«Судакский Центр детского и юношеского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творчества»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МБУК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«Централизованная клубная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система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МБУК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«Судакская централизованная библиотечная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система»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МБОУ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ДО «Детская музыкальная школа им. Георгия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Шендерева»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«Спорт для 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всех»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«Спортивная школа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»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 «</a:t>
            </a: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Коммунхоз»</a:t>
            </a: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МБУ </a:t>
            </a:r>
            <a:r>
              <a:rPr lang="ru-RU" sz="1400" b="1" kern="0" dirty="0">
                <a:solidFill>
                  <a:schemeClr val="tx1"/>
                </a:solidFill>
                <a:latin typeface="Times New Roman"/>
                <a:cs typeface="Times New Roman" panose="02020603050405020304" pitchFamily="18" charset="0"/>
              </a:rPr>
              <a:t>«Судак-медиа»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1556792"/>
            <a:ext cx="2581275" cy="1543050"/>
          </a:xfrm>
          <a:prstGeom prst="roundRect">
            <a:avLst/>
          </a:prstGeom>
          <a:gradFill>
            <a:gsLst>
              <a:gs pos="0">
                <a:schemeClr val="accent6">
                  <a:lumMod val="91000"/>
                </a:schemeClr>
              </a:gs>
              <a:gs pos="96000">
                <a:schemeClr val="accent6">
                  <a:tint val="37000"/>
                  <a:satMod val="300000"/>
                  <a:lumMod val="31000"/>
                  <a:lumOff val="69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Из бюджета городского округа Судак финансируется 31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учрежде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ие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952328" y="2889001"/>
            <a:ext cx="1022515" cy="806327"/>
          </a:xfrm>
          <a:prstGeom prst="straightConnector1">
            <a:avLst/>
          </a:prstGeom>
          <a:ln>
            <a:solidFill>
              <a:srgbClr val="65152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974843" y="1345951"/>
            <a:ext cx="2581275" cy="1543050"/>
          </a:xfrm>
          <a:prstGeom prst="roundRect">
            <a:avLst/>
          </a:prstGeom>
          <a:gradFill>
            <a:gsLst>
              <a:gs pos="0">
                <a:schemeClr val="accent6">
                  <a:lumMod val="94000"/>
                </a:schemeClr>
              </a:gs>
              <a:gs pos="88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  <a:lumMod val="71000"/>
                  <a:lumOff val="29000"/>
                </a:schemeClr>
              </a:gs>
            </a:gsLst>
          </a:gra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Утверждено 20 муниципальных программ по различным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 отраслям экономики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Пользователь\Desktop\Презентация\money_PNG35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392" y="1394675"/>
            <a:ext cx="2648465" cy="210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4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66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 за 2018 год                    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86076" y="-42215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11560" y="692696"/>
            <a:ext cx="792088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130481"/>
              </p:ext>
            </p:extLst>
          </p:nvPr>
        </p:nvGraphicFramePr>
        <p:xfrm>
          <a:off x="35496" y="476671"/>
          <a:ext cx="9073008" cy="62672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68752"/>
                <a:gridCol w="864096"/>
                <a:gridCol w="936104"/>
                <a:gridCol w="504056"/>
              </a:tblGrid>
              <a:tr h="216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курортов и туризма городского округа Судак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200 000,00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200 000,00   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74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 "Развитие сферы культуры, межнациональных отношений и обустройства депортированных граждан в городском округе Судак 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51 740 040,00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51 560 495,00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973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 имуществом городского округа Судак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1 530 407,00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1 339 500,00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87,53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137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"Развитие муниципального образования городской округ Судак в области единой информационной политики 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2 988 144,00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2 988 144,00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590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физической культуры и спорта в муниципальном образовании городской округ Судак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9 686 901,00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9 686 901,00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257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"Реализация молодёжной политики в муниципальном образовании городской округ Судак на 2019-2023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198 000,00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188 836,90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739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образования в городском округе Судак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419 302 171,63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367 632 172,98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87,68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74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"Профилактика безнадзорности, правонарушений среди несовершеннолетних, защита их прав и охрана  детства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2 683 037,46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2 669 999,60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99,51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275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"Социальная поддержка граждан городского округа Судак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102 558 393,03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101 870 305,41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674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"Комплексное благоустройство, содержание территории и обслуживание объектов муниципального образования городской округ Судак на период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36 154 898,00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36 026 551,12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6724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"Профилактика терроризма и экстремизма, гармонизация межнациональных и межконфессиональных отношений на территории муниципального образования городской округ Судак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121 000,00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115 000,00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95,04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727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"Профилактика правонарушений в сфере общественного порядка, незаконного оборота и потребления наркотических средств и психотропных веществ в муниципальном образовании городской округ Судак на 2018-2020 годы"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99 500,00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98 885,30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99,38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293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"Стимулирование развития экономики в городском округе Судак до 2019 года"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623 197,33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623 160,33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21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"Содержание и ремонт улично-дорожной сети городского округа Судак Республики Крым на 2018-2020 годы"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8 740 902,39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7 095 379,77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81,17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21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«Совершенствование градостроительной деятельности в городском округе Судак на период 2018-2020 годы»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297 700,00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297 700,00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4941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"Формирование современной городской среды в городском округе Судак на 2018-2022 годы»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35 239 475,00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33 428 198,39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94,86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8202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"Стратегия развития государственной политики Российской Федерации в отношении казачества в муниципальном образовании городской округ Судак Республики Крым на 2018-2020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100 000,00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74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"Поддержка Судакской городской общественной организации социальной поддержки ветеранов войны, труда и военной службы на 2019-2023 годы"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180 000,00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179 567,43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211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"Газификация городского округа Судак Республики Крым на 2018-2020 годы"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1 500 000,00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997 008,95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66,47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216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"Обеспечение населения городского округа Судак Республики Крым питьевой водой на 2018-2020 годы»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320 030,00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33 740,46 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767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674 263 796,84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617 031 546,64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91,51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783" marR="2783" marT="278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91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7718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999546"/>
              </p:ext>
            </p:extLst>
          </p:nvPr>
        </p:nvGraphicFramePr>
        <p:xfrm>
          <a:off x="41726" y="692696"/>
          <a:ext cx="5652122" cy="611244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09994"/>
                <a:gridCol w="1227459"/>
                <a:gridCol w="1298924"/>
                <a:gridCol w="1115745"/>
              </a:tblGrid>
              <a:tr h="688066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отраслей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9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88,2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846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23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9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294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9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684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9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3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9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3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23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6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825,2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746,5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35271" y="29394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за 2018 год</a:t>
            </a:r>
            <a:endParaRPr lang="ru-RU" sz="3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6049" y="692696"/>
            <a:ext cx="35638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Расходы произведены за счет: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собственных средств – 309,2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Федерального бюджета – 46,3 млн.руб.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Республиканского бюджета – 391,0 млн.руб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14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42008075"/>
              </p:ext>
            </p:extLst>
          </p:nvPr>
        </p:nvGraphicFramePr>
        <p:xfrm>
          <a:off x="5724128" y="2420888"/>
          <a:ext cx="3415985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077" y="4941168"/>
            <a:ext cx="3059833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00539" y="570966"/>
            <a:ext cx="9001225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7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6450611"/>
              </p:ext>
            </p:extLst>
          </p:nvPr>
        </p:nvGraphicFramePr>
        <p:xfrm>
          <a:off x="-540568" y="1196752"/>
          <a:ext cx="7707217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199093"/>
            <a:ext cx="9144000" cy="769441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  <a:lumMod val="63000"/>
                  <a:lumOff val="37000"/>
                </a:schemeClr>
              </a:gs>
              <a:gs pos="35000">
                <a:schemeClr val="accent6">
                  <a:tint val="37000"/>
                  <a:satMod val="300000"/>
                  <a:lumMod val="67000"/>
                  <a:lumOff val="33000"/>
                </a:schemeClr>
              </a:gs>
              <a:gs pos="100000">
                <a:schemeClr val="accent6">
                  <a:tint val="15000"/>
                  <a:satMod val="350000"/>
                  <a:lumMod val="70000"/>
                  <a:lumOff val="3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СТРУКТУРА РАСХОДОВ МЕСТНОГО БЮДЖЕТА 2018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года -  </a:t>
            </a:r>
            <a:b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746,5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млн. 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-31740"/>
            <a:ext cx="27718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35" y="5373216"/>
            <a:ext cx="88278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деятельности муниципальных казенных учреждений производилось в виде предоставленных лимитов и предельных объемов финансирования бюджетных средств из бюджета городского округа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Судак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финансирование бюджетных учреждений городского округа Судака, осуществляющих функциональную деятельность, производилось в виде субсидии на выполнение муниципального задания и субсидий на иные цели на основе заключенных с учреждениями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Соглашений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735" y="3595785"/>
            <a:ext cx="2628900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05414" y="2439071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Наибольший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удельный вес расходов приходится на отрасль образование – 44,3%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Пользователь\Desktop\Презентация\outil-ERP-PME-Oui--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516" y="476672"/>
            <a:ext cx="2287712" cy="2229196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04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2074"/>
          </a:xfrm>
          <a:gradFill>
            <a:gsLst>
              <a:gs pos="0">
                <a:schemeClr val="accent6">
                  <a:tint val="50000"/>
                  <a:satMod val="300000"/>
                  <a:lumMod val="65000"/>
                  <a:lumOff val="35000"/>
                </a:schemeClr>
              </a:gs>
              <a:gs pos="4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  <a:lumMod val="69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Расходы бюджета по отраслям за период 2016-2018 годы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30649"/>
              </p:ext>
            </p:extLst>
          </p:nvPr>
        </p:nvGraphicFramePr>
        <p:xfrm>
          <a:off x="-108520" y="119675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40"/>
            <a:ext cx="27718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5589240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2016 год – 929,3 млн.руб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 год – 784,1 млн.руб.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 год – 746,5 млн.руб.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Пользователь\Desktop\Презентация\hello_html_4e8be9c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61" y="836712"/>
            <a:ext cx="1769839" cy="161726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30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068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</a:t>
            </a:r>
            <a:endParaRPr lang="ru-RU" sz="24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35505542"/>
              </p:ext>
            </p:extLst>
          </p:nvPr>
        </p:nvGraphicFramePr>
        <p:xfrm>
          <a:off x="80845" y="1115860"/>
          <a:ext cx="8982310" cy="5625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36396" y="946583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лн.руб.</a:t>
            </a:r>
            <a:endParaRPr lang="ru-RU" sz="16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 flipV="1">
            <a:off x="3006514" y="868507"/>
            <a:ext cx="3077654" cy="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65152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1362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49837"/>
            <a:ext cx="321667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год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- 87,0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Судака</a:t>
            </a: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61,8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Судакский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– 3,7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Контрольно-счетная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палата города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Судака-  1,8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МКУ "Управление по обеспечению деятельности органов местного самоуправления городского округа Судак»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- 19,2 млн.руб.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04578983"/>
              </p:ext>
            </p:extLst>
          </p:nvPr>
        </p:nvGraphicFramePr>
        <p:xfrm>
          <a:off x="5004048" y="825194"/>
          <a:ext cx="3888432" cy="1387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5768" y="3417551"/>
            <a:ext cx="3351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</a:t>
            </a:r>
          </a:p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2018 год -  3,2 млн.руб.: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«Единая дежурно-диспетчерская служба муниципального образования городской округ Судак Республики Крым» - 2,9 млн.руб.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37113" y="4581128"/>
            <a:ext cx="2430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деятельности - координация действий дежурных и дежурно-диспетчерских служб, оперативный сбор информации и организация экстренного реагирования в случае возникновения чрезвычайных ситуаций на территории муниципального образования городской округ Судак, штат – 8 чел.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68" y="4446027"/>
            <a:ext cx="3033994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"Профилактика терроризма и экстремизма, гармонизация межнациональных и межконфессиональных отношений на территории муниципального образования городской округ Судак на 2018-2020 годы"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115,0  тыс.руб.</a:t>
            </a:r>
          </a:p>
          <a:p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"Профилактика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правонарушений в сфере общественного порядка, незаконного оборота и потребления наркотических средств и психотропных веществ в муниципальном образовании городской округ Судак на 2018-2020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- 98,9 тыс.руб. 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645" y="445313"/>
            <a:ext cx="760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821875859"/>
              </p:ext>
            </p:extLst>
          </p:nvPr>
        </p:nvGraphicFramePr>
        <p:xfrm>
          <a:off x="5283261" y="2359446"/>
          <a:ext cx="3870615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1"/>
          <p:cNvSpPr txBox="1"/>
          <p:nvPr/>
        </p:nvSpPr>
        <p:spPr>
          <a:xfrm>
            <a:off x="5643681" y="3336267"/>
            <a:ext cx="576064" cy="2443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6804248" y="3546099"/>
            <a:ext cx="504056" cy="31782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8047613" y="3513362"/>
            <a:ext cx="576064" cy="2818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160140" y="1053248"/>
            <a:ext cx="2341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Полномочия на основании решения </a:t>
            </a: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 сессии 1 созыва Судакского городского совета № 67 от 14.11.2014 г. «О принятии устава муниципального образования городской округ Судак Республики Крым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6513" y="70815"/>
            <a:ext cx="439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Пользователь\Desktop\Презентация\Опыт_работ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506" y="4113665"/>
            <a:ext cx="1963462" cy="241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Пользователь\Desktop\Презентация\человечки-бизнес-png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431" y="2251202"/>
            <a:ext cx="2458662" cy="15827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50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8898" y="1591482"/>
            <a:ext cx="30812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сетей газоснабжения (за счет субсидии в рамках государственной программы "Газификация населенных пунктов Республики Крым) – 1,0 млн. 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</a:p>
          <a:p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сетей газоснабжения жилых домов по ул.Алуштинская,45а, Алуштинская,45б, Алуштинская,12, Алуштинская,12а, Алуштинская,16а, Алуштинская,18, Алуштинская,22 в г.Судак- 0,5 млн.руб.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Строительство сетей газоснабжения жилых домов по ул.Гагарина,42, Гагарина,44,Гагарина,46, Гагарина,48 в г.Судак – 0,5 млн.руб.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68" y="1347521"/>
            <a:ext cx="31331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Капитальные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вложения в объекты муниципальной собственности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9,3 </a:t>
            </a:r>
          </a:p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млн.руб.: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котельная к общеобразовательным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учреждениям ул.Садовая,3г с.Дачное 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2,9 млн.руб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Модульная котельная МБОУ"Морская   средняя общеобразовательная школа" ул.Школьная,5-В ПИР -  2,1 млн.руб.</a:t>
            </a:r>
          </a:p>
          <a:p>
            <a:pPr>
              <a:buFontTx/>
              <a:buChar char="-"/>
            </a:pP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участка ул.Чалаш  Смаил   г.Судак  - 0,8 млн.руб. 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самотечного коллектора от ул.Ленина,61 до ул.Виноградная г.Судак – 1,1 млн.руб.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Модульная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котельная Дома культуры   с.Веселое г.Судак – 2,4 млн.руб.</a:t>
            </a: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6300191" y="1481567"/>
            <a:ext cx="2796309" cy="35432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Дорожный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-  19,5 млн. 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</a:p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«Содержание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ремонт улично-дорожной сети в муниципальном образовании городской округ Судак Республики Крым на 2019-2023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- 4,5 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автомобильных дорог общего пользования местного значения (за счёт субсидии из дорожного фонда Республики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Крым) – 2,6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капитальные вложения в объекты муниципальной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собственности -12,4 млн.руб. Реконструкция участков: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ул.Персиковая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с.Веселое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ул.Спендиарова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г.Судак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ул.Яблоневая г.Судак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ул.Школьная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с.Морское 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0" y="373557"/>
            <a:ext cx="9096500" cy="646331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  <a:lumMod val="52000"/>
                  <a:lumOff val="48000"/>
                </a:schemeClr>
              </a:gs>
              <a:gs pos="53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  <a:lumMod val="75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/>
            <a:r>
              <a:rPr lang="ru-RU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год – 32,5 </a:t>
            </a:r>
            <a:r>
              <a:rPr lang="ru-RU" b="1" dirty="0" err="1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1130" y="-31740"/>
            <a:ext cx="4862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859" y="5024795"/>
            <a:ext cx="2743200" cy="17203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75123" y="1060879"/>
            <a:ext cx="77390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53" y="5024795"/>
            <a:ext cx="3067050" cy="17203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5" y="1017011"/>
            <a:ext cx="499250" cy="46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884966"/>
            <a:ext cx="976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85768" y="4221088"/>
            <a:ext cx="2908573" cy="2683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по программам:</a:t>
            </a: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«Р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азвитие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курортов и туризма в муниципальном образовании городской округ Судак на 2019-2023 годы» –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млн.руб.</a:t>
            </a:r>
          </a:p>
          <a:p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муниципальным имуществом в муниципальном образовании городской округ Судак  на 2019-2023 годы»-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1,3 млн.руб. </a:t>
            </a:r>
          </a:p>
          <a:p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Стимулирование развития экономики в городском округе Судак до 2019 года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- 0,6 млн.руб.</a:t>
            </a:r>
          </a:p>
          <a:p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«Совершенствование градостроительной деятельности в городском округе Судак на период 2018-2020 годы»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0,3 млн.руб.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Пользователь\Desktop\Презентация\человечек в каске с дипломато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04" y="199510"/>
            <a:ext cx="1293779" cy="127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4458322" y="1017011"/>
            <a:ext cx="0" cy="549073"/>
          </a:xfrm>
          <a:prstGeom prst="straightConnector1">
            <a:avLst/>
          </a:prstGeom>
          <a:ln w="190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17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33" y="4725144"/>
            <a:ext cx="3139325" cy="20392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686" y="2756753"/>
            <a:ext cx="30812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Коммунальное хозяйство– 33,7 тыс.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</a:p>
          <a:p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"Обеспечение населения городского округа Судак Республики Крым питьевой водой на 2018-2020 годы»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33,7 тыс.руб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68" y="1347521"/>
            <a:ext cx="31331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Жилищное хозяйство– 1,3   млн.руб: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капитального ремонта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общежитий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0,5 млн.руб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уплата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взносов на капитальный ремонт общего имущества в многоквартирных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домах -  0,8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08876" y="491479"/>
            <a:ext cx="760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3176719" y="1884869"/>
            <a:ext cx="2796309" cy="49197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– 69,5 млн.руб.:</a:t>
            </a:r>
          </a:p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выполнение муниципального задания МБУ «Коммунхоз» городского округа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29,9 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отлов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безнадзорных животных–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0,4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специализированной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техники- грейдера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благоустройства территории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– 5,5 млн.руб.</a:t>
            </a:r>
          </a:p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"Формирование современной городской среды в городском округе Судак на 2018-2022 годы»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- 33,4 млн.руб.:</a:t>
            </a:r>
          </a:p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-благоустройство территорий: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районе холма Славы,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жилым домам по ул.Ленина,61 и Гагарина2,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г.Судак,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пер.Серный,5,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err="1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ул.Шаляпина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,7 </a:t>
            </a:r>
            <a:r>
              <a:rPr lang="ru-RU" sz="1200" dirty="0" err="1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пгт.Новый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Свет.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г.Судак,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ул.Алуштинская,12а,16а,18,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dirty="0" err="1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ул.Коммунальная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9а</a:t>
            </a:r>
          </a:p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-обустройство детских игровых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площадок, в </a:t>
            </a:r>
            <a:r>
              <a:rPr lang="ru-RU" sz="1200" dirty="0" err="1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поставка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монтаж детского игрового оборудования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с.Морское,ул.Виноградная,2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0" y="400268"/>
            <a:ext cx="9119621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70,8 </a:t>
            </a:r>
            <a:r>
              <a:rPr lang="ru-RU" sz="2000" b="1" dirty="0" err="1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  <a:endParaRPr lang="ru-RU" sz="2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1130" y="158"/>
            <a:ext cx="4862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315660" y="1101629"/>
            <a:ext cx="77390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223" y="1372279"/>
            <a:ext cx="499250" cy="46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93" y="2348880"/>
            <a:ext cx="487920" cy="50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884966"/>
            <a:ext cx="976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226298460"/>
              </p:ext>
            </p:extLst>
          </p:nvPr>
        </p:nvGraphicFramePr>
        <p:xfrm>
          <a:off x="5283261" y="2359446"/>
          <a:ext cx="3870615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9" y="5302869"/>
            <a:ext cx="298132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74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837" y="2376314"/>
            <a:ext cx="3081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детей– 27,3 тыс.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.: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ДОД «Судакский Центр детского и юношеского творчества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 работает 28 кружков,  77 групп, 1025 учащихся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МДОДУ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Детская музыкальная школа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имени Георгия Шендерева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 обучается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182 детей.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68" y="1347521"/>
            <a:ext cx="3133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90,3   млн.руб: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дошкольных учреждений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1067  детей</a:t>
            </a:r>
          </a:p>
          <a:p>
            <a:pPr marL="171450" indent="-171450">
              <a:buFontTx/>
              <a:buChar char="-"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6249219" y="1347805"/>
            <a:ext cx="2796309" cy="183395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образование – 248,8 млн.руб.: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185 классов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3625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 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0" y="383373"/>
            <a:ext cx="9143999" cy="677108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  <a:lumMod val="7000"/>
                  <a:lumOff val="93000"/>
                </a:schemeClr>
              </a:gs>
              <a:gs pos="35000">
                <a:schemeClr val="accent6">
                  <a:tint val="37000"/>
                  <a:satMod val="300000"/>
                  <a:lumMod val="20000"/>
                  <a:lumOff val="80000"/>
                </a:schemeClr>
              </a:gs>
              <a:gs pos="100000">
                <a:schemeClr val="accent6">
                  <a:tint val="15000"/>
                  <a:satMod val="350000"/>
                  <a:lumMod val="95000"/>
                  <a:lumOff val="5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382,4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00056" y="-52270"/>
            <a:ext cx="562565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64394" y="1034218"/>
            <a:ext cx="77390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6630">
            <a:off x="5740698" y="1017011"/>
            <a:ext cx="612019" cy="56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381" y="2258672"/>
            <a:ext cx="487920" cy="50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5884966"/>
            <a:ext cx="976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704733011"/>
              </p:ext>
            </p:extLst>
          </p:nvPr>
        </p:nvGraphicFramePr>
        <p:xfrm>
          <a:off x="2200056" y="5046991"/>
          <a:ext cx="4388167" cy="1523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338602" y="614711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2800" y="588496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4130640"/>
            <a:ext cx="3133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Профессиональная подготовка, повышение квалификации– 0,2   млн.руб: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39949" y="2512792"/>
            <a:ext cx="29040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Молодежная политика – 0,4   млн.руб. по программам: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Молодежь" городского округа Судак на период 2018-2020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годы«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"Профилактика безнадзорности, правонарушений среди несовершеннолетних, защита их прав и охрана детства на 2018-2020 годы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52718" y="4079877"/>
            <a:ext cx="2779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– 15,4   млн.руб: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МКУ "Центр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обеспечению деятельности бюджетных учреждений 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Судак», 28 человек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421" y="3758188"/>
            <a:ext cx="487920" cy="50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68" y="2132351"/>
            <a:ext cx="499250" cy="46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69" y="3998862"/>
            <a:ext cx="499250" cy="46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453" y="5114925"/>
            <a:ext cx="2619375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3" y="5046991"/>
            <a:ext cx="2619375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94435241"/>
              </p:ext>
            </p:extLst>
          </p:nvPr>
        </p:nvGraphicFramePr>
        <p:xfrm>
          <a:off x="2750381" y="1152781"/>
          <a:ext cx="3909851" cy="3808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026" name="Picture 2" descr="C:\Users\Пользователь\Desktop\Презентация\ЗарОБ_NS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461" y="-150975"/>
            <a:ext cx="1745804" cy="174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54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289079"/>
            <a:ext cx="9143999" cy="6206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города</a:t>
            </a:r>
          </a:p>
        </p:txBody>
      </p:sp>
      <p:sp>
        <p:nvSpPr>
          <p:cNvPr id="19461" name="Прямоугольник 3"/>
          <p:cNvSpPr>
            <a:spLocks noChangeArrowheads="1"/>
          </p:cNvSpPr>
          <p:nvPr/>
        </p:nvSpPr>
        <p:spPr bwMode="auto">
          <a:xfrm>
            <a:off x="179512" y="1052736"/>
            <a:ext cx="8712968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Исполнение бюджета – процесс сбора и учета доходов и осуществление расходов на основе сводной бюджетной росписи и кассового плана.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это этап бюджетного процесса, который начинается с момента утверждения решения о бюджете города и продолжается в течение финансового года. Можно выделить следующие этапы этого процесса: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исполнение бюджета по доходам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заключается в обеспечении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 планом мобилизации доходов.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исполнение по расходам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означает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муниципальным образованием расходных обязательств. 	Составление и утверждение отчета об исполнении бюджета является важной формой контроля за исполнением бюджета.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Отчет об исполнении бюджета составляется по всем основным показателям доходов и расходов в установленном порядке с необходимым анализом исполнения доходов и расходования средств.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предоставляется в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Судакский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городской Совет. По результатам рассмотрения отчета об исполнении бюджета города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Судакский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городской принимает решение об его утверждении либо отклонении.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</p:spTree>
    <p:extLst>
      <p:ext uri="{BB962C8B-B14F-4D97-AF65-F5344CB8AC3E}">
        <p14:creationId xmlns:p14="http://schemas.microsoft.com/office/powerpoint/2010/main" val="28111025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72" y="620688"/>
            <a:ext cx="43559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90,3 млн.руб.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дошкольных учреждений на выполнение муниципального задания в виде субсидий – 86,4 млн.руб.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субсидий на иные цели – 3,5 млн.руб.</a:t>
            </a:r>
          </a:p>
          <a:p>
            <a:pPr marL="171450" indent="-171450">
              <a:buFontTx/>
              <a:buChar char="-"/>
            </a:pP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работникам, проживающим в сельской местности расходов на оплату жилых помещений, отопления электроэнергии – 0,4 млн.руб.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2204864"/>
            <a:ext cx="42884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образование – 248,8 млн.руб.</a:t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учреждений на          выполнение муниципального задания в виде субсидий – 207,6 млн.руб.                                                               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субсидий на иные цели – 26,3 млн.руб.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одноразовым бесплатным горячим питанием 1- классов муниципальных образовательных организаций – 8,0 млн.руб.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 работникам, проживающим в сельской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местности расходов на оплату жилых помещений, отопления электроэнергии –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1,4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замена окон в 2-х школах– 2,5 млн.руб.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капитальный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ремонт объектов муниципальной собственности –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1,7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улучшение материально-технической базы – 1,2 млн.руб.</a:t>
            </a: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endParaRPr lang="ru-RU" sz="1200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537321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Питание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1-4 классов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8,0 млн.руб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из бюджета РК из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расчета по 36 руб. на 1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ребенка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2,2 млн.руб. из местного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из расчета по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10,0 руб. на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 ребенка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количество детей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1374 человек. </a:t>
            </a: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061298"/>
            <a:ext cx="2763391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1255" y="4899611"/>
            <a:ext cx="30327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Льготное питание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12,1 млн.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 из местного бюджета  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количество детей 926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Из расчета 56 руб.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 день на одного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ребенка (до 01.09.2018г.) и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 1 сентября 2018г.-102,0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lvl="0"/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Оздоровление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детских площадках 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0,7 млн. руб. из местного бюджета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282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ребенка по 14 дней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82195"/>
            <a:ext cx="2600325" cy="17621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189801"/>
            <a:ext cx="9144000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04730" y="1052736"/>
            <a:ext cx="228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1067 чел. посещают детские сады, из них 47 чел. ясельные группы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174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дето – дней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2018 год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одного ребенка в день составило в ясельных группах – 83 руб., и средних группах 100 руб.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239" y="2907922"/>
            <a:ext cx="2979415" cy="18870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Users\Пользователь\Desktop\Презентация\obrazovani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567" y="-106055"/>
            <a:ext cx="1457700" cy="127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10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994" y="1196752"/>
            <a:ext cx="433445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"Развитие сферы культуры, межнациональных отношений и обустройства депортированных граждан в городском округе Судак на 2018-2020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«Судакская централизованная библиотечная система» - 11,2 млн.руб., работают 29 чел., средняя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заработная плата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22850,0 руб.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«Централизованная клубная система» – 22,0 млн.руб., работают 61 чел., средняя заработная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22236,0 руб.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культурно-массовые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мероприятия,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самодеятельных коллективов муниципального образования городской округ Судак в фестивалях и конкурсах различного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уровня, проведение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общегородских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мероприятий (37) – 1,6 млн.руб.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комплектование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книжных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фондов библиотек, приобретено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103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экз.книг -19,3 тыс.руб.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укрепление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материально-технической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базы Веселовского и Морского сельских Домов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культуры,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Дома культуры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приобретение звуковой и световой аппаратуры и сценических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костюмов – 3,0 млн.руб.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проектные работы по капитальным ремонтам сельских клубов с.Богатовка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с.Солнечная Долина, пос.Новый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свет,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с.Веселое – 0,4 млн.руб.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текущий ремонт сельского клуба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с.Переваловка,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текущий ремонт сельской библиотеки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с.Междуречье – 0,7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71450" indent="-171450">
              <a:buFont typeface="Wingdings" pitchFamily="2" charset="2"/>
              <a:buChar char="Ø"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0" y="365755"/>
            <a:ext cx="9143999" cy="707886"/>
          </a:xfrm>
          <a:prstGeom prst="rect">
            <a:avLst/>
          </a:prstGeom>
          <a:gradFill>
            <a:gsLst>
              <a:gs pos="0">
                <a:schemeClr val="accent6">
                  <a:tint val="50000"/>
                  <a:satMod val="300000"/>
                  <a:lumMod val="40000"/>
                  <a:lumOff val="60000"/>
                </a:schemeClr>
              </a:gs>
              <a:gs pos="62000">
                <a:schemeClr val="accent6">
                  <a:tint val="37000"/>
                  <a:satMod val="300000"/>
                  <a:lumMod val="48000"/>
                  <a:lumOff val="52000"/>
                </a:schemeClr>
              </a:gs>
              <a:gs pos="100000">
                <a:schemeClr val="accent6">
                  <a:tint val="15000"/>
                  <a:satMod val="350000"/>
                  <a:lumMod val="87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38,9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82848" y="16098"/>
            <a:ext cx="4961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13292627"/>
              </p:ext>
            </p:extLst>
          </p:nvPr>
        </p:nvGraphicFramePr>
        <p:xfrm>
          <a:off x="5386674" y="1301612"/>
          <a:ext cx="3600813" cy="1407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948264" y="199126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56376" y="1772816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36912"/>
            <a:ext cx="3240360" cy="20825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714" y="4869160"/>
            <a:ext cx="3133370" cy="19888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91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684078"/>
            <a:ext cx="451238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4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 -42,7 млн.руб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компенсационные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выплаты по льготному проезду отдельных категорий граждан на авто-, электро- и железнодорожном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транспорте– 15,5 млн.руб. (2996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оплата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жилищно-коммунальных услуг отдельным категориям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5,3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(1689 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социальной поддержки отдельным категориям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граждан– 14,1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(5520 чел.)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социальной защиты граждан в соответствии с Законом Республики Крым от 17 декабря 2014г. № 36-ЗРК/2014 "Об особенностях установления мер социальной защиты (поддержки) отдельным категориям граждан, проживающих на территории Республики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Крым -2,3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(390 чел.)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ежегодная денежная выплата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лицам, награжденным нагрудным знаком "Почетный донор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России"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1,9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.(144 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выплату помощи малообеспеченным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семьям– 1,4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руб., 510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  <a:p>
            <a:pPr marL="171450" indent="-171450">
              <a:buFontTx/>
              <a:buChar char="-"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0" y="429504"/>
            <a:ext cx="91440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118,9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78158" y="29394"/>
            <a:ext cx="4865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216748" y="1171074"/>
            <a:ext cx="773907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150563173"/>
              </p:ext>
            </p:extLst>
          </p:nvPr>
        </p:nvGraphicFramePr>
        <p:xfrm>
          <a:off x="5381254" y="1106817"/>
          <a:ext cx="3600813" cy="1407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948264" y="199126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16416" y="220752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6456" y="2490441"/>
            <a:ext cx="438361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4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семьи и детства – 65,7 млн.руб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Единовременное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пособие при всех формах устройства детей, лишенных родительского попечения, 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семью- 0,6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(36 чел.)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поддержка детям-сиротам и детям, оставшимся без попечения родителей, лицам из числа детей-сирот и детей, оставшихся без попечения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родителей– 20,8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(48 реб., 13 родителей-воспитателей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пособия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семьям с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детьми- 14,7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(2006 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денежная выплата, назначаемая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случае рождения третьего ребенка или последующих детей до достижения ребенком возраста трех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 – 7,1 млн. руб. (222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государственные пособия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лицам, не подлежащим обязательному социальному страхованию на случай временной нетрудоспособности и в связи с материнством, и лицам, уволенным в связи с ликвидацией организаций (прекращением деятельности, полномочий физическими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лицами)- 5,8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(335 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жилых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помещений детям-сиротам и детям, оставшихся без попечения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 - 2,5 млн.руб.(приобретено 2 квартиры в с. Грушевка)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96368"/>
            <a:ext cx="4756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Wingdings" pitchFamily="2" charset="2"/>
              <a:buChar char="Ø"/>
            </a:pPr>
            <a:r>
              <a:rPr lang="ru-RU" sz="14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социальной политики </a:t>
            </a:r>
            <a:endParaRPr lang="ru-RU" sz="14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– </a:t>
            </a:r>
            <a:r>
              <a:rPr lang="ru-RU" sz="14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10,5 млн.руб</a:t>
            </a:r>
            <a:r>
              <a:rPr lang="ru-RU" sz="14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труда и социальной защиты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населения               администрации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Судака – 20 чел.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163" y="4875681"/>
            <a:ext cx="77470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51364"/>
            <a:ext cx="733356" cy="679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 descr="C:\Users\Пользователь\Desktop\Презентация\Semjja2.jp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28509"/>
            <a:ext cx="1337575" cy="133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6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44292" y="2819949"/>
            <a:ext cx="43282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4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"Развитие физической культуры и спорта в муниципальном образовании городской округ Судак на 2016-2018 годы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 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«Спортивна школа» городского округа Судак -7,7 млн.руб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работают 23 чел.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«Спор для всех» городского округа Судак -1,5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про программе– 0,5 млн.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проведено 48 мероприятий</a:t>
            </a:r>
            <a:endParaRPr lang="ru-RU" sz="13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5" y="1196752"/>
            <a:ext cx="94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1" y="735087"/>
            <a:ext cx="428396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9,7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9756" y="-53005"/>
            <a:ext cx="60442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783922379"/>
              </p:ext>
            </p:extLst>
          </p:nvPr>
        </p:nvGraphicFramePr>
        <p:xfrm>
          <a:off x="-44292" y="1075127"/>
          <a:ext cx="3600813" cy="1407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47840" y="222890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66359" y="1992759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7791" y="2722457"/>
            <a:ext cx="43066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4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"Развитие муниципального образования городской округ Судак в области единой информационной политики на 2018-2020 годы" – 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3,0 млн.руб.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«Городской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информационный центр «Судак-медиа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работают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(9 чел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.):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газета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«Судакские вести» в год – 51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выпуск, </a:t>
            </a:r>
            <a:r>
              <a:rPr lang="ru-RU" sz="13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2050 экземпляров, всего -104 550 тыс. </a:t>
            </a:r>
            <a:r>
              <a:rPr lang="ru-RU" sz="13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экземпляров  </a:t>
            </a:r>
            <a:endParaRPr lang="ru-RU" sz="13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78351" y="747436"/>
            <a:ext cx="464400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3,0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916329825"/>
              </p:ext>
            </p:extLst>
          </p:nvPr>
        </p:nvGraphicFramePr>
        <p:xfrm>
          <a:off x="5234898" y="1353127"/>
          <a:ext cx="3600813" cy="1407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405" y="2515149"/>
            <a:ext cx="469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194" y="2437699"/>
            <a:ext cx="463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6" y="4994287"/>
            <a:ext cx="2619375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147" y="4467580"/>
            <a:ext cx="1883278" cy="23904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4994287"/>
            <a:ext cx="2857500" cy="17430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Пользователь\Desktop\Презентация\анимации-для-презентации-человечки-png-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2" y="260648"/>
            <a:ext cx="1652843" cy="103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Презентация\b982ab46a1fcea209ceae7484227da6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622" y="260648"/>
            <a:ext cx="1157077" cy="149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67" y="2477234"/>
            <a:ext cx="57308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36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4D916F-3D35-403C-81B3-FEB2167889AD}" type="slidenum">
              <a:rPr lang="ru-RU" smtClean="0">
                <a:solidFill>
                  <a:srgbClr val="212745"/>
                </a:solidFill>
              </a:rPr>
              <a:pPr/>
              <a:t>34</a:t>
            </a:fld>
            <a:endParaRPr lang="ru-RU" smtClean="0">
              <a:solidFill>
                <a:srgbClr val="212745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4288" y="12700"/>
            <a:ext cx="9144001" cy="607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годы</a:t>
            </a:r>
          </a:p>
        </p:txBody>
      </p:sp>
      <p:graphicFrame>
        <p:nvGraphicFramePr>
          <p:cNvPr id="115906" name="Group 1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951678"/>
              </p:ext>
            </p:extLst>
          </p:nvPr>
        </p:nvGraphicFramePr>
        <p:xfrm>
          <a:off x="107951" y="660401"/>
          <a:ext cx="8928547" cy="593695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15527"/>
                <a:gridCol w="6055262"/>
                <a:gridCol w="498848"/>
                <a:gridCol w="712640"/>
                <a:gridCol w="712640"/>
                <a:gridCol w="733630"/>
              </a:tblGrid>
              <a:tr h="46165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 п/п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Ед. изм.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2016 год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2017 год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</a:tr>
              <a:tr h="19896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Индекс потребительских цен 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107,2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100,3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105,5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914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Среднемесячная заработная плата   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руб.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21 800,00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25 694,0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27 809,0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8129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прожиточный минимум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руб.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9 502,00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9 126,0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9 814,0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Среднегодовая численность постоянного населения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тыс. чел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32,621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32,736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32,807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0697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доходов бюджета городского округа в расчете на 1 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29,16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25,9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20,9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доходов бюджета городского округа, всего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951 358,64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847 722,5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688 525,5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в расчете на 1 жителя 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28,49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23,9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22,7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округа, всего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929 311,70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784 117,8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746 512,3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жилищно-коммунальное хозяйство в расчете на 1 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2,16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1,61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2,16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жилищно-коммунальное хозяйство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70 452,90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52 778,3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70 819,9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8451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образование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405 767,0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347405,8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382 409,6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517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образование в расчете на 1 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12,44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10,61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11,66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517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культуру в расчете на 1 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0,92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0,98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1,19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711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культуру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29 930,2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32 128,9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38 942,9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7219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социальную политику в расчете на 1 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6,25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6,87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3,62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517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социальную политику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203 747,7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224 727,2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118 922,2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1345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физическую культуру и спорт в расчете на 1 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0,06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0,20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0,29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517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физическую культуру и спорт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1 851,8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6 436,5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9 686,9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2429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содержание работников ОМС в расчете на 1жителя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2,09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2,08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2,3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517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Штатная численность работников ОМСУ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144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141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138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3327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Количество субъектов малого и среднего предпринимательства, которым оказана государственная поддержка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851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Число субъектов малого и среднего предпринимательства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1344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1350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1359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49435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65,2</a:t>
                      </a:r>
                      <a:endParaRPr kumimoji="0" lang="ru-RU" sz="105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65,2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69,0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3327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Протяженность автомобильных дорог общего пользования местного значения, не отвечающих нормативным требованиям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км.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134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134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132,4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7451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1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808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187344"/>
              </p:ext>
            </p:extLst>
          </p:nvPr>
        </p:nvGraphicFramePr>
        <p:xfrm>
          <a:off x="107502" y="836712"/>
          <a:ext cx="8928993" cy="5904655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423807"/>
                <a:gridCol w="5800915"/>
                <a:gridCol w="586742"/>
                <a:gridCol w="733428"/>
                <a:gridCol w="733428"/>
                <a:gridCol w="650673"/>
              </a:tblGrid>
              <a:tr h="30145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 п/п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Ед. изм.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2016 год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2017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</a:tr>
              <a:tr h="3705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Протяженность автомобильных дорог общего пользования местного значения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км.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205,6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205,6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191,8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3296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Доля детей в возрасте 1-6 лет, стоящих на учете для определения в муниципальные дошкольные образовательные учреждения, в общей численности детей в возрасте 1-6 лет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52,7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38,5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35,1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32960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Численность детей в возрасте 1-6 лет, стоящих на учете для определения в муниципальные дошкольные образовательные учреждения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1 369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1057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970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2660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28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Численность детей в возрасте 1-6 лет в муниципальном образовании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2 600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2 746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2 758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55823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Среднемесячная номинальная начисленная заработная плата работников муниципальных дошкольных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18,438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18,592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20,731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05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Фонд начисленной заработной платы работников муниципальных дошкольных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47 830,5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66 387,4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57 281,0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05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Среднесписочная численность работников муниципальных дошкольных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234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53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Среднемесячная номинальная начисленная заработная плата работников муниципальных учреждений культуры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17,990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19,352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22,247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20882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Фонд начисленной заработной платы работников муниципальных учреждений культуры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19 031,0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25 812,8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24 228,5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05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Среднесписочная численность работников муниципальных учреждений культуры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92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53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Среднемесячная номинальная начисленная заработная плата работников муниципальных 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29,877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26,817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25,799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5520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36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Фонд начисленной заработной платы работников муниципальных  образовательных учреждений,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143 743,5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166 666,1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142 336,6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53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Среднесписочная численность работников муниципальных  образовательных учреждений,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473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469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476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53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38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Среднемесячная номинальная начисленная заработная плата работников муниципальных учреждений физической культуры и спорта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23,828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23,869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18,590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  <a:tr h="3753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39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Фонд начисленной заработной платы работников муниципальных учреждений физической культуры и спорта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</a:p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857,8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8 420,1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6 374,0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6" marB="0" anchor="b" horzOverflow="overflow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годы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17186"/>
            <a:ext cx="9144000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годы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1249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7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206" name="Group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180674"/>
              </p:ext>
            </p:extLst>
          </p:nvPr>
        </p:nvGraphicFramePr>
        <p:xfrm>
          <a:off x="107505" y="761853"/>
          <a:ext cx="8928990" cy="5979517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63265"/>
                <a:gridCol w="5745558"/>
                <a:gridCol w="704920"/>
                <a:gridCol w="735904"/>
                <a:gridCol w="653373"/>
                <a:gridCol w="725970"/>
              </a:tblGrid>
              <a:tr h="31232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 п/п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Наименование показателя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Ед. изм.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2016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2017 год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</a:tr>
              <a:tr h="3376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Среднесписочная численность работников муниципальных учреждений физической культуры и спорта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50166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Доля детей в возрасте 1-6 лет, получающих дошкольную образовательную услугу и (или) услугу по их содержанию в муниципальных образовательных учреждениях, в общей численности детей в возрасте 1-6 лет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41,8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44,25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496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Численность детей в возрасте 1-6 лет, получающих дошкольную образовательную услугу и (или) услугу по их содержанию в муниципальных образовательных учреждениях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1 087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1044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1 214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6585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Доля муниципальных дошкольных образовательных учреждений, здания которых находятся в аварийном состоянии или требуют капитального ремонта, в общем числе муниципальных дошкольных образовательных учреждений дошкольных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42,9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42,9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</a:tr>
              <a:tr h="496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Количество муниципальных дошкольных образовательных учреждений, здания которых находятся в аварийном состоянии или требуют капитального ремонта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200" b="1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</a:tr>
              <a:tr h="19715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Общее число муниципальных дошкольных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200" b="1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</a:tr>
              <a:tr h="33349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46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Общая численность выпускников муниципальных общеобразовательных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человек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259</a:t>
                      </a:r>
                      <a:endParaRPr kumimoji="0" lang="ru-RU" sz="1200" b="1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228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</a:tr>
              <a:tr h="6585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числе муниципальных общеобразовательных учреждений 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3376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48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Количество муниципальных общеобразовательных учреждений, здания которых находятся в аварийном состоянии или требуют капитального ремонта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19715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49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Общее число муниципальных общеобразовательных учреждений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3376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бюджета города на общее образование в расчете на 1 обучающегося в муниципальных общеобразовательных учреждениях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76,3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63,1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399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Объем расходов бюджета городского округа на общее образование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тыс.руб.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267 464,7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226 224,2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248 764,3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2170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Общая численность обучающихся в муниципальных общеобразовательных учреждениях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единиц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3 457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3 586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3 707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  <a:tr h="6585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Численность и доля детей в возрасте 5-18 лет, получающих услуги по дополнительному образованию в организациях различной организационно-правовой формы и формы собственности, в общей численности детей данной возрастной группы</a:t>
                      </a:r>
                      <a:endParaRPr kumimoji="0" lang="ru-RU" sz="105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Чел./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2 657/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3240/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69,2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3 905/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77,5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b" horzOverflow="overflow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- 2018 годы</a:t>
            </a:r>
          </a:p>
        </p:txBody>
      </p:sp>
    </p:spTree>
    <p:extLst>
      <p:ext uri="{BB962C8B-B14F-4D97-AF65-F5344CB8AC3E}">
        <p14:creationId xmlns:p14="http://schemas.microsoft.com/office/powerpoint/2010/main" val="39966347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04333" y="4308480"/>
            <a:ext cx="7705725" cy="17081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800" b="1" dirty="0" smtClean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469533"/>
            <a:ext cx="5292080" cy="193899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Разработчиком презентации </a:t>
            </a:r>
          </a:p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«Бюджет для граждан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исполнении бюджета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городской округ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Судак за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год» является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  Администрации города Судака Республики Крым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616680"/>
              </p:ext>
            </p:extLst>
          </p:nvPr>
        </p:nvGraphicFramePr>
        <p:xfrm>
          <a:off x="265389" y="2996952"/>
          <a:ext cx="8583612" cy="32095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91806"/>
                <a:gridCol w="4291806"/>
              </a:tblGrid>
              <a:tr h="4009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u="none" strike="noStrike" kern="1200" cap="all" spc="0" normalizeH="0" baseline="0" noProof="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</a:t>
                      </a:r>
                      <a:endParaRPr kumimoji="0" lang="ru-RU" altLang="ru-RU" sz="2000" b="1" i="0" u="none" strike="noStrike" kern="1200" cap="all" spc="0" normalizeH="0" baseline="0" noProof="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Начальник управления финансов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Олейник Ольга Николаевна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Заместитель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начальника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Позднякова Светлана Семеновна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ул. Ленина,85А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77992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Телефон начальника управления финансов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Телефон заместителя начальника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3-15-32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3-15-46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3-15-47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40094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Адрес электронной почты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http://sudak@minfin.rk.gov.ru/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57190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Режим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8-00 до 12-00, с 13-00 до 17-00</a:t>
                      </a:r>
                    </a:p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Выходные дни – суббота, воскресенье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47" y="138127"/>
            <a:ext cx="3794944" cy="260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</p:spTree>
    <p:extLst>
      <p:ext uri="{BB962C8B-B14F-4D97-AF65-F5344CB8AC3E}">
        <p14:creationId xmlns:p14="http://schemas.microsoft.com/office/powerpoint/2010/main" val="2221353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31" y="304314"/>
            <a:ext cx="9144000" cy="54868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законы регулируют бюджет города?</a:t>
            </a:r>
          </a:p>
        </p:txBody>
      </p:sp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124744"/>
            <a:ext cx="21605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0487" name="Прямоугольник 4"/>
          <p:cNvSpPr>
            <a:spLocks noChangeArrowheads="1"/>
          </p:cNvSpPr>
          <p:nvPr/>
        </p:nvSpPr>
        <p:spPr bwMode="auto">
          <a:xfrm>
            <a:off x="755649" y="852994"/>
            <a:ext cx="7993063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	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Бюджетный кодекс Российской Федерации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Налоговый кодекс Российской Федерации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Положение «О  бюджетном процессе в муниципальном                                		образовании городской округ Судак»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Постановление Председателя Судакского городского совета: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Об утверждении основных направлений бюджетной и налоговой политики муниципального образования  городской округ Судак на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годов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№27-П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29.09.2017г.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Постановление Администрации города Судака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«Об одобрении прогноза социально-экономического развития муниципального образования городской округ Судак на 2018г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и плановый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период 2019 и 2020 годов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№1366 от 10.11.2017г. 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Решение 63 сессии 1 созыва Судакского городского совета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№ 730 от 07.12.2017 года «О бюджете муниципального образования городской округ Судак на 2018 и плановый период 2019 и 2020 годов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Подробно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познакомиться с основными документами о бюджете можно по ссылке: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http://sudak.rk.gov.ru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70" y="812"/>
            <a:ext cx="295751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100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4454"/>
            <a:ext cx="8696746" cy="93828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униципального образования городской округ Судак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476164" y="620688"/>
            <a:ext cx="6480212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5962650" cy="3444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56165"/>
            <a:ext cx="2432050" cy="1377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942360"/>
            <a:ext cx="2432050" cy="1328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26097"/>
            <a:ext cx="1695450" cy="1279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635896" y="4934317"/>
            <a:ext cx="1797017" cy="1257300"/>
          </a:xfrm>
          <a:prstGeom prst="rect">
            <a:avLst/>
          </a:prstGeom>
          <a:solidFill>
            <a:schemeClr val="bg1"/>
          </a:solidFill>
          <a:ln>
            <a:solidFill>
              <a:srgbClr val="5B2C19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Трудоспособное население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19,1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01715" y="4913446"/>
            <a:ext cx="1893277" cy="1257300"/>
          </a:xfrm>
          <a:prstGeom prst="rect">
            <a:avLst/>
          </a:prstGeom>
          <a:solidFill>
            <a:schemeClr val="bg1"/>
          </a:solidFill>
          <a:ln>
            <a:solidFill>
              <a:srgbClr val="5B2C19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Занятое население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7,4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чел.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803" y="5303971"/>
            <a:ext cx="781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324842"/>
            <a:ext cx="781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3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4454"/>
            <a:ext cx="8003232" cy="93828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Судак</a:t>
            </a:r>
            <a:endParaRPr lang="ru-RU" sz="2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26531959"/>
              </p:ext>
            </p:extLst>
          </p:nvPr>
        </p:nvGraphicFramePr>
        <p:xfrm>
          <a:off x="3275856" y="1343688"/>
          <a:ext cx="5760638" cy="5463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971"/>
                <a:gridCol w="1740937"/>
                <a:gridCol w="1487368"/>
                <a:gridCol w="1364362"/>
              </a:tblGrid>
              <a:tr h="486296">
                <a:tc gridSpan="4"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74464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(-)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34115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951,4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16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+22,1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34115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+63,6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34115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-57,99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459889" y="620688"/>
            <a:ext cx="6568495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919" y="5021104"/>
            <a:ext cx="3254152" cy="18368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6144" y="3068960"/>
            <a:ext cx="27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Среднемесячная заработная плата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– 27 809 рублей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616" y="41490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Прожиточный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минимум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– 9 814 рублей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3" name="Picture 5" descr="C:\Users\Пользователь\Desktop\Презентация\dlya_prezentacii_chelovechki_15_131557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3" y="665760"/>
            <a:ext cx="2652679" cy="26192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5752" y="1772816"/>
            <a:ext cx="1491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2018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2656"/>
            <a:ext cx="9036496" cy="432048"/>
          </a:xfr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ГОРОДСКОГО ОКРУГА СУДАК за 2018 год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 rot="16200000">
            <a:off x="3490730" y="2978457"/>
            <a:ext cx="1728787" cy="2159977"/>
          </a:xfrm>
          <a:prstGeom prst="upDownArrowCallout">
            <a:avLst>
              <a:gd name="adj1" fmla="val 25000"/>
              <a:gd name="adj2" fmla="val 25000"/>
              <a:gd name="adj3" fmla="val 16919"/>
              <a:gd name="adj4" fmla="val 50000"/>
            </a:avLst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БЮДЖЕТ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276600" y="1736728"/>
            <a:ext cx="2158512" cy="13684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Доходы в расчете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на 1 человека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20 986 руб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349870" y="5100638"/>
            <a:ext cx="2158512" cy="15843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Расходы в расчете на 1 человека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22 754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руб. 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 rot="10800000">
            <a:off x="2493583" y="1642326"/>
            <a:ext cx="647700" cy="51133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</a:rPr>
              <a:t>Доходы бюджета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</a:rPr>
              <a:t>688,5 млн.руб</a:t>
            </a:r>
            <a:endParaRPr lang="ru-RU" sz="22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 rot="10800000">
            <a:off x="5580186" y="1642216"/>
            <a:ext cx="647700" cy="51133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</a:rPr>
              <a:t>Расходы бюджета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</a:rPr>
              <a:t>746,5</a:t>
            </a:r>
            <a:r>
              <a:rPr lang="ru-RU" sz="22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</a:rPr>
              <a:t> млн.руб</a:t>
            </a:r>
            <a:endParaRPr lang="ru-RU" sz="22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206620" y="1736727"/>
            <a:ext cx="2275742" cy="1368425"/>
          </a:xfrm>
          <a:prstGeom prst="homePlate">
            <a:avLst>
              <a:gd name="adj" fmla="val 41299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atin typeface="Times New Roman" pitchFamily="18" charset="0"/>
              </a:rPr>
              <a:t>Налоговые доходы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itchFamily="18" charset="0"/>
              </a:rPr>
              <a:t>149,2 млн.руб</a:t>
            </a:r>
            <a:r>
              <a:rPr lang="ru-RU" b="1" dirty="0">
                <a:latin typeface="Times New Roman" pitchFamily="18" charset="0"/>
              </a:rPr>
              <a:t>.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216374" y="5316538"/>
            <a:ext cx="2277208" cy="1368425"/>
          </a:xfrm>
          <a:prstGeom prst="homePlate">
            <a:avLst>
              <a:gd name="adj" fmla="val 41322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Безвозмездные поступления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377,3 </a:t>
            </a:r>
            <a:r>
              <a:rPr lang="ru-RU" b="1" dirty="0" smtClean="0">
                <a:latin typeface="Times New Roman" pitchFamily="18" charset="0"/>
              </a:rPr>
              <a:t>млн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.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руб.</a:t>
            </a: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206620" y="3554414"/>
            <a:ext cx="2275742" cy="1368425"/>
          </a:xfrm>
          <a:prstGeom prst="homePlate">
            <a:avLst>
              <a:gd name="adj" fmla="val 4132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latin typeface="Times New Roman" pitchFamily="18" charset="0"/>
              </a:rPr>
              <a:t>Неналоговые доходы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itchFamily="18" charset="0"/>
              </a:rPr>
              <a:t>162,0 млн.руб</a:t>
            </a:r>
            <a:r>
              <a:rPr lang="ru-RU" b="1" dirty="0">
                <a:latin typeface="Times New Roman" pitchFamily="18" charset="0"/>
              </a:rPr>
              <a:t>.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rot="10800000">
            <a:off x="6296230" y="1467647"/>
            <a:ext cx="2655277" cy="538162"/>
          </a:xfrm>
          <a:prstGeom prst="homePlate">
            <a:avLst>
              <a:gd name="adj" fmla="val 13362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wrap="none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</a:rPr>
              <a:t>Образование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</a:rPr>
              <a:t>382,4 млн.руб.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 rot="10800000">
            <a:off x="6230227" y="2169745"/>
            <a:ext cx="2721279" cy="725488"/>
          </a:xfrm>
          <a:prstGeom prst="homePlate">
            <a:avLst>
              <a:gd name="adj" fmla="val 99125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</a:rPr>
              <a:t>  Жилищно-коммунальное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</a:rPr>
              <a:t>хозяйство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</a:rPr>
              <a:t>70,8 млн.руб.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 rot="10800000">
            <a:off x="6229350" y="2992918"/>
            <a:ext cx="2722154" cy="615950"/>
          </a:xfrm>
          <a:prstGeom prst="homePlate">
            <a:avLst>
              <a:gd name="adj" fmla="val 11675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wrap="none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Социальная политика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118,9 млн.руб.</a:t>
            </a:r>
            <a:endParaRPr lang="ru-RU" sz="1400" b="1" dirty="0">
              <a:solidFill>
                <a:srgbClr val="EBEBEB">
                  <a:lumMod val="1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4355" name="AutoShape 19"/>
          <p:cNvSpPr>
            <a:spLocks noChangeArrowheads="1"/>
          </p:cNvSpPr>
          <p:nvPr/>
        </p:nvSpPr>
        <p:spPr bwMode="auto">
          <a:xfrm rot="10800000">
            <a:off x="6229347" y="3750470"/>
            <a:ext cx="2722157" cy="615950"/>
          </a:xfrm>
          <a:prstGeom prst="homePlate">
            <a:avLst>
              <a:gd name="adj" fmla="val 11675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</a:rPr>
              <a:t>Культура и кинематография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</a:rPr>
              <a:t>39,0 млн.руб.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4357" name="AutoShape 21"/>
          <p:cNvSpPr>
            <a:spLocks noChangeArrowheads="1"/>
          </p:cNvSpPr>
          <p:nvPr/>
        </p:nvSpPr>
        <p:spPr bwMode="auto">
          <a:xfrm rot="10800000">
            <a:off x="6229349" y="4484688"/>
            <a:ext cx="2722157" cy="615950"/>
          </a:xfrm>
          <a:prstGeom prst="homePlate">
            <a:avLst>
              <a:gd name="adj" fmla="val 11675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wrap="none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      Общегосударственные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   вопросы</a:t>
            </a:r>
            <a:endParaRPr lang="ru-RU" sz="1400" b="1" dirty="0">
              <a:solidFill>
                <a:srgbClr val="EBEBEB">
                  <a:lumMod val="10000"/>
                </a:srgbClr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   87,0 млн.руб.</a:t>
            </a:r>
            <a:endParaRPr lang="ru-RU" sz="1400" b="1" dirty="0">
              <a:solidFill>
                <a:srgbClr val="EBEBEB">
                  <a:lumMod val="1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 rot="10800000">
            <a:off x="6229349" y="6097921"/>
            <a:ext cx="2722156" cy="615950"/>
          </a:xfrm>
          <a:prstGeom prst="homePlate">
            <a:avLst>
              <a:gd name="adj" fmla="val 11675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wrap="none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Прочие расходы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17,4 млн.руб.</a:t>
            </a:r>
            <a:endParaRPr lang="ru-RU" sz="1400" b="1" dirty="0">
              <a:solidFill>
                <a:srgbClr val="EBEBEB">
                  <a:lumMod val="1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8" name="AutoShape 22"/>
          <p:cNvSpPr>
            <a:spLocks noChangeArrowheads="1"/>
          </p:cNvSpPr>
          <p:nvPr/>
        </p:nvSpPr>
        <p:spPr bwMode="auto">
          <a:xfrm rot="10800000">
            <a:off x="6300192" y="5316538"/>
            <a:ext cx="2655277" cy="615950"/>
          </a:xfrm>
          <a:prstGeom prst="homePlate">
            <a:avLst>
              <a:gd name="adj" fmla="val 116753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rot="10800000" wrap="none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 Национальная </a:t>
            </a:r>
            <a:r>
              <a:rPr lang="ru-RU" sz="1400" b="1" dirty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экономика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EBEBEB">
                    <a:lumMod val="10000"/>
                  </a:srgbClr>
                </a:solidFill>
                <a:latin typeface="Times New Roman" pitchFamily="18" charset="0"/>
              </a:rPr>
              <a:t>32,5 млн.руб.</a:t>
            </a:r>
            <a:endParaRPr lang="ru-RU" sz="1400" b="1" dirty="0">
              <a:solidFill>
                <a:srgbClr val="EBEBEB">
                  <a:lumMod val="10000"/>
                </a:srgbClr>
              </a:solidFill>
              <a:latin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60346" y="1124744"/>
            <a:ext cx="8559635" cy="0"/>
          </a:xfrm>
          <a:prstGeom prst="line">
            <a:avLst/>
          </a:prstGeom>
          <a:ln w="38100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</p:spTree>
    <p:extLst>
      <p:ext uri="{BB962C8B-B14F-4D97-AF65-F5344CB8AC3E}">
        <p14:creationId xmlns:p14="http://schemas.microsoft.com/office/powerpoint/2010/main" val="14586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53" grpId="0" animBg="1"/>
      <p:bldP spid="14354" grpId="0" animBg="1"/>
      <p:bldP spid="14355" grpId="0" animBg="1"/>
      <p:bldP spid="14357" grpId="0" animBg="1"/>
      <p:bldP spid="14358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694" y="4941168"/>
            <a:ext cx="2635470" cy="20274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448" y="131506"/>
            <a:ext cx="8229600" cy="72008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555776" y="836712"/>
            <a:ext cx="3960440" cy="0"/>
          </a:xfrm>
          <a:prstGeom prst="line">
            <a:avLst/>
          </a:prstGeom>
          <a:ln w="38100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-3174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kern="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630203924"/>
              </p:ext>
            </p:extLst>
          </p:nvPr>
        </p:nvGraphicFramePr>
        <p:xfrm>
          <a:off x="899592" y="1052736"/>
          <a:ext cx="784887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266" name="Picture 2" descr="C:\Users\Пользователь\Desktop\Презентация\coin_PNG3689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643" y="5059090"/>
            <a:ext cx="2147010" cy="190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9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29238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БЮДЖЕТА</a:t>
            </a:r>
            <a:endParaRPr lang="ru-RU" sz="24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49669678"/>
              </p:ext>
            </p:extLst>
          </p:nvPr>
        </p:nvGraphicFramePr>
        <p:xfrm>
          <a:off x="41677" y="1196752"/>
          <a:ext cx="898231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36396" y="946583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лн.руб.</a:t>
            </a:r>
            <a:endParaRPr lang="ru-RU" sz="16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 flipV="1">
            <a:off x="3006514" y="771955"/>
            <a:ext cx="3077654" cy="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65152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9730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Твердый перепле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Твердый перепле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4_Твердый перепле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G_Diagram_027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ppt/theme/themeOverride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3953</TotalTime>
  <Words>5246</Words>
  <Application>Microsoft Office PowerPoint</Application>
  <PresentationFormat>Экран (4:3)</PresentationFormat>
  <Paragraphs>1120</Paragraphs>
  <Slides>37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37</vt:i4>
      </vt:variant>
    </vt:vector>
  </HeadingPairs>
  <TitlesOfParts>
    <vt:vector size="49" baseType="lpstr">
      <vt:lpstr>Тема Office</vt:lpstr>
      <vt:lpstr>1_TG_Diagram_027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2_Твердый переплет</vt:lpstr>
      <vt:lpstr>3_Твердый переплет</vt:lpstr>
      <vt:lpstr>4_Твердый переплет</vt:lpstr>
      <vt:lpstr>Управление финансов администрации города Судака Республики Крым</vt:lpstr>
      <vt:lpstr>Презентация PowerPoint</vt:lpstr>
      <vt:lpstr>Презентация PowerPoint</vt:lpstr>
      <vt:lpstr>Презентация PowerPoint</vt:lpstr>
      <vt:lpstr>ОСНОВНЫЕ ПАРАМЕТРЫ БЮДЖЕТА Муниципального образования городской округ Судак</vt:lpstr>
      <vt:lpstr>ОСНОВНЫЕ ПАРАМЕТРЫ БЮДЖЕТА муниципального образования городской округ Судак</vt:lpstr>
      <vt:lpstr> ОСНОВНЫЕ ПАРАМЕТРЫ БЮДЖЕТА ГОРОДСКОГО ОКРУГА СУДАК за 2018 год</vt:lpstr>
      <vt:lpstr>ДОХОДЫ БЮДЖЕТА</vt:lpstr>
      <vt:lpstr>Презентация PowerPoint</vt:lpstr>
      <vt:lpstr>Презентация PowerPoint</vt:lpstr>
      <vt:lpstr>Презентация PowerPoint</vt:lpstr>
      <vt:lpstr>  ДОХОДЫ БЮДЖЕТА городского округа Судак в 2018 году </vt:lpstr>
      <vt:lpstr>Презентация PowerPoint</vt:lpstr>
      <vt:lpstr>  ДОХОДЫ БЮДЖЕТА городского округа Судак в 2018 году </vt:lpstr>
      <vt:lpstr>ДОХОДЫ БЮДЖЕТА городского округа Судак </vt:lpstr>
      <vt:lpstr>ДОХОДЫ БЮДЖЕТА  городского округа Судак</vt:lpstr>
      <vt:lpstr>ДОХОДЫ  БЮДЖЕТА  городского округа Судак</vt:lpstr>
      <vt:lpstr>Мероприятия по увеличению поступлений налоговых и неналоговых доходов в бюджет городского округа Судак</vt:lpstr>
      <vt:lpstr>Результаты по итогам Межведомственных комиссий по увеличению налоговых и неналоговых доходов бюджета МО ГО Судак за 2018 год</vt:lpstr>
      <vt:lpstr>РАСХОДЫ бюджета – это совокупность средств, направляемых на оказание государственных (муниципальных) услуг, социальное обеспечение населения, бюджетные инвестиции, предоставление межбюджетных трансфертов, обслуживание государственного (муниципального) долга </vt:lpstr>
      <vt:lpstr>                                     Муниципальные программы  за 2018 год                            руб.</vt:lpstr>
      <vt:lpstr>Презентация PowerPoint</vt:lpstr>
      <vt:lpstr>СТРУКТУРА РАСХОДОВ МЕСТНОГО БЮДЖЕТА 2018 года -   746,5 млн. руб.</vt:lpstr>
      <vt:lpstr>Расходы бюджета по отраслям за период 2016-2018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u304n4</dc:creator>
  <cp:lastModifiedBy>user</cp:lastModifiedBy>
  <cp:revision>302</cp:revision>
  <cp:lastPrinted>2019-05-13T10:28:33Z</cp:lastPrinted>
  <dcterms:created xsi:type="dcterms:W3CDTF">2019-03-21T07:55:42Z</dcterms:created>
  <dcterms:modified xsi:type="dcterms:W3CDTF">1980-01-02T05:02:25Z</dcterms:modified>
</cp:coreProperties>
</file>