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drawings/drawing3.xml" ContentType="application/vnd.openxmlformats-officedocument.drawingml.chartshapes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rawings/drawing4.xml" ContentType="application/vnd.openxmlformats-officedocument.drawingml.chartshapes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drawings/drawing5.xml" ContentType="application/vnd.openxmlformats-officedocument.drawingml.chartshapes+xml"/>
  <Override PartName="/ppt/notesSlides/notesSlide1.xml" ContentType="application/vnd.openxmlformats-officedocument.presentationml.notesSlide+xml"/>
  <Override PartName="/ppt/charts/chart8.xml" ContentType="application/vnd.openxmlformats-officedocument.drawingml.chart+xml"/>
  <Override PartName="/ppt/drawings/drawing6.xml" ContentType="application/vnd.openxmlformats-officedocument.drawingml.chartshape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charts/chart9.xml" ContentType="application/vnd.openxmlformats-officedocument.drawingml.chart+xml"/>
  <Override PartName="/ppt/drawings/drawing7.xml" ContentType="application/vnd.openxmlformats-officedocument.drawingml.chartshapes+xml"/>
  <Override PartName="/ppt/charts/chart10.xml" ContentType="application/vnd.openxmlformats-officedocument.drawingml.chart+xml"/>
  <Override PartName="/ppt/drawings/drawing8.xml" ContentType="application/vnd.openxmlformats-officedocument.drawingml.chartshapes+xml"/>
  <Override PartName="/ppt/charts/chart11.xml" ContentType="application/vnd.openxmlformats-officedocument.drawingml.chart+xml"/>
  <Override PartName="/ppt/theme/themeOverride1.xml" ContentType="application/vnd.openxmlformats-officedocument.themeOverride+xml"/>
  <Override PartName="/ppt/drawings/drawing9.xml" ContentType="application/vnd.openxmlformats-officedocument.drawingml.chartshapes+xml"/>
  <Override PartName="/ppt/charts/chart12.xml" ContentType="application/vnd.openxmlformats-officedocument.drawingml.chart+xml"/>
  <Override PartName="/ppt/theme/themeOverride2.xml" ContentType="application/vnd.openxmlformats-officedocument.themeOverride+xml"/>
  <Override PartName="/ppt/drawings/drawing10.xml" ContentType="application/vnd.openxmlformats-officedocument.drawingml.chartshape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32" r:id="rId6"/>
    <p:sldMasterId id="2147483744" r:id="rId7"/>
    <p:sldMasterId id="2147483756" r:id="rId8"/>
    <p:sldMasterId id="2147483889" r:id="rId9"/>
    <p:sldMasterId id="2147483901" r:id="rId10"/>
    <p:sldMasterId id="2147483925" r:id="rId11"/>
    <p:sldMasterId id="2147483937" r:id="rId12"/>
  </p:sldMasterIdLst>
  <p:notesMasterIdLst>
    <p:notesMasterId r:id="rId44"/>
  </p:notesMasterIdLst>
  <p:sldIdLst>
    <p:sldId id="256" r:id="rId13"/>
    <p:sldId id="284" r:id="rId14"/>
    <p:sldId id="274" r:id="rId15"/>
    <p:sldId id="283" r:id="rId16"/>
    <p:sldId id="276" r:id="rId17"/>
    <p:sldId id="258" r:id="rId18"/>
    <p:sldId id="286" r:id="rId19"/>
    <p:sldId id="288" r:id="rId20"/>
    <p:sldId id="292" r:id="rId21"/>
    <p:sldId id="291" r:id="rId22"/>
    <p:sldId id="279" r:id="rId23"/>
    <p:sldId id="280" r:id="rId24"/>
    <p:sldId id="281" r:id="rId25"/>
    <p:sldId id="294" r:id="rId26"/>
    <p:sldId id="261" r:id="rId27"/>
    <p:sldId id="263" r:id="rId28"/>
    <p:sldId id="264" r:id="rId29"/>
    <p:sldId id="265" r:id="rId30"/>
    <p:sldId id="303" r:id="rId31"/>
    <p:sldId id="266" r:id="rId32"/>
    <p:sldId id="304" r:id="rId33"/>
    <p:sldId id="267" r:id="rId34"/>
    <p:sldId id="272" r:id="rId35"/>
    <p:sldId id="268" r:id="rId36"/>
    <p:sldId id="269" r:id="rId37"/>
    <p:sldId id="270" r:id="rId38"/>
    <p:sldId id="298" r:id="rId39"/>
    <p:sldId id="302" r:id="rId40"/>
    <p:sldId id="301" r:id="rId41"/>
    <p:sldId id="299" r:id="rId42"/>
    <p:sldId id="293" r:id="rId43"/>
  </p:sldIdLst>
  <p:sldSz cx="9144000" cy="6858000" type="screen4x3"/>
  <p:notesSz cx="6761163" cy="99425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00"/>
    <a:srgbClr val="F6F62A"/>
    <a:srgbClr val="FFCCCC"/>
    <a:srgbClr val="651528"/>
    <a:srgbClr val="BA6038"/>
    <a:srgbClr val="819028"/>
    <a:srgbClr val="5B2C19"/>
    <a:srgbClr val="000000"/>
    <a:srgbClr val="310513"/>
    <a:srgbClr val="3A3E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80" autoAdjust="0"/>
    <p:restoredTop sz="95168" autoAdjust="0"/>
  </p:normalViewPr>
  <p:slideViewPr>
    <p:cSldViewPr>
      <p:cViewPr>
        <p:scale>
          <a:sx n="90" d="100"/>
          <a:sy n="90" d="100"/>
        </p:scale>
        <p:origin x="-128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9" Type="http://schemas.openxmlformats.org/officeDocument/2006/relationships/slide" Target="slides/slide27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9.xml"/><Relationship Id="rId34" Type="http://schemas.openxmlformats.org/officeDocument/2006/relationships/slide" Target="slides/slide22.xml"/><Relationship Id="rId42" Type="http://schemas.openxmlformats.org/officeDocument/2006/relationships/slide" Target="slides/slide30.xml"/><Relationship Id="rId47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slide" Target="slides/slide26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slide" Target="slides/slide17.xml"/><Relationship Id="rId41" Type="http://schemas.openxmlformats.org/officeDocument/2006/relationships/slide" Target="slides/slide29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slide" Target="slides/slide25.xml"/><Relationship Id="rId40" Type="http://schemas.openxmlformats.org/officeDocument/2006/relationships/slide" Target="slides/slide28.xml"/><Relationship Id="rId45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slide" Target="slides/slide24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slide" Target="slides/slide19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slide" Target="slides/slide23.xml"/><Relationship Id="rId43" Type="http://schemas.openxmlformats.org/officeDocument/2006/relationships/slide" Target="slides/slide31.xml"/><Relationship Id="rId48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_____Microsoft_Excel10.xlsx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9.xml"/><Relationship Id="rId2" Type="http://schemas.openxmlformats.org/officeDocument/2006/relationships/package" Target="../embeddings/_____Microsoft_Excel11.xlsx"/><Relationship Id="rId1" Type="http://schemas.openxmlformats.org/officeDocument/2006/relationships/themeOverride" Target="../theme/themeOverride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0.xml"/><Relationship Id="rId2" Type="http://schemas.openxmlformats.org/officeDocument/2006/relationships/package" Target="../embeddings/_____Microsoft_Excel12.xlsx"/><Relationship Id="rId1" Type="http://schemas.openxmlformats.org/officeDocument/2006/relationships/themeOverride" Target="../theme/themeOverride2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title>
      <c:tx>
        <c:rich>
          <a:bodyPr/>
          <a:lstStyle/>
          <a:p>
            <a:pPr>
              <a:defRPr b="0"/>
            </a:pP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</a:t>
            </a:r>
          </a:p>
        </c:rich>
      </c:tx>
      <c:layout>
        <c:manualLayout>
          <c:xMode val="edge"/>
          <c:yMode val="edge"/>
          <c:x val="0.85834686592455467"/>
          <c:y val="2.9847111004760174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1324053298335492"/>
          <c:y val="0.13753407741020229"/>
          <c:w val="0.77092005353506932"/>
          <c:h val="0.7677646928119097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млн.руб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</c:spPr>
          </c:dPt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688.5</c:v>
                </c:pt>
                <c:pt idx="1">
                  <c:v>928</c:v>
                </c:pt>
                <c:pt idx="2">
                  <c:v>899.3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2525568"/>
        <c:axId val="82547840"/>
      </c:barChart>
      <c:catAx>
        <c:axId val="825255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82547840"/>
        <c:crosses val="autoZero"/>
        <c:auto val="1"/>
        <c:lblAlgn val="ctr"/>
        <c:lblOffset val="100"/>
        <c:noMultiLvlLbl val="0"/>
      </c:catAx>
      <c:valAx>
        <c:axId val="82547840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8252556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lang="ru-RU" sz="1200" b="1" kern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kern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Финансирование 2020г.</a:t>
            </a:r>
            <a:endParaRPr lang="ru-RU" sz="1200" b="1" kern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c:rich>
      </c:tx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6035743890846961E-2"/>
          <c:y val="0.19482575014772438"/>
          <c:w val="0.51247975776197352"/>
          <c:h val="0.7690954072323266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финансирование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Местный бюджет</c:v>
                </c:pt>
                <c:pt idx="1">
                  <c:v>Трансферты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9.6</c:v>
                </c:pt>
                <c:pt idx="1">
                  <c:v>12.6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0"/>
        <c:txPr>
          <a:bodyPr/>
          <a:lstStyle/>
          <a:p>
            <a:pPr>
              <a:defRPr sz="1200" baseline="0">
                <a:solidFill>
                  <a:schemeClr val="bg2"/>
                </a:solidFill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200" baseline="0">
                <a:solidFill>
                  <a:schemeClr val="bg2"/>
                </a:solidFill>
              </a:defRPr>
            </a:pPr>
            <a:endParaRPr lang="ru-RU"/>
          </a:p>
        </c:txPr>
      </c:legendEntry>
      <c:layout>
        <c:manualLayout>
          <c:xMode val="edge"/>
          <c:yMode val="edge"/>
          <c:x val="0.54799427444222104"/>
          <c:y val="0.11702328850736674"/>
          <c:w val="0.39880512284102948"/>
          <c:h val="0.81757173561553997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2" tx1="lt1" bg2="dk1" tx2="lt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lang="ru-RU" sz="1200" b="1" kern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kern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Финансирование 2020г. (млн.руб.)</a:t>
            </a:r>
            <a:endParaRPr lang="ru-RU" sz="1200" b="1" kern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c:rich>
      </c:tx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6035743890846961E-2"/>
          <c:y val="0.19482575014772438"/>
          <c:w val="0.51247975776197352"/>
          <c:h val="0.7690954072323266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финансирование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Местный бюджет</c:v>
                </c:pt>
                <c:pt idx="1">
                  <c:v>Трансферты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152.6</c:v>
                </c:pt>
                <c:pt idx="1">
                  <c:v>344.6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0"/>
        <c:txPr>
          <a:bodyPr/>
          <a:lstStyle/>
          <a:p>
            <a:pPr>
              <a:defRPr sz="1200" baseline="0">
                <a:solidFill>
                  <a:schemeClr val="bg2"/>
                </a:solidFill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200" baseline="0">
                <a:solidFill>
                  <a:schemeClr val="bg2"/>
                </a:solidFill>
              </a:defRPr>
            </a:pPr>
            <a:endParaRPr lang="ru-RU"/>
          </a:p>
        </c:txPr>
      </c:legendEntry>
      <c:layout>
        <c:manualLayout>
          <c:xMode val="edge"/>
          <c:yMode val="edge"/>
          <c:x val="0.5899844933559486"/>
          <c:y val="0.11186916813308832"/>
          <c:w val="0.40300412298190452"/>
          <c:h val="0.81757173561553997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2" tx1="lt1" bg2="dk1" tx2="lt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lang="ru-RU" sz="1200" b="1" kern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kern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Финансирование 2020г. (млн.руб.)</a:t>
            </a:r>
            <a:endParaRPr lang="ru-RU" sz="1200" b="1" kern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c:rich>
      </c:tx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6035743890846961E-2"/>
          <c:y val="0.19482575014772438"/>
          <c:w val="0.51247975776197352"/>
          <c:h val="0.7690954072323266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финансирование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Расходы на заработную плату</c:v>
                </c:pt>
                <c:pt idx="1">
                  <c:v>Прочие расходы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348.9</c:v>
                </c:pt>
                <c:pt idx="1">
                  <c:v>148.30000000000001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0"/>
        <c:txPr>
          <a:bodyPr/>
          <a:lstStyle/>
          <a:p>
            <a:pPr>
              <a:defRPr sz="1200" baseline="0">
                <a:solidFill>
                  <a:schemeClr val="bg2"/>
                </a:solidFill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200" baseline="0">
                <a:solidFill>
                  <a:schemeClr val="bg2"/>
                </a:solidFill>
              </a:defRPr>
            </a:pPr>
            <a:endParaRPr lang="ru-RU"/>
          </a:p>
        </c:txPr>
      </c:legendEntry>
      <c:layout>
        <c:manualLayout>
          <c:xMode val="edge"/>
          <c:yMode val="edge"/>
          <c:x val="0.5899844933559486"/>
          <c:y val="0.11186916813308832"/>
          <c:w val="0.40300412298190452"/>
          <c:h val="0.81757173561553997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0"/>
    <c:plotArea>
      <c:layout>
        <c:manualLayout>
          <c:layoutTarget val="inner"/>
          <c:xMode val="edge"/>
          <c:yMode val="edge"/>
          <c:x val="8.1742781088606387E-2"/>
          <c:y val="2.9315222691305903E-2"/>
          <c:w val="0.7931736936266951"/>
          <c:h val="0.86625540834968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chemeClr val="accent5">
                  <a:lumMod val="10000"/>
                </a:schemeClr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19050">
                <a:solidFill>
                  <a:srgbClr val="5B2C19"/>
                </a:solidFill>
              </a:ln>
            </c:spPr>
          </c:dPt>
          <c:cat>
            <c:strRef>
              <c:f>Лист1!$A$2:$A$5</c:f>
              <c:strCache>
                <c:ptCount val="3"/>
                <c:pt idx="0">
                  <c:v>Налоговые</c:v>
                </c:pt>
                <c:pt idx="1">
                  <c:v>Неналоговые</c:v>
                </c:pt>
                <c:pt idx="2">
                  <c:v>Безвозмездные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149.19999999999999</c:v>
                </c:pt>
                <c:pt idx="1">
                  <c:v>162</c:v>
                </c:pt>
                <c:pt idx="2">
                  <c:v>377.3</c:v>
                </c:pt>
                <c:pt idx="3">
                  <c:v>688.5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rgbClr val="64762C"/>
            </a:solidFill>
            <a:ln w="19050">
              <a:solidFill>
                <a:srgbClr val="3A3E26"/>
              </a:solidFill>
            </a:ln>
          </c:spPr>
          <c:invertIfNegative val="0"/>
          <c:cat>
            <c:strRef>
              <c:f>Лист1!$A$2:$A$5</c:f>
              <c:strCache>
                <c:ptCount val="3"/>
                <c:pt idx="0">
                  <c:v>Налоговые</c:v>
                </c:pt>
                <c:pt idx="1">
                  <c:v>Неналоговые</c:v>
                </c:pt>
                <c:pt idx="2">
                  <c:v>Безвозмездные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185.4</c:v>
                </c:pt>
                <c:pt idx="1">
                  <c:v>158.9</c:v>
                </c:pt>
                <c:pt idx="2">
                  <c:v>583.70000000000005</c:v>
                </c:pt>
                <c:pt idx="3">
                  <c:v>928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 w="19050">
              <a:solidFill>
                <a:srgbClr val="310513"/>
              </a:solidFill>
            </a:ln>
          </c:spPr>
          <c:invertIfNegative val="0"/>
          <c:cat>
            <c:strRef>
              <c:f>Лист1!$A$2:$A$5</c:f>
              <c:strCache>
                <c:ptCount val="3"/>
                <c:pt idx="0">
                  <c:v>Налоговые</c:v>
                </c:pt>
                <c:pt idx="1">
                  <c:v>Неналоговые</c:v>
                </c:pt>
                <c:pt idx="2">
                  <c:v>Безвозмездные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150</c:v>
                </c:pt>
                <c:pt idx="1">
                  <c:v>173.5</c:v>
                </c:pt>
                <c:pt idx="2">
                  <c:v>575.79999999999995</c:v>
                </c:pt>
                <c:pt idx="3">
                  <c:v>899.3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8173952"/>
        <c:axId val="88175744"/>
      </c:barChart>
      <c:catAx>
        <c:axId val="8817395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90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88175744"/>
        <c:crosses val="autoZero"/>
        <c:auto val="1"/>
        <c:lblAlgn val="ctr"/>
        <c:lblOffset val="100"/>
        <c:noMultiLvlLbl val="0"/>
      </c:catAx>
      <c:valAx>
        <c:axId val="881757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80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8817395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6926091395197891"/>
          <c:y val="0.7236967631615816"/>
          <c:w val="0.12649741547552923"/>
          <c:h val="0.24530325938019776"/>
        </c:manualLayout>
      </c:layout>
      <c:overlay val="0"/>
      <c:txPr>
        <a:bodyPr/>
        <a:lstStyle/>
        <a:p>
          <a:pPr>
            <a:defRPr>
              <a:solidFill>
                <a:schemeClr val="accent5">
                  <a:lumMod val="10000"/>
                </a:schemeClr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22299991358984803"/>
          <c:y val="0"/>
        </c:manualLayout>
      </c:layout>
      <c:overlay val="0"/>
      <c:txPr>
        <a:bodyPr/>
        <a:lstStyle/>
        <a:p>
          <a:pPr>
            <a:defRPr sz="2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1502345150055791E-2"/>
          <c:y val="0.18542721443649118"/>
          <c:w val="0.95782473444979543"/>
          <c:h val="0.7673179170568349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explosion val="19"/>
          <c:dPt>
            <c:idx val="0"/>
            <c:bubble3D val="0"/>
            <c:explosion val="11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2"/>
            <c:bubble3D val="0"/>
            <c:spPr>
              <a:solidFill>
                <a:srgbClr val="FFC000"/>
              </a:solidFill>
            </c:spPr>
          </c:dPt>
          <c:dPt>
            <c:idx val="3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4"/>
            <c:bubble3D val="0"/>
            <c:spPr>
              <a:solidFill>
                <a:srgbClr val="00B0F0"/>
              </a:solidFill>
            </c:spPr>
          </c:dPt>
          <c:dLbls>
            <c:delete val="1"/>
          </c:dLbls>
          <c:cat>
            <c:strRef>
              <c:f>Лист1!$A$2:$A$6</c:f>
              <c:strCache>
                <c:ptCount val="5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Кв.4</c:v>
                </c:pt>
                <c:pt idx="4">
                  <c:v>Кв.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114.3</c:v>
                </c:pt>
                <c:pt idx="1">
                  <c:v>6.3</c:v>
                </c:pt>
                <c:pt idx="2">
                  <c:v>15.6</c:v>
                </c:pt>
                <c:pt idx="3">
                  <c:v>10.1</c:v>
                </c:pt>
                <c:pt idx="4">
                  <c:v>3.7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dLbl>
              <c:idx val="0"/>
              <c:layout>
                <c:manualLayout>
                  <c:x val="-1.0452606073375649E-2"/>
                  <c:y val="-5.610036222281120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150,0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150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Доходы всего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dirty="0" smtClean="0"/>
                      <a:t>899,3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899.3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96209920"/>
        <c:axId val="96215808"/>
        <c:axId val="7783744"/>
      </c:bar3DChart>
      <c:catAx>
        <c:axId val="962099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96215808"/>
        <c:crosses val="autoZero"/>
        <c:auto val="1"/>
        <c:lblAlgn val="ctr"/>
        <c:lblOffset val="100"/>
        <c:noMultiLvlLbl val="0"/>
      </c:catAx>
      <c:valAx>
        <c:axId val="9621580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96209920"/>
        <c:crosses val="autoZero"/>
        <c:crossBetween val="between"/>
      </c:valAx>
      <c:serAx>
        <c:axId val="778374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96215808"/>
        <c:crosses val="autoZero"/>
      </c:ser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algn="ctr" rtl="0">
              <a:defRPr lang="ru-RU" sz="2400" b="1" i="0" u="none" strike="noStrike" kern="1200" baseline="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2400" b="1" i="0" u="none" strike="noStrike" kern="1200" baseline="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Неналоговые доходы</a:t>
            </a:r>
          </a:p>
        </c:rich>
      </c:tx>
      <c:layout>
        <c:manualLayout>
          <c:xMode val="edge"/>
          <c:yMode val="edge"/>
          <c:x val="0.22299991358984803"/>
          <c:y val="0"/>
        </c:manualLayout>
      </c:layout>
      <c:overlay val="0"/>
    </c:title>
    <c:autoTitleDeleted val="0"/>
    <c:view3D>
      <c:rotX val="50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9039551160982111E-2"/>
          <c:y val="0.18542729111222428"/>
          <c:w val="0.95782473444979543"/>
          <c:h val="0.7673179170568349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explosion val="19"/>
          <c:dPt>
            <c:idx val="0"/>
            <c:bubble3D val="0"/>
            <c:explosion val="11"/>
            <c:spPr>
              <a:solidFill>
                <a:srgbClr val="00B0F0"/>
              </a:solidFill>
            </c:spPr>
          </c:dPt>
          <c:dPt>
            <c:idx val="3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5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Lbls>
            <c:delete val="1"/>
          </c:dLbls>
          <c:cat>
            <c:strRef>
              <c:f>Лист1!$A$2:$A$7</c:f>
              <c:strCache>
                <c:ptCount val="6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Кв.4</c:v>
                </c:pt>
                <c:pt idx="4">
                  <c:v>Кв. 5</c:v>
                </c:pt>
                <c:pt idx="5">
                  <c:v>Кв.6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115.9</c:v>
                </c:pt>
                <c:pt idx="1">
                  <c:v>0.3</c:v>
                </c:pt>
                <c:pt idx="2">
                  <c:v>1</c:v>
                </c:pt>
                <c:pt idx="3">
                  <c:v>31.8</c:v>
                </c:pt>
                <c:pt idx="4">
                  <c:v>3.9</c:v>
                </c:pt>
                <c:pt idx="5">
                  <c:v>20.6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Неналоговые доходы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-1.2820259473744652E-2"/>
                  <c:y val="-6.732043466737344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173,5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173.5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Доходы всего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ru-RU" dirty="0" smtClean="0"/>
                      <a:t>899,3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899.3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99168256"/>
        <c:axId val="99169792"/>
        <c:axId val="99164608"/>
      </c:bar3DChart>
      <c:catAx>
        <c:axId val="991682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99169792"/>
        <c:crosses val="autoZero"/>
        <c:auto val="1"/>
        <c:lblAlgn val="ctr"/>
        <c:lblOffset val="100"/>
        <c:noMultiLvlLbl val="0"/>
      </c:catAx>
      <c:valAx>
        <c:axId val="9916979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9168256"/>
        <c:crosses val="autoZero"/>
        <c:crossBetween val="between"/>
      </c:valAx>
      <c:serAx>
        <c:axId val="99164608"/>
        <c:scaling>
          <c:orientation val="minMax"/>
        </c:scaling>
        <c:delete val="0"/>
        <c:axPos val="b"/>
        <c:majorTickMark val="out"/>
        <c:minorTickMark val="none"/>
        <c:tickLblPos val="nextTo"/>
        <c:crossAx val="99169792"/>
        <c:crosses val="autoZero"/>
      </c:ser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8"/>
    </mc:Choice>
    <mc:Fallback>
      <c:style val="38"/>
    </mc:Fallback>
  </mc:AlternateContent>
  <c:chart>
    <c:autoTitleDeleted val="0"/>
    <c:plotArea>
      <c:layout>
        <c:manualLayout>
          <c:layoutTarget val="inner"/>
          <c:xMode val="edge"/>
          <c:yMode val="edge"/>
          <c:x val="8.6915017450513499E-2"/>
          <c:y val="6.703383317204098E-2"/>
          <c:w val="0.69196002746441609"/>
          <c:h val="0.8214905830065569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688.5</c:v>
                </c:pt>
                <c:pt idx="1">
                  <c:v>928</c:v>
                </c:pt>
                <c:pt idx="2">
                  <c:v>899.3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Трансферты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377.3</c:v>
                </c:pt>
                <c:pt idx="1">
                  <c:v>583.70000000000005</c:v>
                </c:pt>
                <c:pt idx="2">
                  <c:v>575.79999999999995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0362880"/>
        <c:axId val="100372864"/>
      </c:barChart>
      <c:catAx>
        <c:axId val="1003628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00372864"/>
        <c:crosses val="autoZero"/>
        <c:auto val="1"/>
        <c:lblAlgn val="ctr"/>
        <c:lblOffset val="100"/>
        <c:noMultiLvlLbl val="0"/>
      </c:catAx>
      <c:valAx>
        <c:axId val="1003728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0362880"/>
        <c:crosses val="autoZero"/>
        <c:crossBetween val="between"/>
      </c:valAx>
      <c:spPr>
        <a:solidFill>
          <a:schemeClr val="accent2">
            <a:lumMod val="20000"/>
            <a:lumOff val="80000"/>
          </a:schemeClr>
        </a:solidFill>
      </c:spPr>
    </c:plotArea>
    <c:legend>
      <c:legendPos val="r"/>
      <c:layout>
        <c:manualLayout>
          <c:xMode val="edge"/>
          <c:yMode val="edge"/>
          <c:x val="0.79317513475395052"/>
          <c:y val="5.6817077984198452E-2"/>
          <c:w val="0.18616889763779532"/>
          <c:h val="0.38800473645127409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2020 год </a:t>
            </a:r>
            <a:endParaRPr lang="ru-RU" dirty="0"/>
          </a:p>
        </c:rich>
      </c:tx>
      <c:layout>
        <c:manualLayout>
          <c:xMode val="edge"/>
          <c:yMode val="edge"/>
          <c:x val="0.25066069047883571"/>
          <c:y val="0"/>
        </c:manualLayout>
      </c:layout>
      <c:overlay val="0"/>
    </c:title>
    <c:autoTitleDeleted val="0"/>
    <c:view3D>
      <c:rotX val="60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7336396968770228E-2"/>
          <c:y val="6.6789574799858017E-2"/>
          <c:w val="0.937572019325559"/>
          <c:h val="0.9273635357444647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37"/>
          <c:dPt>
            <c:idx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</c:spPr>
          </c:dPt>
          <c:dPt>
            <c:idx val="1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</c:spPr>
          </c:dPt>
          <c:dPt>
            <c:idx val="2"/>
            <c:bubble3D val="0"/>
            <c:spPr>
              <a:solidFill>
                <a:schemeClr val="accent4">
                  <a:lumMod val="75000"/>
                </a:schemeClr>
              </a:solidFill>
            </c:spPr>
          </c:dPt>
          <c:dPt>
            <c:idx val="3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Lbls>
            <c:dLbl>
              <c:idx val="1"/>
              <c:layout>
                <c:manualLayout>
                  <c:x val="-0.14231074229041396"/>
                  <c:y val="3.1405213501056635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116</a:t>
                    </a:r>
                  </a:p>
                  <a:p>
                    <a:r>
                      <a:rPr lang="ru-RU" dirty="0" smtClean="0"/>
                      <a:t> 20,2%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en-US" dirty="0" smtClean="0"/>
                      <a:t>40</a:t>
                    </a:r>
                    <a:r>
                      <a:rPr lang="ru-RU" dirty="0" smtClean="0"/>
                      <a:t>1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6</a:t>
                    </a:r>
                  </a:p>
                  <a:p>
                    <a:r>
                      <a:rPr lang="ru-RU" dirty="0" smtClean="0"/>
                      <a:t>69,9%             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МБТ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47.4</c:v>
                </c:pt>
                <c:pt idx="1">
                  <c:v>116</c:v>
                </c:pt>
                <c:pt idx="2">
                  <c:v>401.6</c:v>
                </c:pt>
                <c:pt idx="3">
                  <c:v>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0475935952561018E-3"/>
          <c:y val="0.14556770689311807"/>
          <c:w val="0.91147647045218283"/>
          <c:h val="0.6382026399907158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>
              <a:solidFill>
                <a:srgbClr val="651528"/>
              </a:solidFill>
            </a:ln>
          </c:spPr>
          <c:marker>
            <c:spPr>
              <a:solidFill>
                <a:schemeClr val="accent2">
                  <a:lumMod val="50000"/>
                </a:schemeClr>
              </a:solidFill>
              <a:ln>
                <a:solidFill>
                  <a:srgbClr val="651528"/>
                </a:solidFill>
              </a:ln>
            </c:spPr>
          </c:marker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746.5</c:v>
                </c:pt>
                <c:pt idx="1">
                  <c:v>899.2</c:v>
                </c:pt>
                <c:pt idx="2">
                  <c:v>895.2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0638592"/>
        <c:axId val="110640128"/>
      </c:lineChart>
      <c:catAx>
        <c:axId val="1106385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chemeClr val="bg1"/>
                </a:solidFill>
              </a:defRPr>
            </a:pPr>
            <a:endParaRPr lang="ru-RU"/>
          </a:p>
        </c:txPr>
        <c:crossAx val="110640128"/>
        <c:crosses val="autoZero"/>
        <c:auto val="1"/>
        <c:lblAlgn val="ctr"/>
        <c:lblOffset val="100"/>
        <c:noMultiLvlLbl val="0"/>
      </c:catAx>
      <c:valAx>
        <c:axId val="110640128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110638592"/>
        <c:crosses val="autoZero"/>
        <c:crossBetween val="between"/>
      </c:valAx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44A93E6-6DB0-40C7-9A1C-8807CF878C50}" type="doc">
      <dgm:prSet loTypeId="urn:microsoft.com/office/officeart/2005/8/layout/orgChart1" loCatId="hierarchy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ru-RU"/>
        </a:p>
      </dgm:t>
    </dgm:pt>
    <dgm:pt modelId="{B6C98BCC-AF96-4870-8071-159D7D0C0B19}">
      <dgm:prSet phldrT="[Текст]" custT="1"/>
      <dgm:spPr>
        <a:solidFill>
          <a:srgbClr val="FFC000"/>
        </a:solidFill>
      </dgm:spPr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ГЛАВНЫЕ АДМИНИСТРАТОРЫ ДОХОДОВ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8A74F51-D5AA-47E1-8DA6-5115A27E5011}" type="parTrans" cxnId="{DC05043B-51B4-4EE8-8762-0EBA32F9601C}">
      <dgm:prSet/>
      <dgm:spPr/>
      <dgm:t>
        <a:bodyPr/>
        <a:lstStyle/>
        <a:p>
          <a:endParaRPr lang="ru-RU"/>
        </a:p>
      </dgm:t>
    </dgm:pt>
    <dgm:pt modelId="{6E503C66-FE49-4E2E-85AF-0951B5F8F033}" type="sibTrans" cxnId="{DC05043B-51B4-4EE8-8762-0EBA32F9601C}">
      <dgm:prSet/>
      <dgm:spPr/>
      <dgm:t>
        <a:bodyPr/>
        <a:lstStyle/>
        <a:p>
          <a:endParaRPr lang="ru-RU"/>
        </a:p>
      </dgm:t>
    </dgm:pt>
    <dgm:pt modelId="{F4044142-D868-4B35-921F-E58574DCA714}">
      <dgm:prSet phldrT="[Текст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НАЛОГОВЫ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Е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FBB3A87-D60D-4403-BAFE-38FDD238AEE4}" type="parTrans" cxnId="{3E84C675-03F9-406B-AA6E-3898F85586E9}">
      <dgm:prSet/>
      <dgm:spPr/>
      <dgm:t>
        <a:bodyPr/>
        <a:lstStyle/>
        <a:p>
          <a:endParaRPr lang="ru-RU"/>
        </a:p>
      </dgm:t>
    </dgm:pt>
    <dgm:pt modelId="{8150FF5A-88E8-4316-B3A1-1D5028F1BB14}" type="sibTrans" cxnId="{3E84C675-03F9-406B-AA6E-3898F85586E9}">
      <dgm:prSet/>
      <dgm:spPr/>
      <dgm:t>
        <a:bodyPr/>
        <a:lstStyle/>
        <a:p>
          <a:endParaRPr lang="ru-RU"/>
        </a:p>
      </dgm:t>
    </dgm:pt>
    <dgm:pt modelId="{F37E9368-7FE3-4671-BA2A-D0B849438403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pPr algn="ctr"/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УФНС</a:t>
          </a:r>
        </a:p>
        <a:p>
          <a:pPr algn="ctr"/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143,7(44,4%)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5EEC4E3-901E-4001-99AC-2AF8B3AB9E8C}" type="parTrans" cxnId="{FC2F2795-EED1-4B9C-8363-C83BAD798B22}">
      <dgm:prSet/>
      <dgm:spPr/>
      <dgm:t>
        <a:bodyPr/>
        <a:lstStyle/>
        <a:p>
          <a:endParaRPr lang="ru-RU"/>
        </a:p>
      </dgm:t>
    </dgm:pt>
    <dgm:pt modelId="{8FE1C310-1337-453F-BD05-0EAB0C2D5D05}" type="sibTrans" cxnId="{FC2F2795-EED1-4B9C-8363-C83BAD798B22}">
      <dgm:prSet/>
      <dgm:spPr/>
      <dgm:t>
        <a:bodyPr/>
        <a:lstStyle/>
        <a:p>
          <a:endParaRPr lang="ru-RU"/>
        </a:p>
      </dgm:t>
    </dgm:pt>
    <dgm:pt modelId="{5C1F18DD-11D7-43EE-B7CE-13AE88BAEFCF}">
      <dgm:prSet phldrT="[Текст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НЕНАЛОГОВЫ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Е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CB84896-B144-4974-B505-71C5E5C80B53}" type="parTrans" cxnId="{B6F28475-7428-4844-976F-E927095F5734}">
      <dgm:prSet/>
      <dgm:spPr/>
      <dgm:t>
        <a:bodyPr/>
        <a:lstStyle/>
        <a:p>
          <a:endParaRPr lang="ru-RU"/>
        </a:p>
      </dgm:t>
    </dgm:pt>
    <dgm:pt modelId="{8364F54F-F926-4AA4-A7BA-1A67F190AF77}" type="sibTrans" cxnId="{B6F28475-7428-4844-976F-E927095F5734}">
      <dgm:prSet/>
      <dgm:spPr/>
      <dgm:t>
        <a:bodyPr/>
        <a:lstStyle/>
        <a:p>
          <a:endParaRPr lang="ru-RU"/>
        </a:p>
      </dgm:t>
    </dgm:pt>
    <dgm:pt modelId="{66AE82CB-46EC-4957-9CA5-FFE853839FAC}">
      <dgm:prSet phldrT="[Текст]" custT="1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pPr algn="ctr"/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Министерство юстиции                0,8 (0,2%)</a:t>
          </a:r>
        </a:p>
      </dgm:t>
    </dgm:pt>
    <dgm:pt modelId="{14131411-D4CA-4758-8809-E206B8978B82}" type="parTrans" cxnId="{BDB8FF91-655A-4ECD-9B41-4666A1ED9ED8}">
      <dgm:prSet/>
      <dgm:spPr/>
      <dgm:t>
        <a:bodyPr/>
        <a:lstStyle/>
        <a:p>
          <a:endParaRPr lang="ru-RU"/>
        </a:p>
      </dgm:t>
    </dgm:pt>
    <dgm:pt modelId="{9526CC22-3DBF-489E-A825-7A642793869E}" type="sibTrans" cxnId="{BDB8FF91-655A-4ECD-9B41-4666A1ED9ED8}">
      <dgm:prSet/>
      <dgm:spPr/>
      <dgm:t>
        <a:bodyPr/>
        <a:lstStyle/>
        <a:p>
          <a:endParaRPr lang="ru-RU"/>
        </a:p>
      </dgm:t>
    </dgm:pt>
    <dgm:pt modelId="{F7C80E71-3BFD-4D96-9546-E4B9E9A74BB2}">
      <dgm:prSet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Администрация г.Судака</a:t>
          </a:r>
        </a:p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170,6 (52,7%)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6D5C55E-9854-4123-B2AC-3AA0F00E6AD2}" type="parTrans" cxnId="{6FCC1053-FBB0-492B-921C-C29CF8A2429C}">
      <dgm:prSet/>
      <dgm:spPr/>
      <dgm:t>
        <a:bodyPr/>
        <a:lstStyle/>
        <a:p>
          <a:endParaRPr lang="ru-RU"/>
        </a:p>
      </dgm:t>
    </dgm:pt>
    <dgm:pt modelId="{156C02C6-745A-4D8F-9954-4CA2198D1835}" type="sibTrans" cxnId="{6FCC1053-FBB0-492B-921C-C29CF8A2429C}">
      <dgm:prSet/>
      <dgm:spPr/>
      <dgm:t>
        <a:bodyPr/>
        <a:lstStyle/>
        <a:p>
          <a:endParaRPr lang="ru-RU"/>
        </a:p>
      </dgm:t>
    </dgm:pt>
    <dgm:pt modelId="{F86F835E-7FDB-4008-85CF-278E3DCD5486}">
      <dgm:prSet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Мин-во экологии 1,4(0,4%)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026497C-B4F1-41C1-BB00-FF71D8F2E675}" type="parTrans" cxnId="{3EA552B8-D93B-477B-BA7D-D245A67C42D7}">
      <dgm:prSet/>
      <dgm:spPr/>
      <dgm:t>
        <a:bodyPr/>
        <a:lstStyle/>
        <a:p>
          <a:endParaRPr lang="ru-RU"/>
        </a:p>
      </dgm:t>
    </dgm:pt>
    <dgm:pt modelId="{76CA1E4E-18E3-4874-85A2-0B15B99FAECC}" type="sibTrans" cxnId="{3EA552B8-D93B-477B-BA7D-D245A67C42D7}">
      <dgm:prSet/>
      <dgm:spPr/>
      <dgm:t>
        <a:bodyPr/>
        <a:lstStyle/>
        <a:p>
          <a:endParaRPr lang="ru-RU"/>
        </a:p>
      </dgm:t>
    </dgm:pt>
    <dgm:pt modelId="{ABF7F131-E02E-4081-85A3-BDD778DC5795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Федеральное  казначейство (акциз) 6,3 (1,9%)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1BFAFE5-1742-4E74-8990-949EE30DD881}" type="parTrans" cxnId="{125C8F67-60E9-424B-9006-2EB61839480B}">
      <dgm:prSet/>
      <dgm:spPr/>
      <dgm:t>
        <a:bodyPr/>
        <a:lstStyle/>
        <a:p>
          <a:endParaRPr lang="ru-RU"/>
        </a:p>
      </dgm:t>
    </dgm:pt>
    <dgm:pt modelId="{BF5DB42F-710E-4A4C-8624-625C6C9C7A90}" type="sibTrans" cxnId="{125C8F67-60E9-424B-9006-2EB61839480B}">
      <dgm:prSet/>
      <dgm:spPr/>
      <dgm:t>
        <a:bodyPr/>
        <a:lstStyle/>
        <a:p>
          <a:endParaRPr lang="ru-RU"/>
        </a:p>
      </dgm:t>
    </dgm:pt>
    <dgm:pt modelId="{E0520ED5-AB88-4766-9108-6D70741E8D89}" type="pres">
      <dgm:prSet presAssocID="{F44A93E6-6DB0-40C7-9A1C-8807CF878C5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F012301-CE51-4A07-A49F-4D88DDB0F2C5}" type="pres">
      <dgm:prSet presAssocID="{B6C98BCC-AF96-4870-8071-159D7D0C0B19}" presName="hierRoot1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08239E03-B296-42FD-A74E-09481690B6C0}" type="pres">
      <dgm:prSet presAssocID="{B6C98BCC-AF96-4870-8071-159D7D0C0B19}" presName="rootComposite1" presStyleCnt="0"/>
      <dgm:spPr/>
      <dgm:t>
        <a:bodyPr/>
        <a:lstStyle/>
        <a:p>
          <a:endParaRPr lang="ru-RU"/>
        </a:p>
      </dgm:t>
    </dgm:pt>
    <dgm:pt modelId="{32AA0C24-12E1-4252-BB79-7194DE0A9468}" type="pres">
      <dgm:prSet presAssocID="{B6C98BCC-AF96-4870-8071-159D7D0C0B19}" presName="rootText1" presStyleLbl="node0" presStyleIdx="0" presStyleCnt="1" custScaleX="357739" custScaleY="62522" custLinFactNeighborX="15456" custLinFactNeighborY="-842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8EE135B-8934-4736-98A2-C65E47260563}" type="pres">
      <dgm:prSet presAssocID="{B6C98BCC-AF96-4870-8071-159D7D0C0B19}" presName="rootConnector1" presStyleLbl="node1" presStyleIdx="0" presStyleCnt="0"/>
      <dgm:spPr/>
      <dgm:t>
        <a:bodyPr/>
        <a:lstStyle/>
        <a:p>
          <a:endParaRPr lang="ru-RU"/>
        </a:p>
      </dgm:t>
    </dgm:pt>
    <dgm:pt modelId="{FBBB04BF-0405-461F-8A76-F440A2CEC0E0}" type="pres">
      <dgm:prSet presAssocID="{B6C98BCC-AF96-4870-8071-159D7D0C0B19}" presName="hierChild2" presStyleCnt="0"/>
      <dgm:spPr/>
      <dgm:t>
        <a:bodyPr/>
        <a:lstStyle/>
        <a:p>
          <a:endParaRPr lang="ru-RU"/>
        </a:p>
      </dgm:t>
    </dgm:pt>
    <dgm:pt modelId="{1F0698EB-6F20-4ADF-AF4A-39788DC2CBAD}" type="pres">
      <dgm:prSet presAssocID="{AFBB3A87-D60D-4403-BAFE-38FDD238AEE4}" presName="Name37" presStyleLbl="parChTrans1D2" presStyleIdx="0" presStyleCnt="2"/>
      <dgm:spPr/>
      <dgm:t>
        <a:bodyPr/>
        <a:lstStyle/>
        <a:p>
          <a:endParaRPr lang="ru-RU"/>
        </a:p>
      </dgm:t>
    </dgm:pt>
    <dgm:pt modelId="{A01F4055-05EB-45D8-89F6-03FB0D220017}" type="pres">
      <dgm:prSet presAssocID="{F4044142-D868-4B35-921F-E58574DCA714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E9F8C4D4-B5BA-47C9-B283-55A3F15BA216}" type="pres">
      <dgm:prSet presAssocID="{F4044142-D868-4B35-921F-E58574DCA714}" presName="rootComposite" presStyleCnt="0"/>
      <dgm:spPr/>
      <dgm:t>
        <a:bodyPr/>
        <a:lstStyle/>
        <a:p>
          <a:endParaRPr lang="ru-RU"/>
        </a:p>
      </dgm:t>
    </dgm:pt>
    <dgm:pt modelId="{170F6D0D-AB3B-4252-906D-12FD44F27447}" type="pres">
      <dgm:prSet presAssocID="{F4044142-D868-4B35-921F-E58574DCA714}" presName="rootText" presStyleLbl="node2" presStyleIdx="0" presStyleCnt="2" custScaleX="141148" custScaleY="62916" custLinFactNeighborX="-45337" custLinFactNeighborY="4307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AB3EC8B-91D8-47B8-AE3B-66AF31DC937F}" type="pres">
      <dgm:prSet presAssocID="{F4044142-D868-4B35-921F-E58574DCA714}" presName="rootConnector" presStyleLbl="node2" presStyleIdx="0" presStyleCnt="2"/>
      <dgm:spPr/>
      <dgm:t>
        <a:bodyPr/>
        <a:lstStyle/>
        <a:p>
          <a:endParaRPr lang="ru-RU"/>
        </a:p>
      </dgm:t>
    </dgm:pt>
    <dgm:pt modelId="{B782EAEB-27FA-4459-B31C-BA52500430DF}" type="pres">
      <dgm:prSet presAssocID="{F4044142-D868-4B35-921F-E58574DCA714}" presName="hierChild4" presStyleCnt="0"/>
      <dgm:spPr/>
      <dgm:t>
        <a:bodyPr/>
        <a:lstStyle/>
        <a:p>
          <a:endParaRPr lang="ru-RU"/>
        </a:p>
      </dgm:t>
    </dgm:pt>
    <dgm:pt modelId="{B413F663-1ECD-48BF-901E-6AC5A6A3C2B6}" type="pres">
      <dgm:prSet presAssocID="{15EEC4E3-901E-4001-99AC-2AF8B3AB9E8C}" presName="Name37" presStyleLbl="parChTrans1D3" presStyleIdx="0" presStyleCnt="5"/>
      <dgm:spPr/>
      <dgm:t>
        <a:bodyPr/>
        <a:lstStyle/>
        <a:p>
          <a:endParaRPr lang="ru-RU"/>
        </a:p>
      </dgm:t>
    </dgm:pt>
    <dgm:pt modelId="{E8185D86-B5D7-4882-B16D-F351F9FD7621}" type="pres">
      <dgm:prSet presAssocID="{F37E9368-7FE3-4671-BA2A-D0B849438403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F8624591-B3E7-4B51-AEC5-8CBE75368DA7}" type="pres">
      <dgm:prSet presAssocID="{F37E9368-7FE3-4671-BA2A-D0B849438403}" presName="rootComposite" presStyleCnt="0"/>
      <dgm:spPr/>
      <dgm:t>
        <a:bodyPr/>
        <a:lstStyle/>
        <a:p>
          <a:endParaRPr lang="ru-RU"/>
        </a:p>
      </dgm:t>
    </dgm:pt>
    <dgm:pt modelId="{442E1E88-A9F3-4E14-801B-1731318382EF}" type="pres">
      <dgm:prSet presAssocID="{F37E9368-7FE3-4671-BA2A-D0B849438403}" presName="rootText" presStyleLbl="node3" presStyleIdx="0" presStyleCnt="5" custScaleX="95392" custScaleY="77107" custLinFactNeighborX="-54979" custLinFactNeighborY="7753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AEEE8E0-0240-4C6B-A179-2092FDE70669}" type="pres">
      <dgm:prSet presAssocID="{F37E9368-7FE3-4671-BA2A-D0B849438403}" presName="rootConnector" presStyleLbl="node3" presStyleIdx="0" presStyleCnt="5"/>
      <dgm:spPr/>
      <dgm:t>
        <a:bodyPr/>
        <a:lstStyle/>
        <a:p>
          <a:endParaRPr lang="ru-RU"/>
        </a:p>
      </dgm:t>
    </dgm:pt>
    <dgm:pt modelId="{B5D07806-45D5-4F50-B70D-7214311A906D}" type="pres">
      <dgm:prSet presAssocID="{F37E9368-7FE3-4671-BA2A-D0B849438403}" presName="hierChild4" presStyleCnt="0"/>
      <dgm:spPr/>
      <dgm:t>
        <a:bodyPr/>
        <a:lstStyle/>
        <a:p>
          <a:endParaRPr lang="ru-RU"/>
        </a:p>
      </dgm:t>
    </dgm:pt>
    <dgm:pt modelId="{6E16332C-469A-4A73-9487-00E900786107}" type="pres">
      <dgm:prSet presAssocID="{F37E9368-7FE3-4671-BA2A-D0B849438403}" presName="hierChild5" presStyleCnt="0"/>
      <dgm:spPr/>
      <dgm:t>
        <a:bodyPr/>
        <a:lstStyle/>
        <a:p>
          <a:endParaRPr lang="ru-RU"/>
        </a:p>
      </dgm:t>
    </dgm:pt>
    <dgm:pt modelId="{62CAEF11-3CCB-469C-8011-B6EB44518BB4}" type="pres">
      <dgm:prSet presAssocID="{F1BFAFE5-1742-4E74-8990-949EE30DD881}" presName="Name37" presStyleLbl="parChTrans1D3" presStyleIdx="1" presStyleCnt="5"/>
      <dgm:spPr/>
      <dgm:t>
        <a:bodyPr/>
        <a:lstStyle/>
        <a:p>
          <a:endParaRPr lang="ru-RU"/>
        </a:p>
      </dgm:t>
    </dgm:pt>
    <dgm:pt modelId="{3DA8F8DC-3903-4BB0-8226-6DEDB2216134}" type="pres">
      <dgm:prSet presAssocID="{ABF7F131-E02E-4081-85A3-BDD778DC5795}" presName="hierRoot2" presStyleCnt="0">
        <dgm:presLayoutVars>
          <dgm:hierBranch val="init"/>
        </dgm:presLayoutVars>
      </dgm:prSet>
      <dgm:spPr/>
    </dgm:pt>
    <dgm:pt modelId="{D6D154CA-19C3-4FCD-B04C-84B85BE8833B}" type="pres">
      <dgm:prSet presAssocID="{ABF7F131-E02E-4081-85A3-BDD778DC5795}" presName="rootComposite" presStyleCnt="0"/>
      <dgm:spPr/>
    </dgm:pt>
    <dgm:pt modelId="{3E3A4D9F-BB0F-4397-AB73-13EA213BAA64}" type="pres">
      <dgm:prSet presAssocID="{ABF7F131-E02E-4081-85A3-BDD778DC5795}" presName="rootText" presStyleLbl="node3" presStyleIdx="1" presStyleCnt="5" custScaleX="116665" custScaleY="90177" custLinFactNeighborX="-54979" custLinFactNeighborY="7179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514F59E-08F6-468C-AB40-BF038A3EFA9D}" type="pres">
      <dgm:prSet presAssocID="{ABF7F131-E02E-4081-85A3-BDD778DC5795}" presName="rootConnector" presStyleLbl="node3" presStyleIdx="1" presStyleCnt="5"/>
      <dgm:spPr/>
      <dgm:t>
        <a:bodyPr/>
        <a:lstStyle/>
        <a:p>
          <a:endParaRPr lang="ru-RU"/>
        </a:p>
      </dgm:t>
    </dgm:pt>
    <dgm:pt modelId="{6D872DF1-8EE9-48A1-A3BE-C304EC7EBCEC}" type="pres">
      <dgm:prSet presAssocID="{ABF7F131-E02E-4081-85A3-BDD778DC5795}" presName="hierChild4" presStyleCnt="0"/>
      <dgm:spPr/>
    </dgm:pt>
    <dgm:pt modelId="{33BED4A2-15EB-4250-B461-4271A8B7514F}" type="pres">
      <dgm:prSet presAssocID="{ABF7F131-E02E-4081-85A3-BDD778DC5795}" presName="hierChild5" presStyleCnt="0"/>
      <dgm:spPr/>
    </dgm:pt>
    <dgm:pt modelId="{A2D9B6EC-5993-4E9A-B482-B99E79C1CAEA}" type="pres">
      <dgm:prSet presAssocID="{F4044142-D868-4B35-921F-E58574DCA714}" presName="hierChild5" presStyleCnt="0"/>
      <dgm:spPr/>
      <dgm:t>
        <a:bodyPr/>
        <a:lstStyle/>
        <a:p>
          <a:endParaRPr lang="ru-RU"/>
        </a:p>
      </dgm:t>
    </dgm:pt>
    <dgm:pt modelId="{E223BC00-C3FA-4CE5-B50E-F655C125D9B8}" type="pres">
      <dgm:prSet presAssocID="{9CB84896-B144-4974-B505-71C5E5C80B53}" presName="Name37" presStyleLbl="parChTrans1D2" presStyleIdx="1" presStyleCnt="2"/>
      <dgm:spPr/>
      <dgm:t>
        <a:bodyPr/>
        <a:lstStyle/>
        <a:p>
          <a:endParaRPr lang="ru-RU"/>
        </a:p>
      </dgm:t>
    </dgm:pt>
    <dgm:pt modelId="{3B1F5ECA-C4E9-4139-9A81-8458CDBC84CA}" type="pres">
      <dgm:prSet presAssocID="{5C1F18DD-11D7-43EE-B7CE-13AE88BAEFCF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12E95842-0A57-4829-81F6-7F52028F45AE}" type="pres">
      <dgm:prSet presAssocID="{5C1F18DD-11D7-43EE-B7CE-13AE88BAEFCF}" presName="rootComposite" presStyleCnt="0"/>
      <dgm:spPr/>
      <dgm:t>
        <a:bodyPr/>
        <a:lstStyle/>
        <a:p>
          <a:endParaRPr lang="ru-RU"/>
        </a:p>
      </dgm:t>
    </dgm:pt>
    <dgm:pt modelId="{E5FB7254-49F1-4432-9B29-9045723AF63D}" type="pres">
      <dgm:prSet presAssocID="{5C1F18DD-11D7-43EE-B7CE-13AE88BAEFCF}" presName="rootText" presStyleLbl="node2" presStyleIdx="1" presStyleCnt="2" custScaleX="165079" custScaleY="70985" custLinFactNeighborX="61632" custLinFactNeighborY="3920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E6AC7A0-7750-4F1A-B25D-25237EDA03B8}" type="pres">
      <dgm:prSet presAssocID="{5C1F18DD-11D7-43EE-B7CE-13AE88BAEFCF}" presName="rootConnector" presStyleLbl="node2" presStyleIdx="1" presStyleCnt="2"/>
      <dgm:spPr/>
      <dgm:t>
        <a:bodyPr/>
        <a:lstStyle/>
        <a:p>
          <a:endParaRPr lang="ru-RU"/>
        </a:p>
      </dgm:t>
    </dgm:pt>
    <dgm:pt modelId="{F5B85903-C4FD-4EB7-9711-CA61ACC04297}" type="pres">
      <dgm:prSet presAssocID="{5C1F18DD-11D7-43EE-B7CE-13AE88BAEFCF}" presName="hierChild4" presStyleCnt="0"/>
      <dgm:spPr/>
      <dgm:t>
        <a:bodyPr/>
        <a:lstStyle/>
        <a:p>
          <a:endParaRPr lang="ru-RU"/>
        </a:p>
      </dgm:t>
    </dgm:pt>
    <dgm:pt modelId="{9CF9A713-3B4A-4F3B-85D5-35698F568412}" type="pres">
      <dgm:prSet presAssocID="{14131411-D4CA-4758-8809-E206B8978B82}" presName="Name37" presStyleLbl="parChTrans1D3" presStyleIdx="2" presStyleCnt="5"/>
      <dgm:spPr/>
      <dgm:t>
        <a:bodyPr/>
        <a:lstStyle/>
        <a:p>
          <a:endParaRPr lang="ru-RU"/>
        </a:p>
      </dgm:t>
    </dgm:pt>
    <dgm:pt modelId="{2CB3BDFF-4252-4597-A1D4-75B6A3736C35}" type="pres">
      <dgm:prSet presAssocID="{66AE82CB-46EC-4957-9CA5-FFE853839FAC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732DA34D-DF8E-4D51-B292-15E2D243D308}" type="pres">
      <dgm:prSet presAssocID="{66AE82CB-46EC-4957-9CA5-FFE853839FAC}" presName="rootComposite" presStyleCnt="0"/>
      <dgm:spPr/>
      <dgm:t>
        <a:bodyPr/>
        <a:lstStyle/>
        <a:p>
          <a:endParaRPr lang="ru-RU"/>
        </a:p>
      </dgm:t>
    </dgm:pt>
    <dgm:pt modelId="{CE8DD864-566F-4124-B883-39D18409DABB}" type="pres">
      <dgm:prSet presAssocID="{66AE82CB-46EC-4957-9CA5-FFE853839FAC}" presName="rootText" presStyleLbl="node3" presStyleIdx="2" presStyleCnt="5" custScaleX="110503" custScaleY="83637" custLinFactNeighborX="68394" custLinFactNeighborY="3374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83A1676-D910-47DD-87D8-6A14D5D30944}" type="pres">
      <dgm:prSet presAssocID="{66AE82CB-46EC-4957-9CA5-FFE853839FAC}" presName="rootConnector" presStyleLbl="node3" presStyleIdx="2" presStyleCnt="5"/>
      <dgm:spPr/>
      <dgm:t>
        <a:bodyPr/>
        <a:lstStyle/>
        <a:p>
          <a:endParaRPr lang="ru-RU"/>
        </a:p>
      </dgm:t>
    </dgm:pt>
    <dgm:pt modelId="{21649847-D85E-4026-A2E1-70965BA9DB4A}" type="pres">
      <dgm:prSet presAssocID="{66AE82CB-46EC-4957-9CA5-FFE853839FAC}" presName="hierChild4" presStyleCnt="0"/>
      <dgm:spPr/>
      <dgm:t>
        <a:bodyPr/>
        <a:lstStyle/>
        <a:p>
          <a:endParaRPr lang="ru-RU"/>
        </a:p>
      </dgm:t>
    </dgm:pt>
    <dgm:pt modelId="{8ABD4230-51C9-4969-9039-932E4582FBBB}" type="pres">
      <dgm:prSet presAssocID="{66AE82CB-46EC-4957-9CA5-FFE853839FAC}" presName="hierChild5" presStyleCnt="0"/>
      <dgm:spPr/>
      <dgm:t>
        <a:bodyPr/>
        <a:lstStyle/>
        <a:p>
          <a:endParaRPr lang="ru-RU"/>
        </a:p>
      </dgm:t>
    </dgm:pt>
    <dgm:pt modelId="{5445354B-7321-4371-B23E-8A41485F94FA}" type="pres">
      <dgm:prSet presAssocID="{A6D5C55E-9854-4123-B2AC-3AA0F00E6AD2}" presName="Name37" presStyleLbl="parChTrans1D3" presStyleIdx="3" presStyleCnt="5"/>
      <dgm:spPr/>
      <dgm:t>
        <a:bodyPr/>
        <a:lstStyle/>
        <a:p>
          <a:endParaRPr lang="ru-RU"/>
        </a:p>
      </dgm:t>
    </dgm:pt>
    <dgm:pt modelId="{2B83F0D6-BB77-454E-ADF9-37F0E8D74D5E}" type="pres">
      <dgm:prSet presAssocID="{F7C80E71-3BFD-4D96-9546-E4B9E9A74BB2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47091FB4-793C-40F2-B0DB-7E0CD53D282B}" type="pres">
      <dgm:prSet presAssocID="{F7C80E71-3BFD-4D96-9546-E4B9E9A74BB2}" presName="rootComposite" presStyleCnt="0"/>
      <dgm:spPr/>
      <dgm:t>
        <a:bodyPr/>
        <a:lstStyle/>
        <a:p>
          <a:endParaRPr lang="ru-RU"/>
        </a:p>
      </dgm:t>
    </dgm:pt>
    <dgm:pt modelId="{AA38DAD4-C174-4CBC-A4B8-1AE0CFC605FF}" type="pres">
      <dgm:prSet presAssocID="{F7C80E71-3BFD-4D96-9546-E4B9E9A74BB2}" presName="rootText" presStyleLbl="node3" presStyleIdx="3" presStyleCnt="5" custScaleX="124296" custLinFactY="-5426" custLinFactNeighborX="-96637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88238DB-C38A-46C5-98BE-A39051930408}" type="pres">
      <dgm:prSet presAssocID="{F7C80E71-3BFD-4D96-9546-E4B9E9A74BB2}" presName="rootConnector" presStyleLbl="node3" presStyleIdx="3" presStyleCnt="5"/>
      <dgm:spPr/>
      <dgm:t>
        <a:bodyPr/>
        <a:lstStyle/>
        <a:p>
          <a:endParaRPr lang="ru-RU"/>
        </a:p>
      </dgm:t>
    </dgm:pt>
    <dgm:pt modelId="{04569723-9EC0-4AA4-8B06-E05E5453644A}" type="pres">
      <dgm:prSet presAssocID="{F7C80E71-3BFD-4D96-9546-E4B9E9A74BB2}" presName="hierChild4" presStyleCnt="0"/>
      <dgm:spPr/>
      <dgm:t>
        <a:bodyPr/>
        <a:lstStyle/>
        <a:p>
          <a:endParaRPr lang="ru-RU"/>
        </a:p>
      </dgm:t>
    </dgm:pt>
    <dgm:pt modelId="{95E654C0-B8C9-4275-BD28-EF81FAB7043D}" type="pres">
      <dgm:prSet presAssocID="{F7C80E71-3BFD-4D96-9546-E4B9E9A74BB2}" presName="hierChild5" presStyleCnt="0"/>
      <dgm:spPr/>
      <dgm:t>
        <a:bodyPr/>
        <a:lstStyle/>
        <a:p>
          <a:endParaRPr lang="ru-RU"/>
        </a:p>
      </dgm:t>
    </dgm:pt>
    <dgm:pt modelId="{3B7FF911-6621-457D-812D-272A9C0E0DED}" type="pres">
      <dgm:prSet presAssocID="{1026497C-B4F1-41C1-BB00-FF71D8F2E675}" presName="Name37" presStyleLbl="parChTrans1D3" presStyleIdx="4" presStyleCnt="5"/>
      <dgm:spPr/>
      <dgm:t>
        <a:bodyPr/>
        <a:lstStyle/>
        <a:p>
          <a:endParaRPr lang="ru-RU"/>
        </a:p>
      </dgm:t>
    </dgm:pt>
    <dgm:pt modelId="{DA38DF70-9074-4B30-83C8-476595E7D79C}" type="pres">
      <dgm:prSet presAssocID="{F86F835E-7FDB-4008-85CF-278E3DCD5486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DB59910B-8F39-414A-B5FE-C32AEFA97CAB}" type="pres">
      <dgm:prSet presAssocID="{F86F835E-7FDB-4008-85CF-278E3DCD5486}" presName="rootComposite" presStyleCnt="0"/>
      <dgm:spPr/>
      <dgm:t>
        <a:bodyPr/>
        <a:lstStyle/>
        <a:p>
          <a:endParaRPr lang="ru-RU"/>
        </a:p>
      </dgm:t>
    </dgm:pt>
    <dgm:pt modelId="{9818A58E-F28F-418A-AC0B-DFCEC70BBEAD}" type="pres">
      <dgm:prSet presAssocID="{F86F835E-7FDB-4008-85CF-278E3DCD5486}" presName="rootText" presStyleLbl="node3" presStyleIdx="4" presStyleCnt="5" custScaleX="133341" custScaleY="85349" custLinFactY="-10399" custLinFactNeighborX="49492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41594D9-BC50-4871-BC4A-81F454FB8721}" type="pres">
      <dgm:prSet presAssocID="{F86F835E-7FDB-4008-85CF-278E3DCD5486}" presName="rootConnector" presStyleLbl="node3" presStyleIdx="4" presStyleCnt="5"/>
      <dgm:spPr/>
      <dgm:t>
        <a:bodyPr/>
        <a:lstStyle/>
        <a:p>
          <a:endParaRPr lang="ru-RU"/>
        </a:p>
      </dgm:t>
    </dgm:pt>
    <dgm:pt modelId="{1766EE92-4D63-4060-8F56-945FEE56FB5E}" type="pres">
      <dgm:prSet presAssocID="{F86F835E-7FDB-4008-85CF-278E3DCD5486}" presName="hierChild4" presStyleCnt="0"/>
      <dgm:spPr/>
      <dgm:t>
        <a:bodyPr/>
        <a:lstStyle/>
        <a:p>
          <a:endParaRPr lang="ru-RU"/>
        </a:p>
      </dgm:t>
    </dgm:pt>
    <dgm:pt modelId="{A3282AF4-F1F3-4CD1-9313-578D6311C141}" type="pres">
      <dgm:prSet presAssocID="{F86F835E-7FDB-4008-85CF-278E3DCD5486}" presName="hierChild5" presStyleCnt="0"/>
      <dgm:spPr/>
      <dgm:t>
        <a:bodyPr/>
        <a:lstStyle/>
        <a:p>
          <a:endParaRPr lang="ru-RU"/>
        </a:p>
      </dgm:t>
    </dgm:pt>
    <dgm:pt modelId="{AF6AE977-7913-4E07-A2A6-FF609FFC3560}" type="pres">
      <dgm:prSet presAssocID="{5C1F18DD-11D7-43EE-B7CE-13AE88BAEFCF}" presName="hierChild5" presStyleCnt="0"/>
      <dgm:spPr/>
      <dgm:t>
        <a:bodyPr/>
        <a:lstStyle/>
        <a:p>
          <a:endParaRPr lang="ru-RU"/>
        </a:p>
      </dgm:t>
    </dgm:pt>
    <dgm:pt modelId="{5B581053-1BDD-46D4-BB42-3591B7C854AF}" type="pres">
      <dgm:prSet presAssocID="{B6C98BCC-AF96-4870-8071-159D7D0C0B19}" presName="hierChild3" presStyleCnt="0"/>
      <dgm:spPr/>
      <dgm:t>
        <a:bodyPr/>
        <a:lstStyle/>
        <a:p>
          <a:endParaRPr lang="ru-RU"/>
        </a:p>
      </dgm:t>
    </dgm:pt>
  </dgm:ptLst>
  <dgm:cxnLst>
    <dgm:cxn modelId="{DC05043B-51B4-4EE8-8762-0EBA32F9601C}" srcId="{F44A93E6-6DB0-40C7-9A1C-8807CF878C50}" destId="{B6C98BCC-AF96-4870-8071-159D7D0C0B19}" srcOrd="0" destOrd="0" parTransId="{78A74F51-D5AA-47E1-8DA6-5115A27E5011}" sibTransId="{6E503C66-FE49-4E2E-85AF-0951B5F8F033}"/>
    <dgm:cxn modelId="{08885AFD-B8B6-407F-94A2-F4E1774E50A0}" type="presOf" srcId="{14131411-D4CA-4758-8809-E206B8978B82}" destId="{9CF9A713-3B4A-4F3B-85D5-35698F568412}" srcOrd="0" destOrd="0" presId="urn:microsoft.com/office/officeart/2005/8/layout/orgChart1"/>
    <dgm:cxn modelId="{8B77C0BA-A68E-4C2A-8F99-75C7C269B6D1}" type="presOf" srcId="{F86F835E-7FDB-4008-85CF-278E3DCD5486}" destId="{9818A58E-F28F-418A-AC0B-DFCEC70BBEAD}" srcOrd="0" destOrd="0" presId="urn:microsoft.com/office/officeart/2005/8/layout/orgChart1"/>
    <dgm:cxn modelId="{931E7D6B-50AB-4194-B607-13DE54C213F5}" type="presOf" srcId="{F7C80E71-3BFD-4D96-9546-E4B9E9A74BB2}" destId="{AA38DAD4-C174-4CBC-A4B8-1AE0CFC605FF}" srcOrd="0" destOrd="0" presId="urn:microsoft.com/office/officeart/2005/8/layout/orgChart1"/>
    <dgm:cxn modelId="{2579DD92-8023-41D9-A181-AD1830B901E3}" type="presOf" srcId="{F37E9368-7FE3-4671-BA2A-D0B849438403}" destId="{442E1E88-A9F3-4E14-801B-1731318382EF}" srcOrd="0" destOrd="0" presId="urn:microsoft.com/office/officeart/2005/8/layout/orgChart1"/>
    <dgm:cxn modelId="{FC2F2795-EED1-4B9C-8363-C83BAD798B22}" srcId="{F4044142-D868-4B35-921F-E58574DCA714}" destId="{F37E9368-7FE3-4671-BA2A-D0B849438403}" srcOrd="0" destOrd="0" parTransId="{15EEC4E3-901E-4001-99AC-2AF8B3AB9E8C}" sibTransId="{8FE1C310-1337-453F-BD05-0EAB0C2D5D05}"/>
    <dgm:cxn modelId="{125C8F67-60E9-424B-9006-2EB61839480B}" srcId="{F4044142-D868-4B35-921F-E58574DCA714}" destId="{ABF7F131-E02E-4081-85A3-BDD778DC5795}" srcOrd="1" destOrd="0" parTransId="{F1BFAFE5-1742-4E74-8990-949EE30DD881}" sibTransId="{BF5DB42F-710E-4A4C-8624-625C6C9C7A90}"/>
    <dgm:cxn modelId="{A6977686-861F-4AA3-85DD-F10598195029}" type="presOf" srcId="{1026497C-B4F1-41C1-BB00-FF71D8F2E675}" destId="{3B7FF911-6621-457D-812D-272A9C0E0DED}" srcOrd="0" destOrd="0" presId="urn:microsoft.com/office/officeart/2005/8/layout/orgChart1"/>
    <dgm:cxn modelId="{B5E09102-31A1-42C1-ABA1-40294C0E8793}" type="presOf" srcId="{F7C80E71-3BFD-4D96-9546-E4B9E9A74BB2}" destId="{588238DB-C38A-46C5-98BE-A39051930408}" srcOrd="1" destOrd="0" presId="urn:microsoft.com/office/officeart/2005/8/layout/orgChart1"/>
    <dgm:cxn modelId="{8836CC01-9819-4FC2-8DF1-1FE1F8539E14}" type="presOf" srcId="{F44A93E6-6DB0-40C7-9A1C-8807CF878C50}" destId="{E0520ED5-AB88-4766-9108-6D70741E8D89}" srcOrd="0" destOrd="0" presId="urn:microsoft.com/office/officeart/2005/8/layout/orgChart1"/>
    <dgm:cxn modelId="{F6793964-5F8A-4AEA-944D-7057776D7B4F}" type="presOf" srcId="{F4044142-D868-4B35-921F-E58574DCA714}" destId="{170F6D0D-AB3B-4252-906D-12FD44F27447}" srcOrd="0" destOrd="0" presId="urn:microsoft.com/office/officeart/2005/8/layout/orgChart1"/>
    <dgm:cxn modelId="{730C3596-033A-4242-8DD0-23A579F0E27C}" type="presOf" srcId="{5C1F18DD-11D7-43EE-B7CE-13AE88BAEFCF}" destId="{E5FB7254-49F1-4432-9B29-9045723AF63D}" srcOrd="0" destOrd="0" presId="urn:microsoft.com/office/officeart/2005/8/layout/orgChart1"/>
    <dgm:cxn modelId="{B6F28475-7428-4844-976F-E927095F5734}" srcId="{B6C98BCC-AF96-4870-8071-159D7D0C0B19}" destId="{5C1F18DD-11D7-43EE-B7CE-13AE88BAEFCF}" srcOrd="1" destOrd="0" parTransId="{9CB84896-B144-4974-B505-71C5E5C80B53}" sibTransId="{8364F54F-F926-4AA4-A7BA-1A67F190AF77}"/>
    <dgm:cxn modelId="{0E5C7997-62E6-4B66-8A8E-7DD705B69169}" type="presOf" srcId="{B6C98BCC-AF96-4870-8071-159D7D0C0B19}" destId="{D8EE135B-8934-4736-98A2-C65E47260563}" srcOrd="1" destOrd="0" presId="urn:microsoft.com/office/officeart/2005/8/layout/orgChart1"/>
    <dgm:cxn modelId="{68C13DCC-E53F-45BC-818A-824D3F7D2D83}" type="presOf" srcId="{A6D5C55E-9854-4123-B2AC-3AA0F00E6AD2}" destId="{5445354B-7321-4371-B23E-8A41485F94FA}" srcOrd="0" destOrd="0" presId="urn:microsoft.com/office/officeart/2005/8/layout/orgChart1"/>
    <dgm:cxn modelId="{B062CCFD-16FE-4D6D-9175-D54C87AB00D9}" type="presOf" srcId="{F86F835E-7FDB-4008-85CF-278E3DCD5486}" destId="{D41594D9-BC50-4871-BC4A-81F454FB8721}" srcOrd="1" destOrd="0" presId="urn:microsoft.com/office/officeart/2005/8/layout/orgChart1"/>
    <dgm:cxn modelId="{5215A767-DB86-435D-AD6F-3F13B519C772}" type="presOf" srcId="{F1BFAFE5-1742-4E74-8990-949EE30DD881}" destId="{62CAEF11-3CCB-469C-8011-B6EB44518BB4}" srcOrd="0" destOrd="0" presId="urn:microsoft.com/office/officeart/2005/8/layout/orgChart1"/>
    <dgm:cxn modelId="{3E84C675-03F9-406B-AA6E-3898F85586E9}" srcId="{B6C98BCC-AF96-4870-8071-159D7D0C0B19}" destId="{F4044142-D868-4B35-921F-E58574DCA714}" srcOrd="0" destOrd="0" parTransId="{AFBB3A87-D60D-4403-BAFE-38FDD238AEE4}" sibTransId="{8150FF5A-88E8-4316-B3A1-1D5028F1BB14}"/>
    <dgm:cxn modelId="{564D2C34-CACA-48D1-8C24-7F6964510817}" type="presOf" srcId="{66AE82CB-46EC-4957-9CA5-FFE853839FAC}" destId="{CE8DD864-566F-4124-B883-39D18409DABB}" srcOrd="0" destOrd="0" presId="urn:microsoft.com/office/officeart/2005/8/layout/orgChart1"/>
    <dgm:cxn modelId="{BDB8FF91-655A-4ECD-9B41-4666A1ED9ED8}" srcId="{5C1F18DD-11D7-43EE-B7CE-13AE88BAEFCF}" destId="{66AE82CB-46EC-4957-9CA5-FFE853839FAC}" srcOrd="0" destOrd="0" parTransId="{14131411-D4CA-4758-8809-E206B8978B82}" sibTransId="{9526CC22-3DBF-489E-A825-7A642793869E}"/>
    <dgm:cxn modelId="{3EA552B8-D93B-477B-BA7D-D245A67C42D7}" srcId="{5C1F18DD-11D7-43EE-B7CE-13AE88BAEFCF}" destId="{F86F835E-7FDB-4008-85CF-278E3DCD5486}" srcOrd="2" destOrd="0" parTransId="{1026497C-B4F1-41C1-BB00-FF71D8F2E675}" sibTransId="{76CA1E4E-18E3-4874-85A2-0B15B99FAECC}"/>
    <dgm:cxn modelId="{1D67AFD2-9F5D-45AA-ABDA-AA518AECFD35}" type="presOf" srcId="{ABF7F131-E02E-4081-85A3-BDD778DC5795}" destId="{3E3A4D9F-BB0F-4397-AB73-13EA213BAA64}" srcOrd="0" destOrd="0" presId="urn:microsoft.com/office/officeart/2005/8/layout/orgChart1"/>
    <dgm:cxn modelId="{346FB880-8541-4E98-9AF8-5D65643B0251}" type="presOf" srcId="{9CB84896-B144-4974-B505-71C5E5C80B53}" destId="{E223BC00-C3FA-4CE5-B50E-F655C125D9B8}" srcOrd="0" destOrd="0" presId="urn:microsoft.com/office/officeart/2005/8/layout/orgChart1"/>
    <dgm:cxn modelId="{F80F292D-D2F8-49F8-976C-0CEE05F0195E}" type="presOf" srcId="{66AE82CB-46EC-4957-9CA5-FFE853839FAC}" destId="{B83A1676-D910-47DD-87D8-6A14D5D30944}" srcOrd="1" destOrd="0" presId="urn:microsoft.com/office/officeart/2005/8/layout/orgChart1"/>
    <dgm:cxn modelId="{031AC2BF-2714-421D-A7F6-985027FBF548}" type="presOf" srcId="{F37E9368-7FE3-4671-BA2A-D0B849438403}" destId="{5AEEE8E0-0240-4C6B-A179-2092FDE70669}" srcOrd="1" destOrd="0" presId="urn:microsoft.com/office/officeart/2005/8/layout/orgChart1"/>
    <dgm:cxn modelId="{6FCC1053-FBB0-492B-921C-C29CF8A2429C}" srcId="{5C1F18DD-11D7-43EE-B7CE-13AE88BAEFCF}" destId="{F7C80E71-3BFD-4D96-9546-E4B9E9A74BB2}" srcOrd="1" destOrd="0" parTransId="{A6D5C55E-9854-4123-B2AC-3AA0F00E6AD2}" sibTransId="{156C02C6-745A-4D8F-9954-4CA2198D1835}"/>
    <dgm:cxn modelId="{7DE3884F-03D7-47D5-BA50-4DFFF80228FA}" type="presOf" srcId="{15EEC4E3-901E-4001-99AC-2AF8B3AB9E8C}" destId="{B413F663-1ECD-48BF-901E-6AC5A6A3C2B6}" srcOrd="0" destOrd="0" presId="urn:microsoft.com/office/officeart/2005/8/layout/orgChart1"/>
    <dgm:cxn modelId="{3B46F02E-F965-47C0-B2E3-3BA1F1E54D72}" type="presOf" srcId="{ABF7F131-E02E-4081-85A3-BDD778DC5795}" destId="{E514F59E-08F6-468C-AB40-BF038A3EFA9D}" srcOrd="1" destOrd="0" presId="urn:microsoft.com/office/officeart/2005/8/layout/orgChart1"/>
    <dgm:cxn modelId="{28FF9430-2B58-4D74-A4E0-EDCC095E214F}" type="presOf" srcId="{F4044142-D868-4B35-921F-E58574DCA714}" destId="{0AB3EC8B-91D8-47B8-AE3B-66AF31DC937F}" srcOrd="1" destOrd="0" presId="urn:microsoft.com/office/officeart/2005/8/layout/orgChart1"/>
    <dgm:cxn modelId="{82569AF0-DFB1-47DD-A51E-AC4B9CA22D1E}" type="presOf" srcId="{B6C98BCC-AF96-4870-8071-159D7D0C0B19}" destId="{32AA0C24-12E1-4252-BB79-7194DE0A9468}" srcOrd="0" destOrd="0" presId="urn:microsoft.com/office/officeart/2005/8/layout/orgChart1"/>
    <dgm:cxn modelId="{B116E96D-992D-4B82-8B47-AE1042A06968}" type="presOf" srcId="{5C1F18DD-11D7-43EE-B7CE-13AE88BAEFCF}" destId="{8E6AC7A0-7750-4F1A-B25D-25237EDA03B8}" srcOrd="1" destOrd="0" presId="urn:microsoft.com/office/officeart/2005/8/layout/orgChart1"/>
    <dgm:cxn modelId="{7CC7C34D-C29C-46BF-BA33-93D173F2AA1F}" type="presOf" srcId="{AFBB3A87-D60D-4403-BAFE-38FDD238AEE4}" destId="{1F0698EB-6F20-4ADF-AF4A-39788DC2CBAD}" srcOrd="0" destOrd="0" presId="urn:microsoft.com/office/officeart/2005/8/layout/orgChart1"/>
    <dgm:cxn modelId="{987958B1-C105-4B85-9A04-0336AE48928B}" type="presParOf" srcId="{E0520ED5-AB88-4766-9108-6D70741E8D89}" destId="{8F012301-CE51-4A07-A49F-4D88DDB0F2C5}" srcOrd="0" destOrd="0" presId="urn:microsoft.com/office/officeart/2005/8/layout/orgChart1"/>
    <dgm:cxn modelId="{B777A5FA-1C03-4825-A7C8-AF0069B50649}" type="presParOf" srcId="{8F012301-CE51-4A07-A49F-4D88DDB0F2C5}" destId="{08239E03-B296-42FD-A74E-09481690B6C0}" srcOrd="0" destOrd="0" presId="urn:microsoft.com/office/officeart/2005/8/layout/orgChart1"/>
    <dgm:cxn modelId="{CBC0046E-D4ED-4D2A-835C-49899B84412F}" type="presParOf" srcId="{08239E03-B296-42FD-A74E-09481690B6C0}" destId="{32AA0C24-12E1-4252-BB79-7194DE0A9468}" srcOrd="0" destOrd="0" presId="urn:microsoft.com/office/officeart/2005/8/layout/orgChart1"/>
    <dgm:cxn modelId="{DAFE1939-E728-4D4B-97E5-19052922DADD}" type="presParOf" srcId="{08239E03-B296-42FD-A74E-09481690B6C0}" destId="{D8EE135B-8934-4736-98A2-C65E47260563}" srcOrd="1" destOrd="0" presId="urn:microsoft.com/office/officeart/2005/8/layout/orgChart1"/>
    <dgm:cxn modelId="{CE91212F-2C98-44E6-B2A2-74956797D575}" type="presParOf" srcId="{8F012301-CE51-4A07-A49F-4D88DDB0F2C5}" destId="{FBBB04BF-0405-461F-8A76-F440A2CEC0E0}" srcOrd="1" destOrd="0" presId="urn:microsoft.com/office/officeart/2005/8/layout/orgChart1"/>
    <dgm:cxn modelId="{0B1A809B-EE78-47B6-A698-506C6D428332}" type="presParOf" srcId="{FBBB04BF-0405-461F-8A76-F440A2CEC0E0}" destId="{1F0698EB-6F20-4ADF-AF4A-39788DC2CBAD}" srcOrd="0" destOrd="0" presId="urn:microsoft.com/office/officeart/2005/8/layout/orgChart1"/>
    <dgm:cxn modelId="{3D3F724D-609F-484A-8A09-C43773E54C2B}" type="presParOf" srcId="{FBBB04BF-0405-461F-8A76-F440A2CEC0E0}" destId="{A01F4055-05EB-45D8-89F6-03FB0D220017}" srcOrd="1" destOrd="0" presId="urn:microsoft.com/office/officeart/2005/8/layout/orgChart1"/>
    <dgm:cxn modelId="{DED73864-93F7-430A-887B-DE47004682EF}" type="presParOf" srcId="{A01F4055-05EB-45D8-89F6-03FB0D220017}" destId="{E9F8C4D4-B5BA-47C9-B283-55A3F15BA216}" srcOrd="0" destOrd="0" presId="urn:microsoft.com/office/officeart/2005/8/layout/orgChart1"/>
    <dgm:cxn modelId="{35541AEC-58B4-4760-9FA8-1F8FC08A08E9}" type="presParOf" srcId="{E9F8C4D4-B5BA-47C9-B283-55A3F15BA216}" destId="{170F6D0D-AB3B-4252-906D-12FD44F27447}" srcOrd="0" destOrd="0" presId="urn:microsoft.com/office/officeart/2005/8/layout/orgChart1"/>
    <dgm:cxn modelId="{7D57A167-CBE3-40A9-BE68-B13A1DE02FB0}" type="presParOf" srcId="{E9F8C4D4-B5BA-47C9-B283-55A3F15BA216}" destId="{0AB3EC8B-91D8-47B8-AE3B-66AF31DC937F}" srcOrd="1" destOrd="0" presId="urn:microsoft.com/office/officeart/2005/8/layout/orgChart1"/>
    <dgm:cxn modelId="{CE9EF757-AC32-43F0-B3BE-4530FC1CD38C}" type="presParOf" srcId="{A01F4055-05EB-45D8-89F6-03FB0D220017}" destId="{B782EAEB-27FA-4459-B31C-BA52500430DF}" srcOrd="1" destOrd="0" presId="urn:microsoft.com/office/officeart/2005/8/layout/orgChart1"/>
    <dgm:cxn modelId="{C3806F56-1C06-4172-B717-83A558AAFEE2}" type="presParOf" srcId="{B782EAEB-27FA-4459-B31C-BA52500430DF}" destId="{B413F663-1ECD-48BF-901E-6AC5A6A3C2B6}" srcOrd="0" destOrd="0" presId="urn:microsoft.com/office/officeart/2005/8/layout/orgChart1"/>
    <dgm:cxn modelId="{47A3C755-0013-419D-82A9-CB5827D3D840}" type="presParOf" srcId="{B782EAEB-27FA-4459-B31C-BA52500430DF}" destId="{E8185D86-B5D7-4882-B16D-F351F9FD7621}" srcOrd="1" destOrd="0" presId="urn:microsoft.com/office/officeart/2005/8/layout/orgChart1"/>
    <dgm:cxn modelId="{5CDE6F1B-4CD8-4B1B-9291-79D2D4254049}" type="presParOf" srcId="{E8185D86-B5D7-4882-B16D-F351F9FD7621}" destId="{F8624591-B3E7-4B51-AEC5-8CBE75368DA7}" srcOrd="0" destOrd="0" presId="urn:microsoft.com/office/officeart/2005/8/layout/orgChart1"/>
    <dgm:cxn modelId="{A77BF582-42C9-4093-AC31-F671DB62A9D1}" type="presParOf" srcId="{F8624591-B3E7-4B51-AEC5-8CBE75368DA7}" destId="{442E1E88-A9F3-4E14-801B-1731318382EF}" srcOrd="0" destOrd="0" presId="urn:microsoft.com/office/officeart/2005/8/layout/orgChart1"/>
    <dgm:cxn modelId="{619C3CFD-2C25-4B1C-A037-DF6F4C361E5D}" type="presParOf" srcId="{F8624591-B3E7-4B51-AEC5-8CBE75368DA7}" destId="{5AEEE8E0-0240-4C6B-A179-2092FDE70669}" srcOrd="1" destOrd="0" presId="urn:microsoft.com/office/officeart/2005/8/layout/orgChart1"/>
    <dgm:cxn modelId="{D99A20C7-F6AF-4ED5-A1D1-64D13E22993E}" type="presParOf" srcId="{E8185D86-B5D7-4882-B16D-F351F9FD7621}" destId="{B5D07806-45D5-4F50-B70D-7214311A906D}" srcOrd="1" destOrd="0" presId="urn:microsoft.com/office/officeart/2005/8/layout/orgChart1"/>
    <dgm:cxn modelId="{1E46D4D4-876A-4F87-8FB6-F445C50D3304}" type="presParOf" srcId="{E8185D86-B5D7-4882-B16D-F351F9FD7621}" destId="{6E16332C-469A-4A73-9487-00E900786107}" srcOrd="2" destOrd="0" presId="urn:microsoft.com/office/officeart/2005/8/layout/orgChart1"/>
    <dgm:cxn modelId="{35CA061B-E3B1-4ABB-8E6E-9F21B84F9817}" type="presParOf" srcId="{B782EAEB-27FA-4459-B31C-BA52500430DF}" destId="{62CAEF11-3CCB-469C-8011-B6EB44518BB4}" srcOrd="2" destOrd="0" presId="urn:microsoft.com/office/officeart/2005/8/layout/orgChart1"/>
    <dgm:cxn modelId="{D91001FD-7C9D-413C-B6E7-284CBB75F293}" type="presParOf" srcId="{B782EAEB-27FA-4459-B31C-BA52500430DF}" destId="{3DA8F8DC-3903-4BB0-8226-6DEDB2216134}" srcOrd="3" destOrd="0" presId="urn:microsoft.com/office/officeart/2005/8/layout/orgChart1"/>
    <dgm:cxn modelId="{A145F805-919B-42BF-86E4-4C1A763EC10C}" type="presParOf" srcId="{3DA8F8DC-3903-4BB0-8226-6DEDB2216134}" destId="{D6D154CA-19C3-4FCD-B04C-84B85BE8833B}" srcOrd="0" destOrd="0" presId="urn:microsoft.com/office/officeart/2005/8/layout/orgChart1"/>
    <dgm:cxn modelId="{1537A471-02E6-41B9-B00F-87009C8A5878}" type="presParOf" srcId="{D6D154CA-19C3-4FCD-B04C-84B85BE8833B}" destId="{3E3A4D9F-BB0F-4397-AB73-13EA213BAA64}" srcOrd="0" destOrd="0" presId="urn:microsoft.com/office/officeart/2005/8/layout/orgChart1"/>
    <dgm:cxn modelId="{D060FEBA-7158-4B72-9DD1-C0837FCF80A9}" type="presParOf" srcId="{D6D154CA-19C3-4FCD-B04C-84B85BE8833B}" destId="{E514F59E-08F6-468C-AB40-BF038A3EFA9D}" srcOrd="1" destOrd="0" presId="urn:microsoft.com/office/officeart/2005/8/layout/orgChart1"/>
    <dgm:cxn modelId="{D9117B7F-4003-4216-B796-DE842CC0C5CD}" type="presParOf" srcId="{3DA8F8DC-3903-4BB0-8226-6DEDB2216134}" destId="{6D872DF1-8EE9-48A1-A3BE-C304EC7EBCEC}" srcOrd="1" destOrd="0" presId="urn:microsoft.com/office/officeart/2005/8/layout/orgChart1"/>
    <dgm:cxn modelId="{FAFF42EA-734A-43F0-8A17-F9F068F5981C}" type="presParOf" srcId="{3DA8F8DC-3903-4BB0-8226-6DEDB2216134}" destId="{33BED4A2-15EB-4250-B461-4271A8B7514F}" srcOrd="2" destOrd="0" presId="urn:microsoft.com/office/officeart/2005/8/layout/orgChart1"/>
    <dgm:cxn modelId="{7B6467AC-76D4-4283-B88C-A5C9F6A75DC1}" type="presParOf" srcId="{A01F4055-05EB-45D8-89F6-03FB0D220017}" destId="{A2D9B6EC-5993-4E9A-B482-B99E79C1CAEA}" srcOrd="2" destOrd="0" presId="urn:microsoft.com/office/officeart/2005/8/layout/orgChart1"/>
    <dgm:cxn modelId="{1CC10B6E-8420-4DB0-A60E-586F413DEE28}" type="presParOf" srcId="{FBBB04BF-0405-461F-8A76-F440A2CEC0E0}" destId="{E223BC00-C3FA-4CE5-B50E-F655C125D9B8}" srcOrd="2" destOrd="0" presId="urn:microsoft.com/office/officeart/2005/8/layout/orgChart1"/>
    <dgm:cxn modelId="{A932532B-7571-43B8-9532-CCC729542545}" type="presParOf" srcId="{FBBB04BF-0405-461F-8A76-F440A2CEC0E0}" destId="{3B1F5ECA-C4E9-4139-9A81-8458CDBC84CA}" srcOrd="3" destOrd="0" presId="urn:microsoft.com/office/officeart/2005/8/layout/orgChart1"/>
    <dgm:cxn modelId="{4863CF6F-EBAA-486C-ACAF-FE665809439B}" type="presParOf" srcId="{3B1F5ECA-C4E9-4139-9A81-8458CDBC84CA}" destId="{12E95842-0A57-4829-81F6-7F52028F45AE}" srcOrd="0" destOrd="0" presId="urn:microsoft.com/office/officeart/2005/8/layout/orgChart1"/>
    <dgm:cxn modelId="{F0F84EFF-B073-4328-BE31-4929A987ADF4}" type="presParOf" srcId="{12E95842-0A57-4829-81F6-7F52028F45AE}" destId="{E5FB7254-49F1-4432-9B29-9045723AF63D}" srcOrd="0" destOrd="0" presId="urn:microsoft.com/office/officeart/2005/8/layout/orgChart1"/>
    <dgm:cxn modelId="{1C9BA8A2-C863-47D1-B7EB-DDD89BEB1FF9}" type="presParOf" srcId="{12E95842-0A57-4829-81F6-7F52028F45AE}" destId="{8E6AC7A0-7750-4F1A-B25D-25237EDA03B8}" srcOrd="1" destOrd="0" presId="urn:microsoft.com/office/officeart/2005/8/layout/orgChart1"/>
    <dgm:cxn modelId="{F1E05D21-9473-424A-90AB-E25ECAA1DA38}" type="presParOf" srcId="{3B1F5ECA-C4E9-4139-9A81-8458CDBC84CA}" destId="{F5B85903-C4FD-4EB7-9711-CA61ACC04297}" srcOrd="1" destOrd="0" presId="urn:microsoft.com/office/officeart/2005/8/layout/orgChart1"/>
    <dgm:cxn modelId="{7034116F-8766-4589-BE6D-B387626D91F5}" type="presParOf" srcId="{F5B85903-C4FD-4EB7-9711-CA61ACC04297}" destId="{9CF9A713-3B4A-4F3B-85D5-35698F568412}" srcOrd="0" destOrd="0" presId="urn:microsoft.com/office/officeart/2005/8/layout/orgChart1"/>
    <dgm:cxn modelId="{D8D3E22C-9011-47F1-96F4-A79676BA8578}" type="presParOf" srcId="{F5B85903-C4FD-4EB7-9711-CA61ACC04297}" destId="{2CB3BDFF-4252-4597-A1D4-75B6A3736C35}" srcOrd="1" destOrd="0" presId="urn:microsoft.com/office/officeart/2005/8/layout/orgChart1"/>
    <dgm:cxn modelId="{0F29E23F-3514-498F-A454-78A4A7BC9D99}" type="presParOf" srcId="{2CB3BDFF-4252-4597-A1D4-75B6A3736C35}" destId="{732DA34D-DF8E-4D51-B292-15E2D243D308}" srcOrd="0" destOrd="0" presId="urn:microsoft.com/office/officeart/2005/8/layout/orgChart1"/>
    <dgm:cxn modelId="{8B6BBCE1-BC57-433A-969F-6086E34830F2}" type="presParOf" srcId="{732DA34D-DF8E-4D51-B292-15E2D243D308}" destId="{CE8DD864-566F-4124-B883-39D18409DABB}" srcOrd="0" destOrd="0" presId="urn:microsoft.com/office/officeart/2005/8/layout/orgChart1"/>
    <dgm:cxn modelId="{8A81BEB1-0DB1-465E-9473-732536B1C0F3}" type="presParOf" srcId="{732DA34D-DF8E-4D51-B292-15E2D243D308}" destId="{B83A1676-D910-47DD-87D8-6A14D5D30944}" srcOrd="1" destOrd="0" presId="urn:microsoft.com/office/officeart/2005/8/layout/orgChart1"/>
    <dgm:cxn modelId="{38A1CD15-5988-449F-9CA2-E6DA73D286D9}" type="presParOf" srcId="{2CB3BDFF-4252-4597-A1D4-75B6A3736C35}" destId="{21649847-D85E-4026-A2E1-70965BA9DB4A}" srcOrd="1" destOrd="0" presId="urn:microsoft.com/office/officeart/2005/8/layout/orgChart1"/>
    <dgm:cxn modelId="{60531EF4-9B3F-46DB-8BDE-6E5390569BE5}" type="presParOf" srcId="{2CB3BDFF-4252-4597-A1D4-75B6A3736C35}" destId="{8ABD4230-51C9-4969-9039-932E4582FBBB}" srcOrd="2" destOrd="0" presId="urn:microsoft.com/office/officeart/2005/8/layout/orgChart1"/>
    <dgm:cxn modelId="{AD965234-0CB5-473C-BC2F-9541B28816A2}" type="presParOf" srcId="{F5B85903-C4FD-4EB7-9711-CA61ACC04297}" destId="{5445354B-7321-4371-B23E-8A41485F94FA}" srcOrd="2" destOrd="0" presId="urn:microsoft.com/office/officeart/2005/8/layout/orgChart1"/>
    <dgm:cxn modelId="{A5C918E0-521E-4C24-B3EE-D2F49FAA42AA}" type="presParOf" srcId="{F5B85903-C4FD-4EB7-9711-CA61ACC04297}" destId="{2B83F0D6-BB77-454E-ADF9-37F0E8D74D5E}" srcOrd="3" destOrd="0" presId="urn:microsoft.com/office/officeart/2005/8/layout/orgChart1"/>
    <dgm:cxn modelId="{4FFF5EF1-CFE0-4170-82BB-230D79113F05}" type="presParOf" srcId="{2B83F0D6-BB77-454E-ADF9-37F0E8D74D5E}" destId="{47091FB4-793C-40F2-B0DB-7E0CD53D282B}" srcOrd="0" destOrd="0" presId="urn:microsoft.com/office/officeart/2005/8/layout/orgChart1"/>
    <dgm:cxn modelId="{A2DBE899-CB90-46CC-99E5-B74BA4F660BF}" type="presParOf" srcId="{47091FB4-793C-40F2-B0DB-7E0CD53D282B}" destId="{AA38DAD4-C174-4CBC-A4B8-1AE0CFC605FF}" srcOrd="0" destOrd="0" presId="urn:microsoft.com/office/officeart/2005/8/layout/orgChart1"/>
    <dgm:cxn modelId="{65B63DDC-1DD3-4017-8984-B4CEB663DAC2}" type="presParOf" srcId="{47091FB4-793C-40F2-B0DB-7E0CD53D282B}" destId="{588238DB-C38A-46C5-98BE-A39051930408}" srcOrd="1" destOrd="0" presId="urn:microsoft.com/office/officeart/2005/8/layout/orgChart1"/>
    <dgm:cxn modelId="{FD2D7125-1E79-4F56-94CE-13BAF17E0E8B}" type="presParOf" srcId="{2B83F0D6-BB77-454E-ADF9-37F0E8D74D5E}" destId="{04569723-9EC0-4AA4-8B06-E05E5453644A}" srcOrd="1" destOrd="0" presId="urn:microsoft.com/office/officeart/2005/8/layout/orgChart1"/>
    <dgm:cxn modelId="{C72EFA58-4C29-462E-83D2-E8B99BBFE847}" type="presParOf" srcId="{2B83F0D6-BB77-454E-ADF9-37F0E8D74D5E}" destId="{95E654C0-B8C9-4275-BD28-EF81FAB7043D}" srcOrd="2" destOrd="0" presId="urn:microsoft.com/office/officeart/2005/8/layout/orgChart1"/>
    <dgm:cxn modelId="{C35CE6A0-9DD9-4E1E-90D9-B454027371B1}" type="presParOf" srcId="{F5B85903-C4FD-4EB7-9711-CA61ACC04297}" destId="{3B7FF911-6621-457D-812D-272A9C0E0DED}" srcOrd="4" destOrd="0" presId="urn:microsoft.com/office/officeart/2005/8/layout/orgChart1"/>
    <dgm:cxn modelId="{6B2A590B-FD3B-4866-A52D-941785CA46FF}" type="presParOf" srcId="{F5B85903-C4FD-4EB7-9711-CA61ACC04297}" destId="{DA38DF70-9074-4B30-83C8-476595E7D79C}" srcOrd="5" destOrd="0" presId="urn:microsoft.com/office/officeart/2005/8/layout/orgChart1"/>
    <dgm:cxn modelId="{7E36A3A3-2837-47AE-92F0-24DAA85CB021}" type="presParOf" srcId="{DA38DF70-9074-4B30-83C8-476595E7D79C}" destId="{DB59910B-8F39-414A-B5FE-C32AEFA97CAB}" srcOrd="0" destOrd="0" presId="urn:microsoft.com/office/officeart/2005/8/layout/orgChart1"/>
    <dgm:cxn modelId="{16C58FD1-9F17-4DCC-A8CE-791693ECE906}" type="presParOf" srcId="{DB59910B-8F39-414A-B5FE-C32AEFA97CAB}" destId="{9818A58E-F28F-418A-AC0B-DFCEC70BBEAD}" srcOrd="0" destOrd="0" presId="urn:microsoft.com/office/officeart/2005/8/layout/orgChart1"/>
    <dgm:cxn modelId="{24B56C3D-DC9C-4FE1-9531-1A6A993C3159}" type="presParOf" srcId="{DB59910B-8F39-414A-B5FE-C32AEFA97CAB}" destId="{D41594D9-BC50-4871-BC4A-81F454FB8721}" srcOrd="1" destOrd="0" presId="urn:microsoft.com/office/officeart/2005/8/layout/orgChart1"/>
    <dgm:cxn modelId="{F077AE37-2E9D-4F77-8A73-C2DD052CFBA7}" type="presParOf" srcId="{DA38DF70-9074-4B30-83C8-476595E7D79C}" destId="{1766EE92-4D63-4060-8F56-945FEE56FB5E}" srcOrd="1" destOrd="0" presId="urn:microsoft.com/office/officeart/2005/8/layout/orgChart1"/>
    <dgm:cxn modelId="{BC04E0F3-D25F-42E8-A151-E56F5B1AE6A3}" type="presParOf" srcId="{DA38DF70-9074-4B30-83C8-476595E7D79C}" destId="{A3282AF4-F1F3-4CD1-9313-578D6311C141}" srcOrd="2" destOrd="0" presId="urn:microsoft.com/office/officeart/2005/8/layout/orgChart1"/>
    <dgm:cxn modelId="{8020B830-534E-499E-9BB5-48AD80EA5379}" type="presParOf" srcId="{3B1F5ECA-C4E9-4139-9A81-8458CDBC84CA}" destId="{AF6AE977-7913-4E07-A2A6-FF609FFC3560}" srcOrd="2" destOrd="0" presId="urn:microsoft.com/office/officeart/2005/8/layout/orgChart1"/>
    <dgm:cxn modelId="{A87EFBE2-F500-4878-A754-80F4C023F495}" type="presParOf" srcId="{8F012301-CE51-4A07-A49F-4D88DDB0F2C5}" destId="{5B581053-1BDD-46D4-BB42-3591B7C854AF}" srcOrd="2" destOrd="0" presId="urn:microsoft.com/office/officeart/2005/8/layout/orgChart1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E437692-ED1F-4BE9-9C64-8F7067A4A408}" type="doc">
      <dgm:prSet loTypeId="urn:microsoft.com/office/officeart/2008/layout/HorizontalMultiLevelHierarchy" loCatId="hierarchy" qsTypeId="urn:microsoft.com/office/officeart/2005/8/quickstyle/3d2" qsCatId="3D" csTypeId="urn:microsoft.com/office/officeart/2005/8/colors/accent6_3" csCatId="accent6" phldr="1"/>
      <dgm:spPr/>
      <dgm:t>
        <a:bodyPr/>
        <a:lstStyle/>
        <a:p>
          <a:endParaRPr lang="ru-RU"/>
        </a:p>
      </dgm:t>
    </dgm:pt>
    <dgm:pt modelId="{8B5DADC3-4A75-446C-8E8E-490E42D50338}">
      <dgm:prSet phldrT="[Текст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Распоряжением Администрации города Судака Республики Крым от 10.03.2020г. №143-р  утвержден План мероприятий по повышению доходного потенциала и оптимизации расходов муниципального образования городской округ Судак Республики Крым на 2018-2024 годы </a:t>
          </a:r>
          <a:endParaRPr 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249119C-5CE9-4EF9-B660-1BFE2A939103}" type="parTrans" cxnId="{26B29D82-93AD-48AA-9BEF-E4422A784996}">
      <dgm:prSet/>
      <dgm:spPr/>
      <dgm:t>
        <a:bodyPr/>
        <a:lstStyle/>
        <a:p>
          <a:endParaRPr lang="ru-RU"/>
        </a:p>
      </dgm:t>
    </dgm:pt>
    <dgm:pt modelId="{8E9C629B-C641-457F-A615-DDCF336A72FF}" type="sibTrans" cxnId="{26B29D82-93AD-48AA-9BEF-E4422A784996}">
      <dgm:prSet/>
      <dgm:spPr/>
      <dgm:t>
        <a:bodyPr/>
        <a:lstStyle/>
        <a:p>
          <a:endParaRPr lang="ru-RU"/>
        </a:p>
      </dgm:t>
    </dgm:pt>
    <dgm:pt modelId="{C545914B-A3DA-44D4-8FB7-386417248156}">
      <dgm:prSet phldrT="[Текст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pPr algn="ctr"/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12 заседаний Межведомственной группы по мониторингу ситуации на рынке труда в ГО Судак.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A8BCEA3-F1A8-4137-B9F6-B5D3D42CA2CF}" type="parTrans" cxnId="{E326F482-0974-4873-9E76-7CB80A9C5700}">
      <dgm:prSet/>
      <dgm:spPr/>
      <dgm:t>
        <a:bodyPr/>
        <a:lstStyle/>
        <a:p>
          <a:endParaRPr lang="ru-RU" dirty="0"/>
        </a:p>
      </dgm:t>
    </dgm:pt>
    <dgm:pt modelId="{5CB83444-93B8-45B7-8BFD-959D56CAC04B}" type="sibTrans" cxnId="{E326F482-0974-4873-9E76-7CB80A9C5700}">
      <dgm:prSet/>
      <dgm:spPr/>
      <dgm:t>
        <a:bodyPr/>
        <a:lstStyle/>
        <a:p>
          <a:endParaRPr lang="ru-RU"/>
        </a:p>
      </dgm:t>
    </dgm:pt>
    <dgm:pt modelId="{5E06532F-1F79-45BF-B966-D87756E6D484}">
      <dgm:prSet phldrT="[Текст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14 заседаний Межведомственной комиссии по мобилизации налоговых и неналоговых доходов в бюджет МО  ГО Судак.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E23DEF3-969D-4CA1-AEDD-68711070D6B4}" type="parTrans" cxnId="{4CF17428-F622-4FBF-827E-1338162E88A9}">
      <dgm:prSet/>
      <dgm:spPr/>
      <dgm:t>
        <a:bodyPr/>
        <a:lstStyle/>
        <a:p>
          <a:endParaRPr lang="ru-RU" dirty="0"/>
        </a:p>
      </dgm:t>
    </dgm:pt>
    <dgm:pt modelId="{F832A402-C770-451D-A9F8-1634CF8D8A15}" type="sibTrans" cxnId="{4CF17428-F622-4FBF-827E-1338162E88A9}">
      <dgm:prSet/>
      <dgm:spPr/>
      <dgm:t>
        <a:bodyPr/>
        <a:lstStyle/>
        <a:p>
          <a:endParaRPr lang="ru-RU"/>
        </a:p>
      </dgm:t>
    </dgm:pt>
    <dgm:pt modelId="{ED0DA3EA-C6E2-4DBA-9684-5EDCA7F8FB03}">
      <dgm:prSet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Контроль над погашением задолженности по заработной плате 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1F8F985-30A1-48B6-9265-D2426F1E1ED9}" type="parTrans" cxnId="{BDE6AF51-8904-45F6-86B1-AB2DB81430C3}">
      <dgm:prSet/>
      <dgm:spPr/>
      <dgm:t>
        <a:bodyPr/>
        <a:lstStyle/>
        <a:p>
          <a:endParaRPr lang="ru-RU" dirty="0"/>
        </a:p>
      </dgm:t>
    </dgm:pt>
    <dgm:pt modelId="{C60767C3-2F4E-4307-9B1B-E30B6EA13393}" type="sibTrans" cxnId="{BDE6AF51-8904-45F6-86B1-AB2DB81430C3}">
      <dgm:prSet/>
      <dgm:spPr/>
      <dgm:t>
        <a:bodyPr/>
        <a:lstStyle/>
        <a:p>
          <a:endParaRPr lang="ru-RU"/>
        </a:p>
      </dgm:t>
    </dgm:pt>
    <dgm:pt modelId="{62727E28-76FB-4F33-B3B7-2F8FDE70CA17}">
      <dgm:prSet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Привлечение к регистрации обособленных подразделений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7FF31F8-0342-4D05-81A9-6E95645CEDA2}" type="parTrans" cxnId="{07B47814-6D05-40BB-8E4E-C110E4CDD3BA}">
      <dgm:prSet/>
      <dgm:spPr/>
      <dgm:t>
        <a:bodyPr/>
        <a:lstStyle/>
        <a:p>
          <a:endParaRPr lang="ru-RU" dirty="0"/>
        </a:p>
      </dgm:t>
    </dgm:pt>
    <dgm:pt modelId="{DBA485D3-52C5-43F6-8348-F6FB3C9E5118}" type="sibTrans" cxnId="{07B47814-6D05-40BB-8E4E-C110E4CDD3BA}">
      <dgm:prSet/>
      <dgm:spPr/>
      <dgm:t>
        <a:bodyPr/>
        <a:lstStyle/>
        <a:p>
          <a:endParaRPr lang="ru-RU"/>
        </a:p>
      </dgm:t>
    </dgm:pt>
    <dgm:pt modelId="{6546C8B6-EA5D-4583-B122-02493339C971}">
      <dgm:prSet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Контроль за погашение задолженности по арендной плате за земельные участки и имущество, находящегося в муниципальной собственности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4C12C45-6AE5-4EE5-A2EF-C08553A32FB6}" type="parTrans" cxnId="{393A59DF-00B9-465F-B7B3-41C51EFC3220}">
      <dgm:prSet/>
      <dgm:spPr/>
      <dgm:t>
        <a:bodyPr/>
        <a:lstStyle/>
        <a:p>
          <a:endParaRPr lang="ru-RU" dirty="0"/>
        </a:p>
      </dgm:t>
    </dgm:pt>
    <dgm:pt modelId="{5D425957-9C62-450F-A931-631D341C69A4}" type="sibTrans" cxnId="{393A59DF-00B9-465F-B7B3-41C51EFC3220}">
      <dgm:prSet/>
      <dgm:spPr/>
      <dgm:t>
        <a:bodyPr/>
        <a:lstStyle/>
        <a:p>
          <a:endParaRPr lang="ru-RU"/>
        </a:p>
      </dgm:t>
    </dgm:pt>
    <dgm:pt modelId="{CFBB1219-F570-4D2B-81A4-DE811A3BC7BA}">
      <dgm:prSet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Контроль над полнотой  и своевременностью уплаты НДФЛ, легализации и выплаты ЗП не ниже среднеотраслевой по РК 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5D3C848-85FE-410C-A353-5A2F8A6E6839}" type="parTrans" cxnId="{D44C029C-ABB7-4070-A63D-BE46EB23DA8E}">
      <dgm:prSet/>
      <dgm:spPr/>
      <dgm:t>
        <a:bodyPr/>
        <a:lstStyle/>
        <a:p>
          <a:endParaRPr lang="ru-RU" dirty="0"/>
        </a:p>
      </dgm:t>
    </dgm:pt>
    <dgm:pt modelId="{DADB4927-6035-456B-93CA-0C2B8CCA8581}" type="sibTrans" cxnId="{D44C029C-ABB7-4070-A63D-BE46EB23DA8E}">
      <dgm:prSet/>
      <dgm:spPr/>
      <dgm:t>
        <a:bodyPr/>
        <a:lstStyle/>
        <a:p>
          <a:endParaRPr lang="ru-RU"/>
        </a:p>
      </dgm:t>
    </dgm:pt>
    <dgm:pt modelId="{BBB3F731-76F6-48BA-B6F2-2BA5FEA0E56B}">
      <dgm:prSet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Контроль за погашением задолженности по налогам и обяз-м  платежам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43C1A0D-6612-4267-B0CF-0DC53AE35D95}" type="parTrans" cxnId="{68E8CC20-D65F-4185-977F-EC7548B8E2BA}">
      <dgm:prSet/>
      <dgm:spPr/>
      <dgm:t>
        <a:bodyPr/>
        <a:lstStyle/>
        <a:p>
          <a:endParaRPr lang="ru-RU" dirty="0"/>
        </a:p>
      </dgm:t>
    </dgm:pt>
    <dgm:pt modelId="{0AA7E51A-6D3D-4908-B3F8-5D23F4D70414}" type="sibTrans" cxnId="{68E8CC20-D65F-4185-977F-EC7548B8E2BA}">
      <dgm:prSet/>
      <dgm:spPr/>
      <dgm:t>
        <a:bodyPr/>
        <a:lstStyle/>
        <a:p>
          <a:endParaRPr lang="ru-RU"/>
        </a:p>
      </dgm:t>
    </dgm:pt>
    <dgm:pt modelId="{03FEF719-5ABA-426F-9817-FFA3895AB097}">
      <dgm:prSet custT="1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Рассмотрение результатов финансово хозяйственной  деятельности МУПов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988004D-32E2-440E-9601-B55EA0B84962}" type="parTrans" cxnId="{55BF2996-116A-4DEC-AC94-2AF1B0FD8668}">
      <dgm:prSet/>
      <dgm:spPr/>
      <dgm:t>
        <a:bodyPr/>
        <a:lstStyle/>
        <a:p>
          <a:endParaRPr lang="ru-RU" dirty="0"/>
        </a:p>
      </dgm:t>
    </dgm:pt>
    <dgm:pt modelId="{8685EA3A-06E4-4994-8B1E-346003E9243F}" type="sibTrans" cxnId="{55BF2996-116A-4DEC-AC94-2AF1B0FD8668}">
      <dgm:prSet/>
      <dgm:spPr/>
      <dgm:t>
        <a:bodyPr/>
        <a:lstStyle/>
        <a:p>
          <a:endParaRPr lang="ru-RU"/>
        </a:p>
      </dgm:t>
    </dgm:pt>
    <dgm:pt modelId="{000AB573-3E4F-43C3-8AC9-BF5F2A118059}" type="pres">
      <dgm:prSet presAssocID="{BE437692-ED1F-4BE9-9C64-8F7067A4A408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CD911EA-5140-46D7-8306-F4B116371B53}" type="pres">
      <dgm:prSet presAssocID="{8B5DADC3-4A75-446C-8E8E-490E42D50338}" presName="root1" presStyleCnt="0"/>
      <dgm:spPr/>
    </dgm:pt>
    <dgm:pt modelId="{38169673-DCAD-4683-A5C8-A25D03E0D6D5}" type="pres">
      <dgm:prSet presAssocID="{8B5DADC3-4A75-446C-8E8E-490E42D50338}" presName="LevelOneTextNode" presStyleLbl="node0" presStyleIdx="0" presStyleCnt="1" custScaleX="253246" custScaleY="190646" custLinFactX="-200000" custLinFactNeighborX="-283871" custLinFactNeighborY="-4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0B206FA-2D99-4B85-8764-4ACE3352C94B}" type="pres">
      <dgm:prSet presAssocID="{8B5DADC3-4A75-446C-8E8E-490E42D50338}" presName="level2hierChild" presStyleCnt="0"/>
      <dgm:spPr/>
    </dgm:pt>
    <dgm:pt modelId="{561E1AB4-6C42-4863-A142-BC41EB909504}" type="pres">
      <dgm:prSet presAssocID="{CA8BCEA3-F1A8-4137-B9F6-B5D3D42CA2CF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068C4C41-149E-4F90-A4FC-ECA6B16444E4}" type="pres">
      <dgm:prSet presAssocID="{CA8BCEA3-F1A8-4137-B9F6-B5D3D42CA2CF}" presName="connTx" presStyleLbl="parChTrans1D2" presStyleIdx="0" presStyleCnt="2"/>
      <dgm:spPr/>
      <dgm:t>
        <a:bodyPr/>
        <a:lstStyle/>
        <a:p>
          <a:endParaRPr lang="ru-RU"/>
        </a:p>
      </dgm:t>
    </dgm:pt>
    <dgm:pt modelId="{9235D7D1-4C58-4E65-832A-781EF5333ADD}" type="pres">
      <dgm:prSet presAssocID="{C545914B-A3DA-44D4-8FB7-386417248156}" presName="root2" presStyleCnt="0"/>
      <dgm:spPr/>
    </dgm:pt>
    <dgm:pt modelId="{37DCD67A-02E4-4ED4-8D51-3F49A07C0308}" type="pres">
      <dgm:prSet presAssocID="{C545914B-A3DA-44D4-8FB7-386417248156}" presName="LevelTwoTextNode" presStyleLbl="node2" presStyleIdx="0" presStyleCnt="2" custScaleX="78813" custScaleY="444913" custLinFactNeighborX="-32735" custLinFactNeighborY="-4801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408D8D5-A793-4BB3-8CF1-D7ABA101CD0D}" type="pres">
      <dgm:prSet presAssocID="{C545914B-A3DA-44D4-8FB7-386417248156}" presName="level3hierChild" presStyleCnt="0"/>
      <dgm:spPr/>
    </dgm:pt>
    <dgm:pt modelId="{AF649920-C30A-4E77-B148-307C274AD954}" type="pres">
      <dgm:prSet presAssocID="{B1F8F985-30A1-48B6-9265-D2426F1E1ED9}" presName="conn2-1" presStyleLbl="parChTrans1D3" presStyleIdx="0" presStyleCnt="6"/>
      <dgm:spPr/>
      <dgm:t>
        <a:bodyPr/>
        <a:lstStyle/>
        <a:p>
          <a:endParaRPr lang="ru-RU"/>
        </a:p>
      </dgm:t>
    </dgm:pt>
    <dgm:pt modelId="{E79317A7-8BFC-4906-9AFD-B7F5B600070B}" type="pres">
      <dgm:prSet presAssocID="{B1F8F985-30A1-48B6-9265-D2426F1E1ED9}" presName="connTx" presStyleLbl="parChTrans1D3" presStyleIdx="0" presStyleCnt="6"/>
      <dgm:spPr/>
      <dgm:t>
        <a:bodyPr/>
        <a:lstStyle/>
        <a:p>
          <a:endParaRPr lang="ru-RU"/>
        </a:p>
      </dgm:t>
    </dgm:pt>
    <dgm:pt modelId="{6EBF855D-5864-4983-9069-1F620C054F22}" type="pres">
      <dgm:prSet presAssocID="{ED0DA3EA-C6E2-4DBA-9684-5EDCA7F8FB03}" presName="root2" presStyleCnt="0"/>
      <dgm:spPr/>
    </dgm:pt>
    <dgm:pt modelId="{5E1231B2-27FD-4A24-90F6-D9188A365E0A}" type="pres">
      <dgm:prSet presAssocID="{ED0DA3EA-C6E2-4DBA-9684-5EDCA7F8FB03}" presName="LevelTwoTextNode" presStyleLbl="node3" presStyleIdx="0" presStyleCnt="6" custScaleX="286520" custLinFactY="-56143" custLinFactNeighborX="18136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413323D-9A20-40B1-8A27-A44532B70795}" type="pres">
      <dgm:prSet presAssocID="{ED0DA3EA-C6E2-4DBA-9684-5EDCA7F8FB03}" presName="level3hierChild" presStyleCnt="0"/>
      <dgm:spPr/>
    </dgm:pt>
    <dgm:pt modelId="{621B17F6-1E9F-48A3-9D7A-BBD7E0245970}" type="pres">
      <dgm:prSet presAssocID="{17FF31F8-0342-4D05-81A9-6E95645CEDA2}" presName="conn2-1" presStyleLbl="parChTrans1D3" presStyleIdx="1" presStyleCnt="6"/>
      <dgm:spPr/>
      <dgm:t>
        <a:bodyPr/>
        <a:lstStyle/>
        <a:p>
          <a:endParaRPr lang="ru-RU"/>
        </a:p>
      </dgm:t>
    </dgm:pt>
    <dgm:pt modelId="{15277FE3-C63E-496C-AF10-758C28BA5C24}" type="pres">
      <dgm:prSet presAssocID="{17FF31F8-0342-4D05-81A9-6E95645CEDA2}" presName="connTx" presStyleLbl="parChTrans1D3" presStyleIdx="1" presStyleCnt="6"/>
      <dgm:spPr/>
      <dgm:t>
        <a:bodyPr/>
        <a:lstStyle/>
        <a:p>
          <a:endParaRPr lang="ru-RU"/>
        </a:p>
      </dgm:t>
    </dgm:pt>
    <dgm:pt modelId="{89681455-4CBE-431C-994B-C48E3E5C8EB9}" type="pres">
      <dgm:prSet presAssocID="{62727E28-76FB-4F33-B3B7-2F8FDE70CA17}" presName="root2" presStyleCnt="0"/>
      <dgm:spPr/>
    </dgm:pt>
    <dgm:pt modelId="{67255090-4629-4BB8-838E-0ADCBF9C7F7E}" type="pres">
      <dgm:prSet presAssocID="{62727E28-76FB-4F33-B3B7-2F8FDE70CA17}" presName="LevelTwoTextNode" presStyleLbl="node3" presStyleIdx="1" presStyleCnt="6" custScaleX="298452" custLinFactNeighborX="19798" custLinFactNeighborY="-7627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673BE59-F98E-400B-A3AB-1D5CC4E80AE3}" type="pres">
      <dgm:prSet presAssocID="{62727E28-76FB-4F33-B3B7-2F8FDE70CA17}" presName="level3hierChild" presStyleCnt="0"/>
      <dgm:spPr/>
    </dgm:pt>
    <dgm:pt modelId="{C0FB8EC1-D244-4B8D-94D6-16FE9AF5A0F9}" type="pres">
      <dgm:prSet presAssocID="{4E23DEF3-969D-4CA1-AEDD-68711070D6B4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EBE2AFB7-9FD3-4C66-A62B-5C454FD6DC8B}" type="pres">
      <dgm:prSet presAssocID="{4E23DEF3-969D-4CA1-AEDD-68711070D6B4}" presName="connTx" presStyleLbl="parChTrans1D2" presStyleIdx="1" presStyleCnt="2"/>
      <dgm:spPr/>
      <dgm:t>
        <a:bodyPr/>
        <a:lstStyle/>
        <a:p>
          <a:endParaRPr lang="ru-RU"/>
        </a:p>
      </dgm:t>
    </dgm:pt>
    <dgm:pt modelId="{0BCA8519-1FDD-499D-A617-298B6F2B4223}" type="pres">
      <dgm:prSet presAssocID="{5E06532F-1F79-45BF-B966-D87756E6D484}" presName="root2" presStyleCnt="0"/>
      <dgm:spPr/>
    </dgm:pt>
    <dgm:pt modelId="{FF99478C-C6C7-437A-B94A-A25613354A49}" type="pres">
      <dgm:prSet presAssocID="{5E06532F-1F79-45BF-B966-D87756E6D484}" presName="LevelTwoTextNode" presStyleLbl="node2" presStyleIdx="1" presStyleCnt="2" custScaleX="75248" custScaleY="439675" custLinFactNeighborX="-31130" custLinFactNeighborY="7263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0BA08DB-53D3-43BD-AEDD-92D14FEA67DD}" type="pres">
      <dgm:prSet presAssocID="{5E06532F-1F79-45BF-B966-D87756E6D484}" presName="level3hierChild" presStyleCnt="0"/>
      <dgm:spPr/>
    </dgm:pt>
    <dgm:pt modelId="{CEE23E3D-5D8B-4676-A7CA-A03F23489730}" type="pres">
      <dgm:prSet presAssocID="{74C12C45-6AE5-4EE5-A2EF-C08553A32FB6}" presName="conn2-1" presStyleLbl="parChTrans1D3" presStyleIdx="2" presStyleCnt="6"/>
      <dgm:spPr/>
      <dgm:t>
        <a:bodyPr/>
        <a:lstStyle/>
        <a:p>
          <a:endParaRPr lang="ru-RU"/>
        </a:p>
      </dgm:t>
    </dgm:pt>
    <dgm:pt modelId="{FFA71A25-209A-425C-8A3A-ADA50A08793C}" type="pres">
      <dgm:prSet presAssocID="{74C12C45-6AE5-4EE5-A2EF-C08553A32FB6}" presName="connTx" presStyleLbl="parChTrans1D3" presStyleIdx="2" presStyleCnt="6"/>
      <dgm:spPr/>
      <dgm:t>
        <a:bodyPr/>
        <a:lstStyle/>
        <a:p>
          <a:endParaRPr lang="ru-RU"/>
        </a:p>
      </dgm:t>
    </dgm:pt>
    <dgm:pt modelId="{63891569-FF02-4F87-8143-7BE7F47F89E2}" type="pres">
      <dgm:prSet presAssocID="{6546C8B6-EA5D-4583-B122-02493339C971}" presName="root2" presStyleCnt="0"/>
      <dgm:spPr/>
    </dgm:pt>
    <dgm:pt modelId="{63540167-8E9A-4BE5-B9A0-6A19B2D51849}" type="pres">
      <dgm:prSet presAssocID="{6546C8B6-EA5D-4583-B122-02493339C971}" presName="LevelTwoTextNode" presStyleLbl="node3" presStyleIdx="2" presStyleCnt="6" custScaleX="303016" custScaleY="136213" custLinFactNeighborX="8832" custLinFactNeighborY="-24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69D0C4B-F908-4F42-8D1C-9833FC811052}" type="pres">
      <dgm:prSet presAssocID="{6546C8B6-EA5D-4583-B122-02493339C971}" presName="level3hierChild" presStyleCnt="0"/>
      <dgm:spPr/>
    </dgm:pt>
    <dgm:pt modelId="{B42DCFC4-8221-4B9B-8F0D-18EA9D6EAEDA}" type="pres">
      <dgm:prSet presAssocID="{85D3C848-85FE-410C-A353-5A2F8A6E6839}" presName="conn2-1" presStyleLbl="parChTrans1D3" presStyleIdx="3" presStyleCnt="6"/>
      <dgm:spPr/>
      <dgm:t>
        <a:bodyPr/>
        <a:lstStyle/>
        <a:p>
          <a:endParaRPr lang="ru-RU"/>
        </a:p>
      </dgm:t>
    </dgm:pt>
    <dgm:pt modelId="{3151C681-A646-4E83-AC88-E210F301CD9F}" type="pres">
      <dgm:prSet presAssocID="{85D3C848-85FE-410C-A353-5A2F8A6E6839}" presName="connTx" presStyleLbl="parChTrans1D3" presStyleIdx="3" presStyleCnt="6"/>
      <dgm:spPr/>
      <dgm:t>
        <a:bodyPr/>
        <a:lstStyle/>
        <a:p>
          <a:endParaRPr lang="ru-RU"/>
        </a:p>
      </dgm:t>
    </dgm:pt>
    <dgm:pt modelId="{5112616A-39D9-4D24-AD13-BE974598219A}" type="pres">
      <dgm:prSet presAssocID="{CFBB1219-F570-4D2B-81A4-DE811A3BC7BA}" presName="root2" presStyleCnt="0"/>
      <dgm:spPr/>
    </dgm:pt>
    <dgm:pt modelId="{C2943B3D-0BA1-4620-BA71-90455A25D501}" type="pres">
      <dgm:prSet presAssocID="{CFBB1219-F570-4D2B-81A4-DE811A3BC7BA}" presName="LevelTwoTextNode" presStyleLbl="node3" presStyleIdx="3" presStyleCnt="6" custScaleX="301838" custLinFactNeighborX="9421" custLinFactNeighborY="-322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297563A-F9F0-419B-9A93-BCC3A22FDE22}" type="pres">
      <dgm:prSet presAssocID="{CFBB1219-F570-4D2B-81A4-DE811A3BC7BA}" presName="level3hierChild" presStyleCnt="0"/>
      <dgm:spPr/>
    </dgm:pt>
    <dgm:pt modelId="{C344AF4F-89C6-4153-8D46-FF8147A53DA1}" type="pres">
      <dgm:prSet presAssocID="{F43C1A0D-6612-4267-B0CF-0DC53AE35D95}" presName="conn2-1" presStyleLbl="parChTrans1D3" presStyleIdx="4" presStyleCnt="6"/>
      <dgm:spPr/>
      <dgm:t>
        <a:bodyPr/>
        <a:lstStyle/>
        <a:p>
          <a:endParaRPr lang="ru-RU"/>
        </a:p>
      </dgm:t>
    </dgm:pt>
    <dgm:pt modelId="{6182250C-47FF-4EED-A2EA-6BF02A122899}" type="pres">
      <dgm:prSet presAssocID="{F43C1A0D-6612-4267-B0CF-0DC53AE35D95}" presName="connTx" presStyleLbl="parChTrans1D3" presStyleIdx="4" presStyleCnt="6"/>
      <dgm:spPr/>
      <dgm:t>
        <a:bodyPr/>
        <a:lstStyle/>
        <a:p>
          <a:endParaRPr lang="ru-RU"/>
        </a:p>
      </dgm:t>
    </dgm:pt>
    <dgm:pt modelId="{AF50A860-0B4D-49F9-9411-48C81E9DAE72}" type="pres">
      <dgm:prSet presAssocID="{BBB3F731-76F6-48BA-B6F2-2BA5FEA0E56B}" presName="root2" presStyleCnt="0"/>
      <dgm:spPr/>
    </dgm:pt>
    <dgm:pt modelId="{4ADD0679-75F8-402C-82DC-C0296DC1D604}" type="pres">
      <dgm:prSet presAssocID="{BBB3F731-76F6-48BA-B6F2-2BA5FEA0E56B}" presName="LevelTwoTextNode" presStyleLbl="node3" presStyleIdx="4" presStyleCnt="6" custScaleX="298857" custLinFactNeighborX="7054" custLinFactNeighborY="464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4F29AAD-3745-4B2F-9E6D-CB3057DCE336}" type="pres">
      <dgm:prSet presAssocID="{BBB3F731-76F6-48BA-B6F2-2BA5FEA0E56B}" presName="level3hierChild" presStyleCnt="0"/>
      <dgm:spPr/>
    </dgm:pt>
    <dgm:pt modelId="{24603BA3-9210-4382-AB4E-22EF6EB2BEF7}" type="pres">
      <dgm:prSet presAssocID="{F988004D-32E2-440E-9601-B55EA0B84962}" presName="conn2-1" presStyleLbl="parChTrans1D3" presStyleIdx="5" presStyleCnt="6"/>
      <dgm:spPr/>
      <dgm:t>
        <a:bodyPr/>
        <a:lstStyle/>
        <a:p>
          <a:endParaRPr lang="ru-RU"/>
        </a:p>
      </dgm:t>
    </dgm:pt>
    <dgm:pt modelId="{2D4A07AB-3824-430B-9795-58E1CC84E594}" type="pres">
      <dgm:prSet presAssocID="{F988004D-32E2-440E-9601-B55EA0B84962}" presName="connTx" presStyleLbl="parChTrans1D3" presStyleIdx="5" presStyleCnt="6"/>
      <dgm:spPr/>
      <dgm:t>
        <a:bodyPr/>
        <a:lstStyle/>
        <a:p>
          <a:endParaRPr lang="ru-RU"/>
        </a:p>
      </dgm:t>
    </dgm:pt>
    <dgm:pt modelId="{F77B1936-84A2-4640-A150-E18124E8C044}" type="pres">
      <dgm:prSet presAssocID="{03FEF719-5ABA-426F-9817-FFA3895AB097}" presName="root2" presStyleCnt="0"/>
      <dgm:spPr/>
    </dgm:pt>
    <dgm:pt modelId="{1F8C94BA-2701-4BBF-9734-F077E94728DD}" type="pres">
      <dgm:prSet presAssocID="{03FEF719-5ABA-426F-9817-FFA3895AB097}" presName="LevelTwoTextNode" presStyleLbl="node3" presStyleIdx="5" presStyleCnt="6" custScaleX="295300" custLinFactNeighborX="8597" custLinFactNeighborY="-224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53ABB1D-4C02-46A6-A6A8-53952EC3E264}" type="pres">
      <dgm:prSet presAssocID="{03FEF719-5ABA-426F-9817-FFA3895AB097}" presName="level3hierChild" presStyleCnt="0"/>
      <dgm:spPr/>
    </dgm:pt>
  </dgm:ptLst>
  <dgm:cxnLst>
    <dgm:cxn modelId="{D417AA66-D610-41A3-A93B-247961AF7A2C}" type="presOf" srcId="{17FF31F8-0342-4D05-81A9-6E95645CEDA2}" destId="{15277FE3-C63E-496C-AF10-758C28BA5C24}" srcOrd="1" destOrd="0" presId="urn:microsoft.com/office/officeart/2008/layout/HorizontalMultiLevelHierarchy"/>
    <dgm:cxn modelId="{047D8386-8D4A-4829-89D1-50ECC56D27CC}" type="presOf" srcId="{62727E28-76FB-4F33-B3B7-2F8FDE70CA17}" destId="{67255090-4629-4BB8-838E-0ADCBF9C7F7E}" srcOrd="0" destOrd="0" presId="urn:microsoft.com/office/officeart/2008/layout/HorizontalMultiLevelHierarchy"/>
    <dgm:cxn modelId="{22752267-4CC2-4831-A06C-7C5F2B03DCB6}" type="presOf" srcId="{03FEF719-5ABA-426F-9817-FFA3895AB097}" destId="{1F8C94BA-2701-4BBF-9734-F077E94728DD}" srcOrd="0" destOrd="0" presId="urn:microsoft.com/office/officeart/2008/layout/HorizontalMultiLevelHierarchy"/>
    <dgm:cxn modelId="{8A0FAECC-DBA1-4B2D-BC57-792A0696B7EF}" type="presOf" srcId="{17FF31F8-0342-4D05-81A9-6E95645CEDA2}" destId="{621B17F6-1E9F-48A3-9D7A-BBD7E0245970}" srcOrd="0" destOrd="0" presId="urn:microsoft.com/office/officeart/2008/layout/HorizontalMultiLevelHierarchy"/>
    <dgm:cxn modelId="{247E9A53-9DEB-4F62-92B2-D9B89C699FC7}" type="presOf" srcId="{ED0DA3EA-C6E2-4DBA-9684-5EDCA7F8FB03}" destId="{5E1231B2-27FD-4A24-90F6-D9188A365E0A}" srcOrd="0" destOrd="0" presId="urn:microsoft.com/office/officeart/2008/layout/HorizontalMultiLevelHierarchy"/>
    <dgm:cxn modelId="{55BF2996-116A-4DEC-AC94-2AF1B0FD8668}" srcId="{5E06532F-1F79-45BF-B966-D87756E6D484}" destId="{03FEF719-5ABA-426F-9817-FFA3895AB097}" srcOrd="3" destOrd="0" parTransId="{F988004D-32E2-440E-9601-B55EA0B84962}" sibTransId="{8685EA3A-06E4-4994-8B1E-346003E9243F}"/>
    <dgm:cxn modelId="{4CF17428-F622-4FBF-827E-1338162E88A9}" srcId="{8B5DADC3-4A75-446C-8E8E-490E42D50338}" destId="{5E06532F-1F79-45BF-B966-D87756E6D484}" srcOrd="1" destOrd="0" parTransId="{4E23DEF3-969D-4CA1-AEDD-68711070D6B4}" sibTransId="{F832A402-C770-451D-A9F8-1634CF8D8A15}"/>
    <dgm:cxn modelId="{C94CC5FF-6F4D-4A72-92BA-CB3694FE2E40}" type="presOf" srcId="{CA8BCEA3-F1A8-4137-B9F6-B5D3D42CA2CF}" destId="{068C4C41-149E-4F90-A4FC-ECA6B16444E4}" srcOrd="1" destOrd="0" presId="urn:microsoft.com/office/officeart/2008/layout/HorizontalMultiLevelHierarchy"/>
    <dgm:cxn modelId="{121104DD-63B9-4A95-A217-AE2AB145D563}" type="presOf" srcId="{F43C1A0D-6612-4267-B0CF-0DC53AE35D95}" destId="{C344AF4F-89C6-4153-8D46-FF8147A53DA1}" srcOrd="0" destOrd="0" presId="urn:microsoft.com/office/officeart/2008/layout/HorizontalMultiLevelHierarchy"/>
    <dgm:cxn modelId="{6068577A-E682-4FDB-8490-15853EB1A87C}" type="presOf" srcId="{8B5DADC3-4A75-446C-8E8E-490E42D50338}" destId="{38169673-DCAD-4683-A5C8-A25D03E0D6D5}" srcOrd="0" destOrd="0" presId="urn:microsoft.com/office/officeart/2008/layout/HorizontalMultiLevelHierarchy"/>
    <dgm:cxn modelId="{D44C029C-ABB7-4070-A63D-BE46EB23DA8E}" srcId="{5E06532F-1F79-45BF-B966-D87756E6D484}" destId="{CFBB1219-F570-4D2B-81A4-DE811A3BC7BA}" srcOrd="1" destOrd="0" parTransId="{85D3C848-85FE-410C-A353-5A2F8A6E6839}" sibTransId="{DADB4927-6035-456B-93CA-0C2B8CCA8581}"/>
    <dgm:cxn modelId="{A8CDE33C-8A0E-4200-ABCC-D2CCB5E7F542}" type="presOf" srcId="{B1F8F985-30A1-48B6-9265-D2426F1E1ED9}" destId="{E79317A7-8BFC-4906-9AFD-B7F5B600070B}" srcOrd="1" destOrd="0" presId="urn:microsoft.com/office/officeart/2008/layout/HorizontalMultiLevelHierarchy"/>
    <dgm:cxn modelId="{F6BE3FE8-9532-44B1-8993-F609DEF39CD3}" type="presOf" srcId="{74C12C45-6AE5-4EE5-A2EF-C08553A32FB6}" destId="{FFA71A25-209A-425C-8A3A-ADA50A08793C}" srcOrd="1" destOrd="0" presId="urn:microsoft.com/office/officeart/2008/layout/HorizontalMultiLevelHierarchy"/>
    <dgm:cxn modelId="{5E4EDEB8-269B-4C85-B163-AC9AE4844E77}" type="presOf" srcId="{CA8BCEA3-F1A8-4137-B9F6-B5D3D42CA2CF}" destId="{561E1AB4-6C42-4863-A142-BC41EB909504}" srcOrd="0" destOrd="0" presId="urn:microsoft.com/office/officeart/2008/layout/HorizontalMultiLevelHierarchy"/>
    <dgm:cxn modelId="{DF2F9F34-039B-41AD-94FC-61BA3C4794BE}" type="presOf" srcId="{BE437692-ED1F-4BE9-9C64-8F7067A4A408}" destId="{000AB573-3E4F-43C3-8AC9-BF5F2A118059}" srcOrd="0" destOrd="0" presId="urn:microsoft.com/office/officeart/2008/layout/HorizontalMultiLevelHierarchy"/>
    <dgm:cxn modelId="{A215BD9C-AC33-47C9-9140-1E3A36837517}" type="presOf" srcId="{85D3C848-85FE-410C-A353-5A2F8A6E6839}" destId="{B42DCFC4-8221-4B9B-8F0D-18EA9D6EAEDA}" srcOrd="0" destOrd="0" presId="urn:microsoft.com/office/officeart/2008/layout/HorizontalMultiLevelHierarchy"/>
    <dgm:cxn modelId="{2339B2A3-CDA0-45D0-BB24-3D1B984D4FB3}" type="presOf" srcId="{BBB3F731-76F6-48BA-B6F2-2BA5FEA0E56B}" destId="{4ADD0679-75F8-402C-82DC-C0296DC1D604}" srcOrd="0" destOrd="0" presId="urn:microsoft.com/office/officeart/2008/layout/HorizontalMultiLevelHierarchy"/>
    <dgm:cxn modelId="{E8447EB1-3D52-455D-BF8F-FCD1F4BF951E}" type="presOf" srcId="{5E06532F-1F79-45BF-B966-D87756E6D484}" destId="{FF99478C-C6C7-437A-B94A-A25613354A49}" srcOrd="0" destOrd="0" presId="urn:microsoft.com/office/officeart/2008/layout/HorizontalMultiLevelHierarchy"/>
    <dgm:cxn modelId="{5F8AB886-4239-4851-B444-24CBCB611CAC}" type="presOf" srcId="{85D3C848-85FE-410C-A353-5A2F8A6E6839}" destId="{3151C681-A646-4E83-AC88-E210F301CD9F}" srcOrd="1" destOrd="0" presId="urn:microsoft.com/office/officeart/2008/layout/HorizontalMultiLevelHierarchy"/>
    <dgm:cxn modelId="{393A59DF-00B9-465F-B7B3-41C51EFC3220}" srcId="{5E06532F-1F79-45BF-B966-D87756E6D484}" destId="{6546C8B6-EA5D-4583-B122-02493339C971}" srcOrd="0" destOrd="0" parTransId="{74C12C45-6AE5-4EE5-A2EF-C08553A32FB6}" sibTransId="{5D425957-9C62-450F-A931-631D341C69A4}"/>
    <dgm:cxn modelId="{07B47814-6D05-40BB-8E4E-C110E4CDD3BA}" srcId="{C545914B-A3DA-44D4-8FB7-386417248156}" destId="{62727E28-76FB-4F33-B3B7-2F8FDE70CA17}" srcOrd="1" destOrd="0" parTransId="{17FF31F8-0342-4D05-81A9-6E95645CEDA2}" sibTransId="{DBA485D3-52C5-43F6-8348-F6FB3C9E5118}"/>
    <dgm:cxn modelId="{5422DA02-4FBC-471F-AA91-2EB142F11E73}" type="presOf" srcId="{6546C8B6-EA5D-4583-B122-02493339C971}" destId="{63540167-8E9A-4BE5-B9A0-6A19B2D51849}" srcOrd="0" destOrd="0" presId="urn:microsoft.com/office/officeart/2008/layout/HorizontalMultiLevelHierarchy"/>
    <dgm:cxn modelId="{68D7317D-8719-4BF5-B93C-5123B3A9CC98}" type="presOf" srcId="{4E23DEF3-969D-4CA1-AEDD-68711070D6B4}" destId="{C0FB8EC1-D244-4B8D-94D6-16FE9AF5A0F9}" srcOrd="0" destOrd="0" presId="urn:microsoft.com/office/officeart/2008/layout/HorizontalMultiLevelHierarchy"/>
    <dgm:cxn modelId="{54CB5437-6AFF-427F-B917-8A80C1508301}" type="presOf" srcId="{F988004D-32E2-440E-9601-B55EA0B84962}" destId="{2D4A07AB-3824-430B-9795-58E1CC84E594}" srcOrd="1" destOrd="0" presId="urn:microsoft.com/office/officeart/2008/layout/HorizontalMultiLevelHierarchy"/>
    <dgm:cxn modelId="{4549E7EC-633C-45A6-90FC-F32E2E0E9E38}" type="presOf" srcId="{B1F8F985-30A1-48B6-9265-D2426F1E1ED9}" destId="{AF649920-C30A-4E77-B148-307C274AD954}" srcOrd="0" destOrd="0" presId="urn:microsoft.com/office/officeart/2008/layout/HorizontalMultiLevelHierarchy"/>
    <dgm:cxn modelId="{9585175A-A9F7-494E-9993-FE48E693C4C2}" type="presOf" srcId="{F43C1A0D-6612-4267-B0CF-0DC53AE35D95}" destId="{6182250C-47FF-4EED-A2EA-6BF02A122899}" srcOrd="1" destOrd="0" presId="urn:microsoft.com/office/officeart/2008/layout/HorizontalMultiLevelHierarchy"/>
    <dgm:cxn modelId="{C94E01C4-D266-4AAF-B228-A30F0D316224}" type="presOf" srcId="{4E23DEF3-969D-4CA1-AEDD-68711070D6B4}" destId="{EBE2AFB7-9FD3-4C66-A62B-5C454FD6DC8B}" srcOrd="1" destOrd="0" presId="urn:microsoft.com/office/officeart/2008/layout/HorizontalMultiLevelHierarchy"/>
    <dgm:cxn modelId="{E326F482-0974-4873-9E76-7CB80A9C5700}" srcId="{8B5DADC3-4A75-446C-8E8E-490E42D50338}" destId="{C545914B-A3DA-44D4-8FB7-386417248156}" srcOrd="0" destOrd="0" parTransId="{CA8BCEA3-F1A8-4137-B9F6-B5D3D42CA2CF}" sibTransId="{5CB83444-93B8-45B7-8BFD-959D56CAC04B}"/>
    <dgm:cxn modelId="{A5CBA464-44BA-4A43-AB0B-2F21980CF943}" type="presOf" srcId="{F988004D-32E2-440E-9601-B55EA0B84962}" destId="{24603BA3-9210-4382-AB4E-22EF6EB2BEF7}" srcOrd="0" destOrd="0" presId="urn:microsoft.com/office/officeart/2008/layout/HorizontalMultiLevelHierarchy"/>
    <dgm:cxn modelId="{68E8CC20-D65F-4185-977F-EC7548B8E2BA}" srcId="{5E06532F-1F79-45BF-B966-D87756E6D484}" destId="{BBB3F731-76F6-48BA-B6F2-2BA5FEA0E56B}" srcOrd="2" destOrd="0" parTransId="{F43C1A0D-6612-4267-B0CF-0DC53AE35D95}" sibTransId="{0AA7E51A-6D3D-4908-B3F8-5D23F4D70414}"/>
    <dgm:cxn modelId="{05C80DA7-C72C-4E8F-894C-EBD4FFAB38E8}" type="presOf" srcId="{C545914B-A3DA-44D4-8FB7-386417248156}" destId="{37DCD67A-02E4-4ED4-8D51-3F49A07C0308}" srcOrd="0" destOrd="0" presId="urn:microsoft.com/office/officeart/2008/layout/HorizontalMultiLevelHierarchy"/>
    <dgm:cxn modelId="{BDE6AF51-8904-45F6-86B1-AB2DB81430C3}" srcId="{C545914B-A3DA-44D4-8FB7-386417248156}" destId="{ED0DA3EA-C6E2-4DBA-9684-5EDCA7F8FB03}" srcOrd="0" destOrd="0" parTransId="{B1F8F985-30A1-48B6-9265-D2426F1E1ED9}" sibTransId="{C60767C3-2F4E-4307-9B1B-E30B6EA13393}"/>
    <dgm:cxn modelId="{47DE6A88-6972-4CC4-8FFB-D46DEE756EC8}" type="presOf" srcId="{CFBB1219-F570-4D2B-81A4-DE811A3BC7BA}" destId="{C2943B3D-0BA1-4620-BA71-90455A25D501}" srcOrd="0" destOrd="0" presId="urn:microsoft.com/office/officeart/2008/layout/HorizontalMultiLevelHierarchy"/>
    <dgm:cxn modelId="{26B29D82-93AD-48AA-9BEF-E4422A784996}" srcId="{BE437692-ED1F-4BE9-9C64-8F7067A4A408}" destId="{8B5DADC3-4A75-446C-8E8E-490E42D50338}" srcOrd="0" destOrd="0" parTransId="{F249119C-5CE9-4EF9-B660-1BFE2A939103}" sibTransId="{8E9C629B-C641-457F-A615-DDCF336A72FF}"/>
    <dgm:cxn modelId="{5734F8A9-ABBC-4859-8E19-FACFE24375B3}" type="presOf" srcId="{74C12C45-6AE5-4EE5-A2EF-C08553A32FB6}" destId="{CEE23E3D-5D8B-4676-A7CA-A03F23489730}" srcOrd="0" destOrd="0" presId="urn:microsoft.com/office/officeart/2008/layout/HorizontalMultiLevelHierarchy"/>
    <dgm:cxn modelId="{16562AE0-FB79-4DB0-AF0D-7AC546D948FB}" type="presParOf" srcId="{000AB573-3E4F-43C3-8AC9-BF5F2A118059}" destId="{2CD911EA-5140-46D7-8306-F4B116371B53}" srcOrd="0" destOrd="0" presId="urn:microsoft.com/office/officeart/2008/layout/HorizontalMultiLevelHierarchy"/>
    <dgm:cxn modelId="{B60600BF-FB5A-432D-B650-A43E318F562B}" type="presParOf" srcId="{2CD911EA-5140-46D7-8306-F4B116371B53}" destId="{38169673-DCAD-4683-A5C8-A25D03E0D6D5}" srcOrd="0" destOrd="0" presId="urn:microsoft.com/office/officeart/2008/layout/HorizontalMultiLevelHierarchy"/>
    <dgm:cxn modelId="{A06FCBDC-1DA5-4EE2-A11A-FD1C5A6D8252}" type="presParOf" srcId="{2CD911EA-5140-46D7-8306-F4B116371B53}" destId="{10B206FA-2D99-4B85-8764-4ACE3352C94B}" srcOrd="1" destOrd="0" presId="urn:microsoft.com/office/officeart/2008/layout/HorizontalMultiLevelHierarchy"/>
    <dgm:cxn modelId="{596A5551-5296-41A6-A778-0F2B43332E4B}" type="presParOf" srcId="{10B206FA-2D99-4B85-8764-4ACE3352C94B}" destId="{561E1AB4-6C42-4863-A142-BC41EB909504}" srcOrd="0" destOrd="0" presId="urn:microsoft.com/office/officeart/2008/layout/HorizontalMultiLevelHierarchy"/>
    <dgm:cxn modelId="{258FDD12-F862-470B-B912-7F9CFF2997DE}" type="presParOf" srcId="{561E1AB4-6C42-4863-A142-BC41EB909504}" destId="{068C4C41-149E-4F90-A4FC-ECA6B16444E4}" srcOrd="0" destOrd="0" presId="urn:microsoft.com/office/officeart/2008/layout/HorizontalMultiLevelHierarchy"/>
    <dgm:cxn modelId="{C5AF5F15-C82D-4351-9F60-2B3C8AF0B115}" type="presParOf" srcId="{10B206FA-2D99-4B85-8764-4ACE3352C94B}" destId="{9235D7D1-4C58-4E65-832A-781EF5333ADD}" srcOrd="1" destOrd="0" presId="urn:microsoft.com/office/officeart/2008/layout/HorizontalMultiLevelHierarchy"/>
    <dgm:cxn modelId="{47A21B7E-B152-43B2-8C33-0F10F532A7C7}" type="presParOf" srcId="{9235D7D1-4C58-4E65-832A-781EF5333ADD}" destId="{37DCD67A-02E4-4ED4-8D51-3F49A07C0308}" srcOrd="0" destOrd="0" presId="urn:microsoft.com/office/officeart/2008/layout/HorizontalMultiLevelHierarchy"/>
    <dgm:cxn modelId="{EE05480F-4A52-4CC0-B545-E02155994B3D}" type="presParOf" srcId="{9235D7D1-4C58-4E65-832A-781EF5333ADD}" destId="{8408D8D5-A793-4BB3-8CF1-D7ABA101CD0D}" srcOrd="1" destOrd="0" presId="urn:microsoft.com/office/officeart/2008/layout/HorizontalMultiLevelHierarchy"/>
    <dgm:cxn modelId="{C58EE015-6C2A-4C2D-B3BB-2D00E4425916}" type="presParOf" srcId="{8408D8D5-A793-4BB3-8CF1-D7ABA101CD0D}" destId="{AF649920-C30A-4E77-B148-307C274AD954}" srcOrd="0" destOrd="0" presId="urn:microsoft.com/office/officeart/2008/layout/HorizontalMultiLevelHierarchy"/>
    <dgm:cxn modelId="{DBBBDCD2-B48A-4D17-BF34-F5863F3843C0}" type="presParOf" srcId="{AF649920-C30A-4E77-B148-307C274AD954}" destId="{E79317A7-8BFC-4906-9AFD-B7F5B600070B}" srcOrd="0" destOrd="0" presId="urn:microsoft.com/office/officeart/2008/layout/HorizontalMultiLevelHierarchy"/>
    <dgm:cxn modelId="{FC560A88-EA87-4A80-81B8-25BE01892B01}" type="presParOf" srcId="{8408D8D5-A793-4BB3-8CF1-D7ABA101CD0D}" destId="{6EBF855D-5864-4983-9069-1F620C054F22}" srcOrd="1" destOrd="0" presId="urn:microsoft.com/office/officeart/2008/layout/HorizontalMultiLevelHierarchy"/>
    <dgm:cxn modelId="{A1331ECC-1B3E-4CF2-8101-D1DD8EB6FB82}" type="presParOf" srcId="{6EBF855D-5864-4983-9069-1F620C054F22}" destId="{5E1231B2-27FD-4A24-90F6-D9188A365E0A}" srcOrd="0" destOrd="0" presId="urn:microsoft.com/office/officeart/2008/layout/HorizontalMultiLevelHierarchy"/>
    <dgm:cxn modelId="{337D0D3A-B152-4595-AD6E-F1A24D122DD8}" type="presParOf" srcId="{6EBF855D-5864-4983-9069-1F620C054F22}" destId="{E413323D-9A20-40B1-8A27-A44532B70795}" srcOrd="1" destOrd="0" presId="urn:microsoft.com/office/officeart/2008/layout/HorizontalMultiLevelHierarchy"/>
    <dgm:cxn modelId="{678BE364-1597-4884-B003-7C8C525667D6}" type="presParOf" srcId="{8408D8D5-A793-4BB3-8CF1-D7ABA101CD0D}" destId="{621B17F6-1E9F-48A3-9D7A-BBD7E0245970}" srcOrd="2" destOrd="0" presId="urn:microsoft.com/office/officeart/2008/layout/HorizontalMultiLevelHierarchy"/>
    <dgm:cxn modelId="{205485B8-083C-4ADC-AA0C-6FF5B44D06C2}" type="presParOf" srcId="{621B17F6-1E9F-48A3-9D7A-BBD7E0245970}" destId="{15277FE3-C63E-496C-AF10-758C28BA5C24}" srcOrd="0" destOrd="0" presId="urn:microsoft.com/office/officeart/2008/layout/HorizontalMultiLevelHierarchy"/>
    <dgm:cxn modelId="{0924E878-B31D-4EB3-9D8F-250AB27CD493}" type="presParOf" srcId="{8408D8D5-A793-4BB3-8CF1-D7ABA101CD0D}" destId="{89681455-4CBE-431C-994B-C48E3E5C8EB9}" srcOrd="3" destOrd="0" presId="urn:microsoft.com/office/officeart/2008/layout/HorizontalMultiLevelHierarchy"/>
    <dgm:cxn modelId="{D081C0D5-C209-4EEF-B8D2-D4E18F1580B5}" type="presParOf" srcId="{89681455-4CBE-431C-994B-C48E3E5C8EB9}" destId="{67255090-4629-4BB8-838E-0ADCBF9C7F7E}" srcOrd="0" destOrd="0" presId="urn:microsoft.com/office/officeart/2008/layout/HorizontalMultiLevelHierarchy"/>
    <dgm:cxn modelId="{D5DAF08D-1991-4E1B-91DF-F15CCD49B4BD}" type="presParOf" srcId="{89681455-4CBE-431C-994B-C48E3E5C8EB9}" destId="{6673BE59-F98E-400B-A3AB-1D5CC4E80AE3}" srcOrd="1" destOrd="0" presId="urn:microsoft.com/office/officeart/2008/layout/HorizontalMultiLevelHierarchy"/>
    <dgm:cxn modelId="{D0FEEDDE-4A03-4A06-BDE1-399063EAD0C3}" type="presParOf" srcId="{10B206FA-2D99-4B85-8764-4ACE3352C94B}" destId="{C0FB8EC1-D244-4B8D-94D6-16FE9AF5A0F9}" srcOrd="2" destOrd="0" presId="urn:microsoft.com/office/officeart/2008/layout/HorizontalMultiLevelHierarchy"/>
    <dgm:cxn modelId="{F032AA01-CD21-467B-8468-8D0837F8A806}" type="presParOf" srcId="{C0FB8EC1-D244-4B8D-94D6-16FE9AF5A0F9}" destId="{EBE2AFB7-9FD3-4C66-A62B-5C454FD6DC8B}" srcOrd="0" destOrd="0" presId="urn:microsoft.com/office/officeart/2008/layout/HorizontalMultiLevelHierarchy"/>
    <dgm:cxn modelId="{836089B1-C334-44BA-B43D-A7EA4D8AAA11}" type="presParOf" srcId="{10B206FA-2D99-4B85-8764-4ACE3352C94B}" destId="{0BCA8519-1FDD-499D-A617-298B6F2B4223}" srcOrd="3" destOrd="0" presId="urn:microsoft.com/office/officeart/2008/layout/HorizontalMultiLevelHierarchy"/>
    <dgm:cxn modelId="{5733322D-5B8C-4CAE-A357-9C1DC57EEB7A}" type="presParOf" srcId="{0BCA8519-1FDD-499D-A617-298B6F2B4223}" destId="{FF99478C-C6C7-437A-B94A-A25613354A49}" srcOrd="0" destOrd="0" presId="urn:microsoft.com/office/officeart/2008/layout/HorizontalMultiLevelHierarchy"/>
    <dgm:cxn modelId="{9A2074F1-9147-4365-93AF-804AB39EF435}" type="presParOf" srcId="{0BCA8519-1FDD-499D-A617-298B6F2B4223}" destId="{00BA08DB-53D3-43BD-AEDD-92D14FEA67DD}" srcOrd="1" destOrd="0" presId="urn:microsoft.com/office/officeart/2008/layout/HorizontalMultiLevelHierarchy"/>
    <dgm:cxn modelId="{8C805299-809F-4F6F-AF67-6B8D7B5C9748}" type="presParOf" srcId="{00BA08DB-53D3-43BD-AEDD-92D14FEA67DD}" destId="{CEE23E3D-5D8B-4676-A7CA-A03F23489730}" srcOrd="0" destOrd="0" presId="urn:microsoft.com/office/officeart/2008/layout/HorizontalMultiLevelHierarchy"/>
    <dgm:cxn modelId="{16A06EFB-FC9A-4366-A911-6247D7959574}" type="presParOf" srcId="{CEE23E3D-5D8B-4676-A7CA-A03F23489730}" destId="{FFA71A25-209A-425C-8A3A-ADA50A08793C}" srcOrd="0" destOrd="0" presId="urn:microsoft.com/office/officeart/2008/layout/HorizontalMultiLevelHierarchy"/>
    <dgm:cxn modelId="{56A77635-25E4-4B67-BC05-9CB3D84EE8DD}" type="presParOf" srcId="{00BA08DB-53D3-43BD-AEDD-92D14FEA67DD}" destId="{63891569-FF02-4F87-8143-7BE7F47F89E2}" srcOrd="1" destOrd="0" presId="urn:microsoft.com/office/officeart/2008/layout/HorizontalMultiLevelHierarchy"/>
    <dgm:cxn modelId="{70D1B324-162E-442A-990C-B4336BD2C29A}" type="presParOf" srcId="{63891569-FF02-4F87-8143-7BE7F47F89E2}" destId="{63540167-8E9A-4BE5-B9A0-6A19B2D51849}" srcOrd="0" destOrd="0" presId="urn:microsoft.com/office/officeart/2008/layout/HorizontalMultiLevelHierarchy"/>
    <dgm:cxn modelId="{9DD9E036-F11B-4419-8673-55C9CCFCFDA3}" type="presParOf" srcId="{63891569-FF02-4F87-8143-7BE7F47F89E2}" destId="{569D0C4B-F908-4F42-8D1C-9833FC811052}" srcOrd="1" destOrd="0" presId="urn:microsoft.com/office/officeart/2008/layout/HorizontalMultiLevelHierarchy"/>
    <dgm:cxn modelId="{D83AF74F-1AB8-41FC-8CF5-D0A2059EBDB1}" type="presParOf" srcId="{00BA08DB-53D3-43BD-AEDD-92D14FEA67DD}" destId="{B42DCFC4-8221-4B9B-8F0D-18EA9D6EAEDA}" srcOrd="2" destOrd="0" presId="urn:microsoft.com/office/officeart/2008/layout/HorizontalMultiLevelHierarchy"/>
    <dgm:cxn modelId="{32E1BE46-D4AA-49EC-9DAD-F6EBCD0D5873}" type="presParOf" srcId="{B42DCFC4-8221-4B9B-8F0D-18EA9D6EAEDA}" destId="{3151C681-A646-4E83-AC88-E210F301CD9F}" srcOrd="0" destOrd="0" presId="urn:microsoft.com/office/officeart/2008/layout/HorizontalMultiLevelHierarchy"/>
    <dgm:cxn modelId="{DD17E579-CD78-404D-804C-947A15ACB247}" type="presParOf" srcId="{00BA08DB-53D3-43BD-AEDD-92D14FEA67DD}" destId="{5112616A-39D9-4D24-AD13-BE974598219A}" srcOrd="3" destOrd="0" presId="urn:microsoft.com/office/officeart/2008/layout/HorizontalMultiLevelHierarchy"/>
    <dgm:cxn modelId="{6E30B57E-FE33-420D-826C-026EFD6BD6B0}" type="presParOf" srcId="{5112616A-39D9-4D24-AD13-BE974598219A}" destId="{C2943B3D-0BA1-4620-BA71-90455A25D501}" srcOrd="0" destOrd="0" presId="urn:microsoft.com/office/officeart/2008/layout/HorizontalMultiLevelHierarchy"/>
    <dgm:cxn modelId="{DDBA937A-96F1-46A4-8741-BD3E919167E4}" type="presParOf" srcId="{5112616A-39D9-4D24-AD13-BE974598219A}" destId="{A297563A-F9F0-419B-9A93-BCC3A22FDE22}" srcOrd="1" destOrd="0" presId="urn:microsoft.com/office/officeart/2008/layout/HorizontalMultiLevelHierarchy"/>
    <dgm:cxn modelId="{27267A49-F9B7-458B-AC14-3F555A557EBE}" type="presParOf" srcId="{00BA08DB-53D3-43BD-AEDD-92D14FEA67DD}" destId="{C344AF4F-89C6-4153-8D46-FF8147A53DA1}" srcOrd="4" destOrd="0" presId="urn:microsoft.com/office/officeart/2008/layout/HorizontalMultiLevelHierarchy"/>
    <dgm:cxn modelId="{74F773F2-0E91-46A2-AE03-0659D4C3057E}" type="presParOf" srcId="{C344AF4F-89C6-4153-8D46-FF8147A53DA1}" destId="{6182250C-47FF-4EED-A2EA-6BF02A122899}" srcOrd="0" destOrd="0" presId="urn:microsoft.com/office/officeart/2008/layout/HorizontalMultiLevelHierarchy"/>
    <dgm:cxn modelId="{7134DFC0-7E94-4453-9A85-451C1E97788E}" type="presParOf" srcId="{00BA08DB-53D3-43BD-AEDD-92D14FEA67DD}" destId="{AF50A860-0B4D-49F9-9411-48C81E9DAE72}" srcOrd="5" destOrd="0" presId="urn:microsoft.com/office/officeart/2008/layout/HorizontalMultiLevelHierarchy"/>
    <dgm:cxn modelId="{42DD586D-9531-46B0-B41F-9FDAB6AA3355}" type="presParOf" srcId="{AF50A860-0B4D-49F9-9411-48C81E9DAE72}" destId="{4ADD0679-75F8-402C-82DC-C0296DC1D604}" srcOrd="0" destOrd="0" presId="urn:microsoft.com/office/officeart/2008/layout/HorizontalMultiLevelHierarchy"/>
    <dgm:cxn modelId="{5390CAE3-30E1-4FD2-8399-3E085481D041}" type="presParOf" srcId="{AF50A860-0B4D-49F9-9411-48C81E9DAE72}" destId="{C4F29AAD-3745-4B2F-9E6D-CB3057DCE336}" srcOrd="1" destOrd="0" presId="urn:microsoft.com/office/officeart/2008/layout/HorizontalMultiLevelHierarchy"/>
    <dgm:cxn modelId="{DC229FE1-F8C8-4FFF-8FAE-B0AE4D5C0562}" type="presParOf" srcId="{00BA08DB-53D3-43BD-AEDD-92D14FEA67DD}" destId="{24603BA3-9210-4382-AB4E-22EF6EB2BEF7}" srcOrd="6" destOrd="0" presId="urn:microsoft.com/office/officeart/2008/layout/HorizontalMultiLevelHierarchy"/>
    <dgm:cxn modelId="{C0740EF2-4C41-4283-B1F0-DF160EEC155C}" type="presParOf" srcId="{24603BA3-9210-4382-AB4E-22EF6EB2BEF7}" destId="{2D4A07AB-3824-430B-9795-58E1CC84E594}" srcOrd="0" destOrd="0" presId="urn:microsoft.com/office/officeart/2008/layout/HorizontalMultiLevelHierarchy"/>
    <dgm:cxn modelId="{5025D6AD-52B3-4C2C-B065-C9351E854117}" type="presParOf" srcId="{00BA08DB-53D3-43BD-AEDD-92D14FEA67DD}" destId="{F77B1936-84A2-4640-A150-E18124E8C044}" srcOrd="7" destOrd="0" presId="urn:microsoft.com/office/officeart/2008/layout/HorizontalMultiLevelHierarchy"/>
    <dgm:cxn modelId="{B1FB84C9-B2F2-4998-9EBE-3FE121CE6236}" type="presParOf" srcId="{F77B1936-84A2-4640-A150-E18124E8C044}" destId="{1F8C94BA-2701-4BBF-9734-F077E94728DD}" srcOrd="0" destOrd="0" presId="urn:microsoft.com/office/officeart/2008/layout/HorizontalMultiLevelHierarchy"/>
    <dgm:cxn modelId="{24EE7993-5EDB-4924-A824-8CA54DEAFA64}" type="presParOf" srcId="{F77B1936-84A2-4640-A150-E18124E8C044}" destId="{653ABB1D-4C02-46A6-A6A8-53952EC3E264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0.18692</cdr:x>
      <cdr:y>0.4</cdr:y>
    </cdr:from>
    <cdr:to>
      <cdr:x>0.3038</cdr:x>
      <cdr:y>0.4939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40160" y="1872208"/>
          <a:ext cx="900544" cy="4395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non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688,5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0.4486</cdr:x>
      <cdr:y>0.28339</cdr:y>
    </cdr:from>
    <cdr:to>
      <cdr:x>0.56075</cdr:x>
      <cdr:y>0.3757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456384" y="1326430"/>
          <a:ext cx="864099" cy="43205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928,0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0.70093</cdr:x>
      <cdr:y>0.30769</cdr:y>
    </cdr:from>
    <cdr:to>
      <cdr:x>0.81308</cdr:x>
      <cdr:y>0.38461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5400600" y="1440160"/>
          <a:ext cx="864088" cy="3600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899,3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0.57254</cdr:x>
      <cdr:y>0.2</cdr:y>
    </cdr:from>
    <cdr:to>
      <cdr:x>0.70093</cdr:x>
      <cdr:y>0.29231</cdr:y>
    </cdr:to>
    <cdr:cxnSp macro="">
      <cdr:nvCxnSpPr>
        <cdr:cNvPr id="6" name="Прямая со стрелкой 5"/>
        <cdr:cNvCxnSpPr/>
      </cdr:nvCxnSpPr>
      <cdr:spPr>
        <a:xfrm xmlns:a="http://schemas.openxmlformats.org/drawingml/2006/main">
          <a:off x="4411315" y="936104"/>
          <a:ext cx="989285" cy="432048"/>
        </a:xfrm>
        <a:prstGeom xmlns:a="http://schemas.openxmlformats.org/drawingml/2006/main" prst="straightConnector1">
          <a:avLst/>
        </a:prstGeom>
        <a:ln xmlns:a="http://schemas.openxmlformats.org/drawingml/2006/main" w="38100">
          <a:solidFill>
            <a:schemeClr val="accent6">
              <a:lumMod val="50000"/>
            </a:schemeClr>
          </a:solidFill>
          <a:headEnd type="none" w="med" len="med"/>
          <a:tailEnd type="arrow" w="med" len="med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0.27103</cdr:x>
      <cdr:y>0.20647</cdr:y>
    </cdr:from>
    <cdr:to>
      <cdr:x>0.42991</cdr:x>
      <cdr:y>0.36923</cdr:y>
    </cdr:to>
    <cdr:cxnSp macro="">
      <cdr:nvCxnSpPr>
        <cdr:cNvPr id="8" name="Прямая со стрелкой 7"/>
        <cdr:cNvCxnSpPr/>
      </cdr:nvCxnSpPr>
      <cdr:spPr>
        <a:xfrm xmlns:a="http://schemas.openxmlformats.org/drawingml/2006/main" flipV="1">
          <a:off x="2088232" y="966387"/>
          <a:ext cx="1224163" cy="761805"/>
        </a:xfrm>
        <a:prstGeom xmlns:a="http://schemas.openxmlformats.org/drawingml/2006/main" prst="straightConnector1">
          <a:avLst/>
        </a:prstGeom>
        <a:ln xmlns:a="http://schemas.openxmlformats.org/drawingml/2006/main" w="38100">
          <a:solidFill>
            <a:schemeClr val="accent6">
              <a:lumMod val="50000"/>
            </a:schemeClr>
          </a:solidFill>
          <a:headEnd type="none" w="med" len="med"/>
          <a:tailEnd type="arrow" w="med" len="med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0.25451</cdr:x>
      <cdr:y>0.20259</cdr:y>
    </cdr:from>
    <cdr:to>
      <cdr:x>0.38827</cdr:x>
      <cdr:y>0.2741</cdr:y>
    </cdr:to>
    <cdr:sp macro="" textlink="">
      <cdr:nvSpPr>
        <cdr:cNvPr id="9" name="TextBox 8"/>
        <cdr:cNvSpPr txBox="1"/>
      </cdr:nvSpPr>
      <cdr:spPr>
        <a:xfrm xmlns:a="http://schemas.openxmlformats.org/drawingml/2006/main" rot="19866588">
          <a:off x="1960947" y="948210"/>
          <a:ext cx="1030602" cy="3347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+ 34,8%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0.55562</cdr:x>
      <cdr:y>0.16463</cdr:y>
    </cdr:from>
    <cdr:to>
      <cdr:x>0.70715</cdr:x>
      <cdr:y>0.2495</cdr:y>
    </cdr:to>
    <cdr:sp macro="" textlink="">
      <cdr:nvSpPr>
        <cdr:cNvPr id="10" name="TextBox 9"/>
        <cdr:cNvSpPr txBox="1"/>
      </cdr:nvSpPr>
      <cdr:spPr>
        <a:xfrm xmlns:a="http://schemas.openxmlformats.org/drawingml/2006/main" rot="1248869">
          <a:off x="4280953" y="770536"/>
          <a:ext cx="1167517" cy="39724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-28,7%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0.04762</cdr:x>
      <cdr:y>0.75323</cdr:y>
    </cdr:from>
    <cdr:to>
      <cdr:x>0.4085</cdr:x>
      <cdr:y>0.86221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4016" y="1855996"/>
          <a:ext cx="1091496" cy="2685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 rtl="0">
            <a:defRPr lang="ru-RU" sz="1200" b="1" i="0" u="none" strike="noStrike" kern="1200" baseline="0" dirty="0">
              <a:solidFill>
                <a:srgbClr val="DC5924">
                  <a:lumMod val="10000"/>
                </a:srgbClr>
              </a:solidFill>
              <a:latin typeface="Times New Roman" pitchFamily="18" charset="0"/>
              <a:ea typeface="+mn-ea"/>
              <a:cs typeface="Times New Roman" pitchFamily="18" charset="0"/>
            </a:defRPr>
          </a:pPr>
          <a:r>
            <a:rPr lang="ru-RU" sz="1200" b="1" kern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rPr>
            <a:t>348,9  70,2%</a:t>
          </a:r>
          <a:endParaRPr lang="ru-RU" sz="1200" b="1" kern="1200" dirty="0">
            <a:solidFill>
              <a:schemeClr val="accent5">
                <a:lumMod val="10000"/>
              </a:schemeClr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0.04762</cdr:x>
      <cdr:y>0.23379</cdr:y>
    </cdr:from>
    <cdr:to>
      <cdr:x>0.33331</cdr:x>
      <cdr:y>0.40278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44017" y="576064"/>
          <a:ext cx="864096" cy="41640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 rtl="0">
            <a:defRPr lang="ru-RU" sz="1200" b="1" i="0" u="none" strike="noStrike" kern="1200" baseline="0" dirty="0">
              <a:solidFill>
                <a:srgbClr val="DC5924">
                  <a:lumMod val="10000"/>
                </a:srgbClr>
              </a:solidFill>
              <a:latin typeface="Times New Roman" pitchFamily="18" charset="0"/>
              <a:ea typeface="+mn-ea"/>
              <a:cs typeface="Times New Roman" pitchFamily="18" charset="0"/>
            </a:defRPr>
          </a:pPr>
          <a:r>
            <a:rPr lang="ru-RU" sz="1200" b="1" kern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rPr>
            <a:t> 148,3  29,8%</a:t>
          </a:r>
          <a:endParaRPr lang="ru-RU" sz="1200" b="1" kern="1200" dirty="0">
            <a:solidFill>
              <a:schemeClr val="accent5">
                <a:lumMod val="10000"/>
              </a:schemeClr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0.10353</cdr:x>
      <cdr:y>0.61111</cdr:y>
    </cdr:from>
    <cdr:to>
      <cdr:x>0.24783</cdr:x>
      <cdr:y>0.72222</cdr:y>
    </cdr:to>
    <cdr:cxnSp macro="">
      <cdr:nvCxnSpPr>
        <cdr:cNvPr id="6" name="Прямая со стрелкой 5"/>
        <cdr:cNvCxnSpPr/>
      </cdr:nvCxnSpPr>
      <cdr:spPr bwMode="auto">
        <a:xfrm xmlns:a="http://schemas.openxmlformats.org/drawingml/2006/main" flipV="1">
          <a:off x="929923" y="3168352"/>
          <a:ext cx="1296144" cy="576064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accent5">
              <a:lumMod val="25000"/>
            </a:schemeClr>
          </a:solidFill>
          <a:headEnd type="none" w="med" len="med"/>
          <a:tailEnd type="arrow"/>
        </a:ln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0.10566</cdr:x>
      <cdr:y>0.5988</cdr:y>
    </cdr:from>
    <cdr:to>
      <cdr:x>0.22193</cdr:x>
      <cdr:y>0.68762</cdr:y>
    </cdr:to>
    <cdr:sp macro="" textlink="">
      <cdr:nvSpPr>
        <cdr:cNvPr id="8" name="TextBox 7"/>
        <cdr:cNvSpPr txBox="1"/>
      </cdr:nvSpPr>
      <cdr:spPr>
        <a:xfrm xmlns:a="http://schemas.openxmlformats.org/drawingml/2006/main" rot="20275075">
          <a:off x="949083" y="3104536"/>
          <a:ext cx="1044343" cy="4604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+0,5%</a:t>
          </a:r>
          <a:br>
            <a:rPr lang="ru-RU" sz="1800" b="1" dirty="0" smtClean="0">
              <a:latin typeface="Times New Roman" pitchFamily="18" charset="0"/>
              <a:cs typeface="Times New Roman" pitchFamily="18" charset="0"/>
            </a:rPr>
          </a:br>
          <a:endParaRPr lang="ru-RU" sz="18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0.30394</cdr:x>
      <cdr:y>0.63889</cdr:y>
    </cdr:from>
    <cdr:to>
      <cdr:x>0.44023</cdr:x>
      <cdr:y>0.75</cdr:y>
    </cdr:to>
    <cdr:cxnSp macro="">
      <cdr:nvCxnSpPr>
        <cdr:cNvPr id="9" name="Прямая со стрелкой 8"/>
        <cdr:cNvCxnSpPr/>
      </cdr:nvCxnSpPr>
      <cdr:spPr bwMode="auto">
        <a:xfrm xmlns:a="http://schemas.openxmlformats.org/drawingml/2006/main" flipV="1">
          <a:off x="2730123" y="3312368"/>
          <a:ext cx="1224136" cy="576064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accent5">
              <a:lumMod val="25000"/>
            </a:schemeClr>
          </a:solidFill>
          <a:headEnd type="none" w="med" len="med"/>
          <a:tailEnd type="arrow"/>
        </a:ln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0.29998</cdr:x>
      <cdr:y>0.60005</cdr:y>
    </cdr:from>
    <cdr:to>
      <cdr:x>0.42825</cdr:x>
      <cdr:y>0.68338</cdr:y>
    </cdr:to>
    <cdr:sp macro="" textlink="">
      <cdr:nvSpPr>
        <cdr:cNvPr id="13" name="TextBox 12"/>
        <cdr:cNvSpPr txBox="1"/>
      </cdr:nvSpPr>
      <cdr:spPr>
        <a:xfrm xmlns:a="http://schemas.openxmlformats.org/drawingml/2006/main" rot="20039842">
          <a:off x="2694510" y="3111007"/>
          <a:ext cx="1152128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+7,1%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0.68438</cdr:x>
      <cdr:y>0.0295</cdr:y>
    </cdr:from>
    <cdr:to>
      <cdr:x>0.80894</cdr:x>
      <cdr:y>0.17097</cdr:y>
    </cdr:to>
    <cdr:cxnSp macro="">
      <cdr:nvCxnSpPr>
        <cdr:cNvPr id="14" name="Прямая со стрелкой 13"/>
        <cdr:cNvCxnSpPr/>
      </cdr:nvCxnSpPr>
      <cdr:spPr bwMode="auto">
        <a:xfrm xmlns:a="http://schemas.openxmlformats.org/drawingml/2006/main" flipV="1">
          <a:off x="6147339" y="152961"/>
          <a:ext cx="1118836" cy="733462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accent5">
              <a:lumMod val="25000"/>
            </a:schemeClr>
          </a:solidFill>
          <a:headEnd type="none" w="med" len="med"/>
          <a:tailEnd type="arrow"/>
        </a:ln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0.50802</cdr:x>
      <cdr:y>0.30398</cdr:y>
    </cdr:from>
    <cdr:to>
      <cdr:x>0.6443</cdr:x>
      <cdr:y>0.41509</cdr:y>
    </cdr:to>
    <cdr:cxnSp macro="">
      <cdr:nvCxnSpPr>
        <cdr:cNvPr id="18" name="Прямая со стрелкой 17"/>
        <cdr:cNvCxnSpPr/>
      </cdr:nvCxnSpPr>
      <cdr:spPr bwMode="auto">
        <a:xfrm xmlns:a="http://schemas.openxmlformats.org/drawingml/2006/main" flipV="1">
          <a:off x="4563163" y="1576006"/>
          <a:ext cx="1224136" cy="576064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accent5">
              <a:lumMod val="25000"/>
            </a:schemeClr>
          </a:solidFill>
          <a:headEnd type="none" w="med" len="med"/>
          <a:tailEnd type="arrow"/>
        </a:ln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0.11342</cdr:x>
      <cdr:y>0.79371</cdr:y>
    </cdr:from>
    <cdr:to>
      <cdr:x>0.16152</cdr:x>
      <cdr:y>0.90713</cdr:y>
    </cdr:to>
    <cdr:sp macro="" textlink="">
      <cdr:nvSpPr>
        <cdr:cNvPr id="23" name="TextBox 22"/>
        <cdr:cNvSpPr txBox="1"/>
      </cdr:nvSpPr>
      <cdr:spPr>
        <a:xfrm xmlns:a="http://schemas.openxmlformats.org/drawingml/2006/main" rot="16374328">
          <a:off x="940808" y="4193027"/>
          <a:ext cx="588047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300" b="1" dirty="0" smtClean="0">
              <a:latin typeface="Times New Roman" pitchFamily="18" charset="0"/>
              <a:cs typeface="Times New Roman" pitchFamily="18" charset="0"/>
            </a:rPr>
            <a:t>149,2</a:t>
          </a:r>
          <a:endParaRPr lang="ru-RU" sz="13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0.15796</cdr:x>
      <cdr:y>0.79167</cdr:y>
    </cdr:from>
    <cdr:to>
      <cdr:x>0.19195</cdr:x>
      <cdr:y>0.90278</cdr:y>
    </cdr:to>
    <cdr:sp macro="" textlink="">
      <cdr:nvSpPr>
        <cdr:cNvPr id="24" name="TextBox 23"/>
        <cdr:cNvSpPr txBox="1"/>
      </cdr:nvSpPr>
      <cdr:spPr>
        <a:xfrm xmlns:a="http://schemas.openxmlformats.org/drawingml/2006/main" rot="16200000">
          <a:off x="1283464" y="4239815"/>
          <a:ext cx="576064" cy="30534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300" b="1" dirty="0" smtClean="0">
              <a:latin typeface="Times New Roman" pitchFamily="18" charset="0"/>
              <a:cs typeface="Times New Roman" pitchFamily="18" charset="0"/>
            </a:rPr>
            <a:t>185,4</a:t>
          </a:r>
        </a:p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0.20774</cdr:x>
      <cdr:y>0.77778</cdr:y>
    </cdr:from>
    <cdr:to>
      <cdr:x>0.23981</cdr:x>
      <cdr:y>0.90278</cdr:y>
    </cdr:to>
    <cdr:sp macro="" textlink="">
      <cdr:nvSpPr>
        <cdr:cNvPr id="25" name="TextBox 24"/>
        <cdr:cNvSpPr txBox="1"/>
      </cdr:nvSpPr>
      <cdr:spPr>
        <a:xfrm xmlns:a="http://schemas.openxmlformats.org/drawingml/2006/main" rot="16200000">
          <a:off x="1686007" y="4212468"/>
          <a:ext cx="648072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300" b="1" dirty="0" smtClean="0">
              <a:latin typeface="Times New Roman" pitchFamily="18" charset="0"/>
              <a:cs typeface="Times New Roman" pitchFamily="18" charset="0"/>
            </a:rPr>
            <a:t>150,0</a:t>
          </a:r>
          <a:endParaRPr lang="ru-RU" sz="13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0.31404</cdr:x>
      <cdr:y>0.81944</cdr:y>
    </cdr:from>
    <cdr:to>
      <cdr:x>0.34611</cdr:x>
      <cdr:y>0.91667</cdr:y>
    </cdr:to>
    <cdr:sp macro="" textlink="">
      <cdr:nvSpPr>
        <cdr:cNvPr id="26" name="TextBox 25"/>
        <cdr:cNvSpPr txBox="1"/>
      </cdr:nvSpPr>
      <cdr:spPr>
        <a:xfrm xmlns:a="http://schemas.openxmlformats.org/drawingml/2006/main" rot="16200000">
          <a:off x="2712809" y="4356484"/>
          <a:ext cx="504056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300" b="1" dirty="0" smtClean="0">
              <a:latin typeface="Times New Roman" pitchFamily="18" charset="0"/>
              <a:cs typeface="Times New Roman" pitchFamily="18" charset="0"/>
            </a:rPr>
            <a:t>162</a:t>
          </a:r>
          <a:endParaRPr lang="ru-RU" sz="13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0.18369</cdr:x>
      <cdr:y>0.13889</cdr:y>
    </cdr:from>
    <cdr:to>
      <cdr:x>0.24783</cdr:x>
      <cdr:y>0.23611</cdr:y>
    </cdr:to>
    <cdr:sp macro="" textlink="">
      <cdr:nvSpPr>
        <cdr:cNvPr id="27" name="TextBox 26"/>
        <cdr:cNvSpPr txBox="1"/>
      </cdr:nvSpPr>
      <cdr:spPr>
        <a:xfrm xmlns:a="http://schemas.openxmlformats.org/drawingml/2006/main">
          <a:off x="1650003" y="720080"/>
          <a:ext cx="576064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0.36006</cdr:x>
      <cdr:y>0.79167</cdr:y>
    </cdr:from>
    <cdr:to>
      <cdr:x>0.39213</cdr:x>
      <cdr:y>0.90972</cdr:y>
    </cdr:to>
    <cdr:sp macro="" textlink="">
      <cdr:nvSpPr>
        <cdr:cNvPr id="28" name="TextBox 27"/>
        <cdr:cNvSpPr txBox="1"/>
      </cdr:nvSpPr>
      <cdr:spPr>
        <a:xfrm xmlns:a="http://schemas.openxmlformats.org/drawingml/2006/main" rot="16200000">
          <a:off x="3072161" y="4266474"/>
          <a:ext cx="612068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300" b="1" dirty="0" smtClean="0">
              <a:latin typeface="Times New Roman" pitchFamily="18" charset="0"/>
              <a:cs typeface="Times New Roman" pitchFamily="18" charset="0"/>
            </a:rPr>
            <a:t>158,9</a:t>
          </a:r>
          <a:endParaRPr lang="ru-RU" sz="13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0.40816</cdr:x>
      <cdr:y>0.77778</cdr:y>
    </cdr:from>
    <cdr:to>
      <cdr:x>0.44023</cdr:x>
      <cdr:y>0.89583</cdr:y>
    </cdr:to>
    <cdr:sp macro="" textlink="">
      <cdr:nvSpPr>
        <cdr:cNvPr id="29" name="TextBox 28"/>
        <cdr:cNvSpPr txBox="1"/>
      </cdr:nvSpPr>
      <cdr:spPr>
        <a:xfrm xmlns:a="http://schemas.openxmlformats.org/drawingml/2006/main" rot="16200000">
          <a:off x="3504209" y="4194466"/>
          <a:ext cx="612068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300" b="1" dirty="0" smtClean="0">
              <a:latin typeface="Times New Roman" pitchFamily="18" charset="0"/>
              <a:cs typeface="Times New Roman" pitchFamily="18" charset="0"/>
            </a:rPr>
            <a:t>173,5</a:t>
          </a:r>
          <a:endParaRPr lang="ru-RU" sz="13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0.51238</cdr:x>
      <cdr:y>0.54167</cdr:y>
    </cdr:from>
    <cdr:to>
      <cdr:x>0.55246</cdr:x>
      <cdr:y>0.79009</cdr:y>
    </cdr:to>
    <cdr:sp macro="" textlink="">
      <cdr:nvSpPr>
        <cdr:cNvPr id="30" name="TextBox 29"/>
        <cdr:cNvSpPr txBox="1"/>
      </cdr:nvSpPr>
      <cdr:spPr>
        <a:xfrm xmlns:a="http://schemas.openxmlformats.org/drawingml/2006/main" rot="16200000">
          <a:off x="4138384" y="3272301"/>
          <a:ext cx="1287957" cy="36001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300" b="1" dirty="0" smtClean="0">
              <a:latin typeface="Times New Roman" pitchFamily="18" charset="0"/>
              <a:cs typeface="Times New Roman" pitchFamily="18" charset="0"/>
            </a:rPr>
            <a:t>377,3</a:t>
          </a:r>
          <a:endParaRPr lang="ru-RU" sz="13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0.56048</cdr:x>
      <cdr:y>0.625</cdr:y>
    </cdr:from>
    <cdr:to>
      <cdr:x>0.59254</cdr:x>
      <cdr:y>0.79009</cdr:y>
    </cdr:to>
    <cdr:sp macro="" textlink="">
      <cdr:nvSpPr>
        <cdr:cNvPr id="31" name="TextBox 30"/>
        <cdr:cNvSpPr txBox="1"/>
      </cdr:nvSpPr>
      <cdr:spPr>
        <a:xfrm xmlns:a="http://schemas.openxmlformats.org/drawingml/2006/main" rot="16200000">
          <a:off x="4750430" y="3524336"/>
          <a:ext cx="855926" cy="28797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300" b="1" dirty="0" smtClean="0">
              <a:latin typeface="Times New Roman" pitchFamily="18" charset="0"/>
              <a:cs typeface="Times New Roman" pitchFamily="18" charset="0"/>
            </a:rPr>
            <a:t>583,7</a:t>
          </a:r>
          <a:endParaRPr lang="ru-RU" sz="13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0.60858</cdr:x>
      <cdr:y>0.65278</cdr:y>
    </cdr:from>
    <cdr:to>
      <cdr:x>0.64064</cdr:x>
      <cdr:y>0.79167</cdr:y>
    </cdr:to>
    <cdr:sp macro="" textlink="">
      <cdr:nvSpPr>
        <cdr:cNvPr id="32" name="TextBox 31"/>
        <cdr:cNvSpPr txBox="1"/>
      </cdr:nvSpPr>
      <cdr:spPr>
        <a:xfrm xmlns:a="http://schemas.openxmlformats.org/drawingml/2006/main" rot="16200000">
          <a:off x="5250403" y="3600400"/>
          <a:ext cx="72008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300" b="1" dirty="0" smtClean="0">
              <a:latin typeface="Times New Roman" pitchFamily="18" charset="0"/>
              <a:cs typeface="Times New Roman" pitchFamily="18" charset="0"/>
            </a:rPr>
            <a:t>575,8</a:t>
          </a:r>
          <a:endParaRPr lang="ru-RU" sz="13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0.71279</cdr:x>
      <cdr:y>0.40278</cdr:y>
    </cdr:from>
    <cdr:to>
      <cdr:x>0.74486</cdr:x>
      <cdr:y>0.66509</cdr:y>
    </cdr:to>
    <cdr:sp macro="" textlink="">
      <cdr:nvSpPr>
        <cdr:cNvPr id="33" name="TextBox 32"/>
        <cdr:cNvSpPr txBox="1"/>
      </cdr:nvSpPr>
      <cdr:spPr>
        <a:xfrm xmlns:a="http://schemas.openxmlformats.org/drawingml/2006/main" rot="16200000">
          <a:off x="5866547" y="2624198"/>
          <a:ext cx="1359970" cy="28806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300" b="1" dirty="0" smtClean="0">
              <a:latin typeface="Times New Roman" pitchFamily="18" charset="0"/>
              <a:cs typeface="Times New Roman" pitchFamily="18" charset="0"/>
            </a:rPr>
            <a:t>688,5</a:t>
          </a:r>
          <a:endParaRPr lang="ru-RU" sz="13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0.76089</cdr:x>
      <cdr:y>0.51389</cdr:y>
    </cdr:from>
    <cdr:to>
      <cdr:x>0.79296</cdr:x>
      <cdr:y>0.66509</cdr:y>
    </cdr:to>
    <cdr:sp macro="" textlink="">
      <cdr:nvSpPr>
        <cdr:cNvPr id="34" name="TextBox 33"/>
        <cdr:cNvSpPr txBox="1"/>
      </cdr:nvSpPr>
      <cdr:spPr>
        <a:xfrm xmlns:a="http://schemas.openxmlformats.org/drawingml/2006/main" rot="16200000">
          <a:off x="6586627" y="2912226"/>
          <a:ext cx="783912" cy="28806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300" b="1" dirty="0" smtClean="0">
              <a:latin typeface="Times New Roman" pitchFamily="18" charset="0"/>
              <a:cs typeface="Times New Roman" pitchFamily="18" charset="0"/>
            </a:rPr>
            <a:t>928,0</a:t>
          </a:r>
          <a:endParaRPr lang="ru-RU" sz="13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0.80098</cdr:x>
      <cdr:y>0.48453</cdr:y>
    </cdr:from>
    <cdr:to>
      <cdr:x>0.83304</cdr:x>
      <cdr:y>0.6512</cdr:y>
    </cdr:to>
    <cdr:sp macro="" textlink="">
      <cdr:nvSpPr>
        <cdr:cNvPr id="35" name="TextBox 34"/>
        <cdr:cNvSpPr txBox="1"/>
      </cdr:nvSpPr>
      <cdr:spPr>
        <a:xfrm xmlns:a="http://schemas.openxmlformats.org/drawingml/2006/main" rot="16200000">
          <a:off x="6906590" y="2800170"/>
          <a:ext cx="864097" cy="28797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300" b="1" dirty="0" smtClean="0">
              <a:latin typeface="Times New Roman" pitchFamily="18" charset="0"/>
              <a:cs typeface="Times New Roman" pitchFamily="18" charset="0"/>
            </a:rPr>
            <a:t>899,3</a:t>
          </a:r>
          <a:endParaRPr lang="ru-RU" sz="13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0.62115</cdr:x>
      <cdr:y>0.20976</cdr:y>
    </cdr:from>
    <cdr:to>
      <cdr:x>0.66123</cdr:x>
      <cdr:y>0.39032</cdr:y>
    </cdr:to>
    <cdr:sp macro="" textlink="">
      <cdr:nvSpPr>
        <cdr:cNvPr id="36" name="TextBox 35"/>
        <cdr:cNvSpPr txBox="1"/>
      </cdr:nvSpPr>
      <cdr:spPr>
        <a:xfrm xmlns:a="http://schemas.openxmlformats.org/drawingml/2006/main" rot="2960995">
          <a:off x="5291304" y="1375575"/>
          <a:ext cx="936127" cy="36001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8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0.6683</cdr:x>
      <cdr:y>0.04795</cdr:y>
    </cdr:from>
    <cdr:to>
      <cdr:x>0.78395</cdr:x>
      <cdr:y>0.10882</cdr:y>
    </cdr:to>
    <cdr:sp macro="" textlink="">
      <cdr:nvSpPr>
        <cdr:cNvPr id="37" name="TextBox 36"/>
        <cdr:cNvSpPr txBox="1"/>
      </cdr:nvSpPr>
      <cdr:spPr>
        <a:xfrm xmlns:a="http://schemas.openxmlformats.org/drawingml/2006/main" rot="19547608">
          <a:off x="6002897" y="248611"/>
          <a:ext cx="1038779" cy="31556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+30,6%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0.49708</cdr:x>
      <cdr:y>0.24842</cdr:y>
    </cdr:from>
    <cdr:to>
      <cdr:x>0.63387</cdr:x>
      <cdr:y>0.34565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4464961" y="1287974"/>
          <a:ext cx="1228626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0.50802</cdr:x>
      <cdr:y>0.29009</cdr:y>
    </cdr:from>
    <cdr:to>
      <cdr:x>0.64188</cdr:x>
      <cdr:y>0.47065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4563163" y="1503998"/>
          <a:ext cx="1202432" cy="9361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</cdr:x>
      <cdr:y>0.26231</cdr:y>
    </cdr:from>
    <cdr:to>
      <cdr:x>0.61223</cdr:x>
      <cdr:y>0.35954</cdr:y>
    </cdr:to>
    <cdr:sp macro="" textlink="">
      <cdr:nvSpPr>
        <cdr:cNvPr id="12" name="TextBox 11"/>
        <cdr:cNvSpPr txBox="1"/>
      </cdr:nvSpPr>
      <cdr:spPr>
        <a:xfrm xmlns:a="http://schemas.openxmlformats.org/drawingml/2006/main" rot="20148740">
          <a:off x="4491155" y="1359966"/>
          <a:ext cx="1008085" cy="50409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b="1" dirty="0">
              <a:latin typeface="Times New Roman" pitchFamily="18" charset="0"/>
              <a:cs typeface="Times New Roman" pitchFamily="18" charset="0"/>
            </a:rPr>
            <a:t>+</a:t>
          </a:r>
          <a:r>
            <a: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52,6%</a:t>
          </a:r>
          <a:endParaRPr lang="ru-RU" sz="110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0.48861</cdr:x>
      <cdr:y>0.51348</cdr:y>
    </cdr:from>
    <cdr:to>
      <cdr:x>0.72774</cdr:x>
      <cdr:y>0.67062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116508" y="2674364"/>
          <a:ext cx="2014655" cy="81843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НДФЛ 114,3</a:t>
          </a:r>
        </a:p>
        <a:p xmlns:a="http://schemas.openxmlformats.org/drawingml/2006/main"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76,2%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</cdr:x>
      <cdr:y>0.05966</cdr:y>
    </cdr:from>
    <cdr:to>
      <cdr:x>0.43262</cdr:x>
      <cdr:y>0.24538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-1331640" y="310723"/>
          <a:ext cx="3644807" cy="9672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700" dirty="0" smtClean="0">
              <a:latin typeface="Times New Roman" pitchFamily="18" charset="0"/>
              <a:cs typeface="Times New Roman" pitchFamily="18" charset="0"/>
            </a:rPr>
            <a:t>Налоги на имущество</a:t>
          </a:r>
        </a:p>
        <a:p xmlns:a="http://schemas.openxmlformats.org/drawingml/2006/main">
          <a:r>
            <a:rPr lang="ru-RU" sz="1700" dirty="0" smtClean="0">
              <a:latin typeface="Times New Roman" pitchFamily="18" charset="0"/>
              <a:cs typeface="Times New Roman" pitchFamily="18" charset="0"/>
            </a:rPr>
            <a:t>(земельный налог) 10,1 </a:t>
          </a:r>
          <a:br>
            <a:rPr lang="ru-RU" sz="1700" dirty="0" smtClean="0">
              <a:latin typeface="Times New Roman" pitchFamily="18" charset="0"/>
              <a:cs typeface="Times New Roman" pitchFamily="18" charset="0"/>
            </a:rPr>
          </a:br>
          <a:r>
            <a:rPr lang="ru-RU" sz="1700" dirty="0" smtClean="0">
              <a:latin typeface="Times New Roman" pitchFamily="18" charset="0"/>
              <a:cs typeface="Times New Roman" pitchFamily="18" charset="0"/>
            </a:rPr>
            <a:t> 6,7%</a:t>
          </a:r>
          <a:endParaRPr lang="ru-RU" sz="17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0.59829</cdr:x>
      <cdr:y>0.05749</cdr:y>
    </cdr:from>
    <cdr:to>
      <cdr:x>0.87504</cdr:x>
      <cdr:y>0.25684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5040560" y="299408"/>
          <a:ext cx="2331616" cy="103831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700" dirty="0" smtClean="0">
              <a:latin typeface="Times New Roman" pitchFamily="18" charset="0"/>
              <a:cs typeface="Times New Roman" pitchFamily="18" charset="0"/>
            </a:rPr>
            <a:t>Государственная пошлина 3,7 </a:t>
          </a:r>
          <a:br>
            <a:rPr lang="ru-RU" sz="1700" dirty="0" smtClean="0">
              <a:latin typeface="Times New Roman" pitchFamily="18" charset="0"/>
              <a:cs typeface="Times New Roman" pitchFamily="18" charset="0"/>
            </a:rPr>
          </a:br>
          <a:r>
            <a:rPr lang="ru-RU" sz="1700" dirty="0" smtClean="0">
              <a:latin typeface="Times New Roman" pitchFamily="18" charset="0"/>
              <a:cs typeface="Times New Roman" pitchFamily="18" charset="0"/>
            </a:rPr>
            <a:t>2,5%</a:t>
          </a:r>
          <a:endParaRPr lang="ru-RU" sz="17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0.48164</cdr:x>
      <cdr:y>0.16557</cdr:y>
    </cdr:from>
    <cdr:to>
      <cdr:x>0.611</cdr:x>
      <cdr:y>0.18743</cdr:y>
    </cdr:to>
    <cdr:pic>
      <cdr:nvPicPr>
        <cdr:cNvPr id="5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 rot="19767729">
          <a:off x="4057809" y="862319"/>
          <a:ext cx="1089816" cy="113893"/>
        </a:xfrm>
        <a:prstGeom xmlns:a="http://schemas.openxmlformats.org/drawingml/2006/main" prst="rect">
          <a:avLst/>
        </a:prstGeom>
      </cdr:spPr>
    </cdr:pic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0.39459</cdr:x>
      <cdr:y>0.56925</cdr:y>
    </cdr:from>
    <cdr:to>
      <cdr:x>0.74483</cdr:x>
      <cdr:y>0.76671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324392" y="2964849"/>
          <a:ext cx="2950750" cy="102843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Доходы от использования имущества  115,9</a:t>
          </a:r>
        </a:p>
        <a:p xmlns:a="http://schemas.openxmlformats.org/drawingml/2006/main"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66,9%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0.16941</cdr:x>
      <cdr:y>0.09991</cdr:y>
    </cdr:from>
    <cdr:to>
      <cdr:x>0.36599</cdr:x>
      <cdr:y>0.23817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427241" y="520356"/>
          <a:ext cx="1656174" cy="72010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700" dirty="0" smtClean="0">
              <a:latin typeface="Times New Roman" pitchFamily="18" charset="0"/>
              <a:cs typeface="Times New Roman" pitchFamily="18" charset="0"/>
            </a:rPr>
            <a:t>Штрафы 3,9  </a:t>
          </a:r>
        </a:p>
        <a:p xmlns:a="http://schemas.openxmlformats.org/drawingml/2006/main">
          <a:r>
            <a:rPr lang="ru-RU" sz="1700" dirty="0" smtClean="0">
              <a:latin typeface="Times New Roman" pitchFamily="18" charset="0"/>
              <a:cs typeface="Times New Roman" pitchFamily="18" charset="0"/>
            </a:rPr>
            <a:t>2,2%</a:t>
          </a:r>
          <a:endParaRPr lang="ru-RU" sz="17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0.51812</cdr:x>
      <cdr:y>0.07954</cdr:y>
    </cdr:from>
    <cdr:to>
      <cdr:x>0.96378</cdr:x>
      <cdr:y>0.2224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432431" y="400940"/>
          <a:ext cx="2952328" cy="7200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700" dirty="0" smtClean="0">
              <a:latin typeface="Times New Roman" pitchFamily="18" charset="0"/>
              <a:cs typeface="Times New Roman" pitchFamily="18" charset="0"/>
            </a:rPr>
            <a:t>Прочие неналоговые доходы  20,6 11,8%</a:t>
          </a:r>
          <a:endParaRPr lang="ru-RU" sz="17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0.48402</cdr:x>
      <cdr:y>0.08111</cdr:y>
    </cdr:from>
    <cdr:to>
      <cdr:x>0.49471</cdr:x>
      <cdr:y>0.2466</cdr:y>
    </cdr:to>
    <cdr:pic>
      <cdr:nvPicPr>
        <cdr:cNvPr id="5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 rot="18542205">
          <a:off x="3691873" y="808371"/>
          <a:ext cx="861926" cy="90077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0.15528</cdr:x>
      <cdr:y>0.3614</cdr:y>
    </cdr:from>
    <cdr:to>
      <cdr:x>0.26381</cdr:x>
      <cdr:y>0.53696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1308195" y="188227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0.14124</cdr:x>
      <cdr:y>0.41802</cdr:y>
    </cdr:from>
    <cdr:to>
      <cdr:x>0.27663</cdr:x>
      <cdr:y>0.87001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128934" y="1656184"/>
          <a:ext cx="1080120" cy="18002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0.14124</cdr:x>
      <cdr:y>0.59887</cdr:y>
    </cdr:from>
    <cdr:to>
      <cdr:x>0.21356</cdr:x>
      <cdr:y>0.81594</cdr:y>
    </cdr:to>
    <cdr:sp macro="" textlink="">
      <cdr:nvSpPr>
        <cdr:cNvPr id="3" name="TextBox 2"/>
        <cdr:cNvSpPr txBox="1"/>
      </cdr:nvSpPr>
      <cdr:spPr>
        <a:xfrm xmlns:a="http://schemas.openxmlformats.org/drawingml/2006/main" rot="16200000">
          <a:off x="984918" y="2520280"/>
          <a:ext cx="864096" cy="5760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688,5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0.23133</cdr:x>
      <cdr:y>0.7435</cdr:y>
    </cdr:from>
    <cdr:to>
      <cdr:x>0.24935</cdr:x>
      <cdr:y>0.75475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849014" y="2952328"/>
          <a:ext cx="144016" cy="457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0.20456</cdr:x>
      <cdr:y>0.61679</cdr:y>
    </cdr:from>
    <cdr:to>
      <cdr:x>0.28564</cdr:x>
      <cdr:y>0.88812</cdr:y>
    </cdr:to>
    <cdr:sp macro="" textlink="">
      <cdr:nvSpPr>
        <cdr:cNvPr id="5" name="TextBox 4"/>
        <cdr:cNvSpPr txBox="1"/>
      </cdr:nvSpPr>
      <cdr:spPr>
        <a:xfrm xmlns:a="http://schemas.openxmlformats.org/drawingml/2006/main" rot="16200000">
          <a:off x="1416641" y="2663925"/>
          <a:ext cx="1080835" cy="64806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>
            <a:lnSpc>
              <a:spcPts val="1700"/>
            </a:lnSpc>
          </a:pP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 </a:t>
          </a:r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377,3</a:t>
          </a:r>
        </a:p>
        <a:p xmlns:a="http://schemas.openxmlformats.org/drawingml/2006/main">
          <a:pPr>
            <a:lnSpc>
              <a:spcPts val="1700"/>
            </a:lnSpc>
          </a:pPr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 54,8% %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0.37573</cdr:x>
      <cdr:y>0.63509</cdr:y>
    </cdr:from>
    <cdr:to>
      <cdr:x>0.43879</cdr:x>
      <cdr:y>0.8431</cdr:y>
    </cdr:to>
    <cdr:sp macro="" textlink="">
      <cdr:nvSpPr>
        <cdr:cNvPr id="6" name="TextBox 5"/>
        <cdr:cNvSpPr txBox="1"/>
      </cdr:nvSpPr>
      <cdr:spPr>
        <a:xfrm xmlns:a="http://schemas.openxmlformats.org/drawingml/2006/main" rot="16200000">
          <a:off x="2839124" y="2682298"/>
          <a:ext cx="828092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928,0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0.43973</cdr:x>
      <cdr:y>0.66201</cdr:y>
    </cdr:from>
    <cdr:to>
      <cdr:x>0.53883</cdr:x>
      <cdr:y>0.87882</cdr:y>
    </cdr:to>
    <cdr:sp macro="" textlink="">
      <cdr:nvSpPr>
        <cdr:cNvPr id="7" name="TextBox 6"/>
        <cdr:cNvSpPr txBox="1"/>
      </cdr:nvSpPr>
      <cdr:spPr>
        <a:xfrm xmlns:a="http://schemas.openxmlformats.org/drawingml/2006/main" rot="16200000">
          <a:off x="3384531" y="2495220"/>
          <a:ext cx="810214" cy="76757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>
            <a:lnSpc>
              <a:spcPts val="1600"/>
            </a:lnSpc>
          </a:pPr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583,7</a:t>
          </a:r>
        </a:p>
        <a:p xmlns:a="http://schemas.openxmlformats.org/drawingml/2006/main">
          <a:pPr>
            <a:lnSpc>
              <a:spcPts val="1600"/>
            </a:lnSpc>
          </a:pPr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62,9%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0.60996</cdr:x>
      <cdr:y>0.61698</cdr:y>
    </cdr:from>
    <cdr:to>
      <cdr:x>0.68203</cdr:x>
      <cdr:y>0.8338</cdr:y>
    </cdr:to>
    <cdr:sp macro="" textlink="">
      <cdr:nvSpPr>
        <cdr:cNvPr id="8" name="TextBox 7"/>
        <cdr:cNvSpPr txBox="1"/>
      </cdr:nvSpPr>
      <cdr:spPr>
        <a:xfrm xmlns:a="http://schemas.openxmlformats.org/drawingml/2006/main" rot="16200000">
          <a:off x="4729334" y="2592288"/>
          <a:ext cx="864096" cy="5760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 </a:t>
          </a:r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899,3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0.67474</cdr:x>
      <cdr:y>0.5588</cdr:y>
    </cdr:from>
    <cdr:to>
      <cdr:x>0.76473</cdr:x>
      <cdr:y>0.84805</cdr:y>
    </cdr:to>
    <cdr:sp macro="" textlink="">
      <cdr:nvSpPr>
        <cdr:cNvPr id="9" name="TextBox 8"/>
        <cdr:cNvSpPr txBox="1"/>
      </cdr:nvSpPr>
      <cdr:spPr>
        <a:xfrm xmlns:a="http://schemas.openxmlformats.org/drawingml/2006/main" rot="16200000">
          <a:off x="5034164" y="2280187"/>
          <a:ext cx="1080920" cy="69701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>
            <a:lnSpc>
              <a:spcPts val="1400"/>
            </a:lnSpc>
          </a:pPr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575,8</a:t>
          </a:r>
        </a:p>
        <a:p xmlns:a="http://schemas.openxmlformats.org/drawingml/2006/main">
          <a:pPr>
            <a:lnSpc>
              <a:spcPts val="1300"/>
            </a:lnSpc>
          </a:pPr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64,0%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</cdr:x>
      <cdr:y>0.6</cdr:y>
    </cdr:from>
    <cdr:to>
      <cdr:x>0.3053</cdr:x>
      <cdr:y>0.825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0" y="1771397"/>
          <a:ext cx="854422" cy="66427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0.73171</cdr:x>
      <cdr:y>0.2</cdr:y>
    </cdr:from>
    <cdr:to>
      <cdr:x>0.9878</cdr:x>
      <cdr:y>0.475</cdr:y>
    </cdr:to>
    <cdr:sp macro="" textlink="">
      <cdr:nvSpPr>
        <cdr:cNvPr id="15" name="TextBox 14"/>
        <cdr:cNvSpPr txBox="1"/>
      </cdr:nvSpPr>
      <cdr:spPr>
        <a:xfrm xmlns:a="http://schemas.openxmlformats.org/drawingml/2006/main">
          <a:off x="2134078" y="576064"/>
          <a:ext cx="746927" cy="7920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 xmlns:a="http://schemas.openxmlformats.org/drawingml/2006/main">
          <a:r>
            <a: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</a:t>
          </a:r>
          <a:endParaRPr lang="ru-RU" sz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3.47184E-7</cdr:x>
      <cdr:y>0.1</cdr:y>
    </cdr:from>
    <cdr:to>
      <cdr:x>0.26148</cdr:x>
      <cdr:y>0.33382</cdr:y>
    </cdr:to>
    <cdr:sp macro="" textlink="">
      <cdr:nvSpPr>
        <cdr:cNvPr id="19" name="TextBox 18"/>
        <cdr:cNvSpPr txBox="1"/>
      </cdr:nvSpPr>
      <cdr:spPr>
        <a:xfrm xmlns:a="http://schemas.openxmlformats.org/drawingml/2006/main">
          <a:off x="1" y="324036"/>
          <a:ext cx="753145" cy="75766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 xmlns:a="http://schemas.openxmlformats.org/drawingml/2006/main">
          <a:endParaRPr lang="ru-RU" sz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0.64201</cdr:x>
      <cdr:y>0</cdr:y>
    </cdr:from>
    <cdr:to>
      <cdr:x>1</cdr:x>
      <cdr:y>0.2</cdr:y>
    </cdr:to>
    <cdr:sp macro="" textlink="">
      <cdr:nvSpPr>
        <cdr:cNvPr id="29" name="TextBox 28"/>
        <cdr:cNvSpPr txBox="1"/>
      </cdr:nvSpPr>
      <cdr:spPr>
        <a:xfrm xmlns:a="http://schemas.openxmlformats.org/drawingml/2006/main">
          <a:off x="1872457" y="0"/>
          <a:ext cx="1044116" cy="5760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0.5309</cdr:x>
      <cdr:y>0.075</cdr:y>
    </cdr:from>
    <cdr:to>
      <cdr:x>1</cdr:x>
      <cdr:y>0.2</cdr:y>
    </cdr:to>
    <cdr:sp macro="" textlink="">
      <cdr:nvSpPr>
        <cdr:cNvPr id="30" name="TextBox 29"/>
        <cdr:cNvSpPr txBox="1"/>
      </cdr:nvSpPr>
      <cdr:spPr>
        <a:xfrm xmlns:a="http://schemas.openxmlformats.org/drawingml/2006/main">
          <a:off x="1656433" y="216024"/>
          <a:ext cx="1368152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0.45788</cdr:x>
      <cdr:y>0.07482</cdr:y>
    </cdr:from>
    <cdr:to>
      <cdr:x>0.61242</cdr:x>
      <cdr:y>0.26178</cdr:y>
    </cdr:to>
    <cdr:sp macro="" textlink="">
      <cdr:nvSpPr>
        <cdr:cNvPr id="31" name="TextBox 30"/>
        <cdr:cNvSpPr txBox="1"/>
      </cdr:nvSpPr>
      <cdr:spPr>
        <a:xfrm xmlns:a="http://schemas.openxmlformats.org/drawingml/2006/main">
          <a:off x="2888089" y="325013"/>
          <a:ext cx="974767" cy="81218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kern="1200" dirty="0" smtClean="0">
              <a:solidFill>
                <a:srgbClr val="000000"/>
              </a:solidFill>
            </a:rPr>
            <a:t>9,0</a:t>
          </a:r>
        </a:p>
        <a:p xmlns:a="http://schemas.openxmlformats.org/drawingml/2006/main">
          <a:r>
            <a:rPr lang="ru-RU" sz="1800" kern="1200" dirty="0" smtClean="0">
              <a:solidFill>
                <a:srgbClr val="000000"/>
              </a:solidFill>
            </a:rPr>
            <a:t>1,6</a:t>
          </a:r>
          <a:r>
            <a: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%</a:t>
          </a:r>
          <a:endParaRPr lang="ru-RU" sz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0.66893</cdr:x>
      <cdr:y>0.20436</cdr:y>
    </cdr:from>
    <cdr:to>
      <cdr:x>0.8139</cdr:x>
      <cdr:y>0.41485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219307" y="88778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0.68035</cdr:x>
      <cdr:y>0.06492</cdr:y>
    </cdr:from>
    <cdr:to>
      <cdr:x>0.78309</cdr:x>
      <cdr:y>0.2754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291315" y="282002"/>
          <a:ext cx="648072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dirty="0" smtClean="0"/>
            <a:t>47,4   8,3%</a:t>
          </a:r>
          <a:endParaRPr lang="ru-RU" sz="1800" dirty="0"/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0.06844</cdr:x>
      <cdr:y>0.52822</cdr:y>
    </cdr:from>
    <cdr:to>
      <cdr:x>0.27377</cdr:x>
      <cdr:y>0.73275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16024" y="737350"/>
          <a:ext cx="648067" cy="28550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746,5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0.41066</cdr:x>
      <cdr:y>0.2373</cdr:y>
    </cdr:from>
    <cdr:to>
      <cdr:x>0.59571</cdr:x>
      <cdr:y>0.40664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296145" y="331250"/>
          <a:ext cx="584050" cy="23638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899,2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0.70725</cdr:x>
      <cdr:y>0</cdr:y>
    </cdr:from>
    <cdr:to>
      <cdr:x>0.91258</cdr:x>
      <cdr:y>0.22869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232248" y="-5352799"/>
          <a:ext cx="648067" cy="3192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b="1" dirty="0" smtClean="0"/>
            <a:t>895,2</a:t>
          </a:r>
          <a:endParaRPr lang="ru-RU" sz="1100" b="1" dirty="0"/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0.03784</cdr:x>
      <cdr:y>0.70844</cdr:y>
    </cdr:from>
    <cdr:to>
      <cdr:x>0.4085</cdr:x>
      <cdr:y>0.86221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93360" y="1745621"/>
          <a:ext cx="914400" cy="37891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 rtl="0">
            <a:defRPr lang="ru-RU" sz="1200" b="1" i="0" u="none" strike="noStrike" kern="1200" baseline="0" dirty="0">
              <a:solidFill>
                <a:srgbClr val="DC5924">
                  <a:lumMod val="10000"/>
                </a:srgbClr>
              </a:solidFill>
              <a:latin typeface="Times New Roman" pitchFamily="18" charset="0"/>
              <a:ea typeface="+mn-ea"/>
              <a:cs typeface="Times New Roman" pitchFamily="18" charset="0"/>
            </a:defRPr>
          </a:pPr>
          <a:r>
            <a:rPr lang="ru-RU" sz="1200" b="1" kern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rPr>
            <a:t>56,8%</a:t>
          </a:r>
        </a:p>
      </cdr:txBody>
    </cdr:sp>
  </cdr:relSizeAnchor>
  <cdr:relSizeAnchor xmlns:cdr="http://schemas.openxmlformats.org/drawingml/2006/chartDrawing">
    <cdr:from>
      <cdr:x>0.26062</cdr:x>
      <cdr:y>0.31511</cdr:y>
    </cdr:from>
    <cdr:to>
      <cdr:x>0.63128</cdr:x>
      <cdr:y>0.40278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642957" y="776436"/>
          <a:ext cx="914400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 rtl="0">
            <a:defRPr lang="ru-RU" sz="1200" b="1" i="0" u="none" strike="noStrike" kern="1200" baseline="0" dirty="0">
              <a:solidFill>
                <a:srgbClr val="DC5924">
                  <a:lumMod val="10000"/>
                </a:srgbClr>
              </a:solidFill>
              <a:latin typeface="Times New Roman" pitchFamily="18" charset="0"/>
              <a:ea typeface="+mn-ea"/>
              <a:cs typeface="Times New Roman" pitchFamily="18" charset="0"/>
            </a:defRPr>
          </a:pPr>
          <a:r>
            <a:rPr lang="ru-RU" sz="1200" b="1" kern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rPr>
            <a:t>43,2%</a:t>
          </a:r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0.04762</cdr:x>
      <cdr:y>0.75323</cdr:y>
    </cdr:from>
    <cdr:to>
      <cdr:x>0.4085</cdr:x>
      <cdr:y>0.86221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4016" y="1855996"/>
          <a:ext cx="1091496" cy="2685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 rtl="0">
            <a:defRPr lang="ru-RU" sz="1200" b="1" i="0" u="none" strike="noStrike" kern="1200" baseline="0" dirty="0">
              <a:solidFill>
                <a:srgbClr val="DC5924">
                  <a:lumMod val="10000"/>
                </a:srgbClr>
              </a:solidFill>
              <a:latin typeface="Times New Roman" pitchFamily="18" charset="0"/>
              <a:ea typeface="+mn-ea"/>
              <a:cs typeface="Times New Roman" pitchFamily="18" charset="0"/>
            </a:defRPr>
          </a:pPr>
          <a:r>
            <a:rPr lang="ru-RU" sz="1200" b="1" kern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rPr>
            <a:t>344,6  69,3%</a:t>
          </a:r>
          <a:endParaRPr lang="ru-RU" sz="1200" b="1" kern="1200" dirty="0">
            <a:solidFill>
              <a:schemeClr val="accent5">
                <a:lumMod val="10000"/>
              </a:schemeClr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0.23684</cdr:x>
      <cdr:y>0.28566</cdr:y>
    </cdr:from>
    <cdr:to>
      <cdr:x>0.63128</cdr:x>
      <cdr:y>0.40278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648072" y="703868"/>
          <a:ext cx="1079302" cy="28860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 rtl="0">
            <a:defRPr lang="ru-RU" sz="1200" b="1" i="0" u="none" strike="noStrike" kern="1200" baseline="0" dirty="0">
              <a:solidFill>
                <a:srgbClr val="DC5924">
                  <a:lumMod val="10000"/>
                </a:srgbClr>
              </a:solidFill>
              <a:latin typeface="Times New Roman" pitchFamily="18" charset="0"/>
              <a:ea typeface="+mn-ea"/>
              <a:cs typeface="Times New Roman" pitchFamily="18" charset="0"/>
            </a:defRPr>
          </a:pPr>
          <a:r>
            <a:rPr lang="ru-RU" sz="1200" b="1" kern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rPr>
            <a:t> 152,6  30,7%</a:t>
          </a:r>
          <a:endParaRPr lang="ru-RU" sz="1200" b="1" kern="1200" dirty="0">
            <a:solidFill>
              <a:schemeClr val="accent5">
                <a:lumMod val="10000"/>
              </a:schemeClr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8" cy="497126"/>
          </a:xfrm>
          <a:prstGeom prst="rect">
            <a:avLst/>
          </a:prstGeom>
        </p:spPr>
        <p:txBody>
          <a:bodyPr vert="horz" lIns="95437" tIns="47719" rIns="95437" bIns="4771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8" cy="497126"/>
          </a:xfrm>
          <a:prstGeom prst="rect">
            <a:avLst/>
          </a:prstGeom>
        </p:spPr>
        <p:txBody>
          <a:bodyPr vert="horz" lIns="95437" tIns="47719" rIns="95437" bIns="4771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 smtClean="0">
                <a:latin typeface="+mn-lt"/>
              </a:defRPr>
            </a:lvl1pPr>
          </a:lstStyle>
          <a:p>
            <a:pPr>
              <a:defRPr/>
            </a:pPr>
            <a:fld id="{A095413D-6950-4C68-8069-C7B5D10A42F3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5350" y="744538"/>
            <a:ext cx="4970463" cy="37290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437" tIns="47719" rIns="95437" bIns="47719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22695"/>
            <a:ext cx="5408930" cy="4474131"/>
          </a:xfrm>
          <a:prstGeom prst="rect">
            <a:avLst/>
          </a:prstGeom>
        </p:spPr>
        <p:txBody>
          <a:bodyPr vert="horz" lIns="95437" tIns="47719" rIns="95437" bIns="47719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8" cy="497126"/>
          </a:xfrm>
          <a:prstGeom prst="rect">
            <a:avLst/>
          </a:prstGeom>
        </p:spPr>
        <p:txBody>
          <a:bodyPr vert="horz" lIns="95437" tIns="47719" rIns="95437" bIns="4771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8" cy="497126"/>
          </a:xfrm>
          <a:prstGeom prst="rect">
            <a:avLst/>
          </a:prstGeom>
        </p:spPr>
        <p:txBody>
          <a:bodyPr vert="horz" lIns="95437" tIns="47719" rIns="95437" bIns="4771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 smtClean="0">
                <a:latin typeface="+mn-lt"/>
              </a:defRPr>
            </a:lvl1pPr>
          </a:lstStyle>
          <a:p>
            <a:pPr>
              <a:defRPr/>
            </a:pPr>
            <a:fld id="{F74FA04E-EDF4-4D92-B9F1-5519D89ABE0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37423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74FA04E-EDF4-4D92-B9F1-5519D89ABE01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10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4760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721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13721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C579B48-EFA2-4AAF-867A-3CB0A464F72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5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alt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6923E-1B28-4491-BF80-24056DF58854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CD1EAE-E3F8-4272-939A-A42FE4442F4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CB6949-3508-4376-92E9-AFFC5F8D1A3B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39CC6-EEC3-4135-84F8-9D6FB034033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1823426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1707049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579320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3204831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1120844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969145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1692779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863596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0171526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0095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7852A4-6674-488B-8A81-237FF0650C11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0835C5-F0B6-4E8B-B937-2C7347CDA9C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498856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4826977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1239738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785852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7162353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0268198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412001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0973693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442086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2890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A0AC1F5-3D8A-43BB-8E49-F39DD041A11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5544118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1166741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DE05F7-C240-445B-A70B-F7F34392E538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B22C30-7A64-47A6-8F80-B2752A2331A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0926225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89C182-963E-4C1E-B2C4-FE7D1CBCC06E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2F913D-E096-429A-B8DD-80FB2D141AF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641575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BE106-AADF-41A9-A487-1266660661A4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988C7B-BA87-4A08-9318-AEBED633180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0731524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23BD95-97DE-462E-9BDD-67373E2F07CC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BF4EE-95D7-4CA0-8048-04B095C1B4D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9453642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4A9D57-0566-4962-8B71-036144AC1428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8D32C8-3AD4-4250-9AE4-F4090CD774F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1415444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5402BE-1444-42C7-ADC5-8F62C4026672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B031B-5C49-4182-89AE-28A0AC4CB91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8222481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A738A-A1B7-42DC-9021-AD76B60B92A9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F104E6-0414-4CB2-B660-245D4C3B732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1545258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D7C45F-BBE7-46BC-9F8F-3BF7F98DBCA9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D8191E-5EAC-46E2-AD5B-94A052BDEEC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77625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82CC5CA-4F06-43F3-BD69-3372ED0D4E1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5408C9-784B-4E9E-83BE-40CDB2828342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627B7-231A-4968-A90F-1168834754E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1807588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3DA7EE-FD0A-4C63-BDE9-5AD35E6A7714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255349-8C11-4A50-9C99-347257D5384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059247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E3A875-901E-4DFC-85CF-110A1AC51F2A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0AA12B-A755-4C52-9C59-5C09A6821A2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47670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25F2A04-65AC-418C-ACFB-43CE4A52FA1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90600"/>
            <a:ext cx="4038600" cy="60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90600"/>
            <a:ext cx="4038600" cy="60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BBA7C1B-B5E0-4045-BEC7-775889DAF1D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2D9597A-307E-42B9-BA92-FCFF62CDB33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33E21C0-3EC9-4C02-8EA8-A519FAE34A4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5BAE88F-16D1-4FEF-89C5-162FE8F347B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24CCE69-3D22-4A4C-BD86-8131928D25C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EF20F1-103A-4DA2-B93B-472CFDD47679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F44DD1-D5FB-450A-BF6A-87D25A353F0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D952A47-799F-4A9A-9190-1105A4A50D3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CEE23AD-3688-4251-B290-DE45CE86242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28600"/>
            <a:ext cx="2286000" cy="137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0" y="228600"/>
            <a:ext cx="6705600" cy="137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A704E35-E738-4ABB-A97D-F5B96560F8E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705412D-8CC7-4562-8229-C13DB7B75ED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D3CD5F1-FE5B-460B-BD78-60F5250459B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A662651-6CE4-4778-8C7A-92F8CBF3509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90600"/>
            <a:ext cx="4038600" cy="60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90600"/>
            <a:ext cx="4038600" cy="60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34F9E7F-2B31-4078-B1AB-0645F808EEC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0DD235A-25AD-494E-ACB3-98395AB8A81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5B83FB4-F97B-4A32-A3E4-B35B108C4CA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22B77E2-BBA9-412E-B865-6248182551E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F6CA3B-1C7F-43B4-A2F8-DC0E73242090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466E2A-6590-4877-AA7E-B2E3D67633E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43A4E5B-0D31-4B25-8CC3-53096F82271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FDDBB8E-DEE4-4277-8D74-8EFF0B34AAA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6B3563C-F372-4830-B260-CEC736CCB3D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28600"/>
            <a:ext cx="2286000" cy="137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0" y="228600"/>
            <a:ext cx="6705600" cy="137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E46904E-B3BE-43DE-8DE6-0FCCFAA209E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E4E479-20E9-4DC8-B505-30C3D26FA568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95862-E1D6-4CA4-BAF3-6A300C61A9C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ACD63F-9279-44B5-A165-FC085DCDBD70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AE069D-F650-43A1-A548-2E39F679206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9BC924-525C-4E19-AA2A-13A970319FB4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8D3A97-EFA2-4BB1-B714-8923AB8A634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4CBBB-EBE6-4602-BBFC-955AE6DCB8D9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6F0419-7F2C-41DC-A388-EB9A01C2217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B3E55C-F247-4880-9732-D084422DDE05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0D1086-13C3-45EE-B7F8-845F1EF058C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8B3CD8-51FD-4135-ACB1-FA5680F6AF59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3FD2FD-ADE9-4103-8988-E8A7977F3DF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DDDCCE-EFD9-41D9-8F8B-6B21B12BF905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DD146C-4456-44B2-BCDD-E3CF40E25F8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25E6DD-B370-4B06-BB17-A7C59D55397C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EDEDDF-B2E3-4E3C-9DF5-4CC97E3F9FF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D7E6DD-E7D0-42AE-96E8-944FD880C7CF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162313-9EFF-43A8-9829-5F238967E1C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6D5AB4-FD9F-472D-A682-A0DA653405FD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6DF5DC-F80B-4101-B1D4-B09A59A6B96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9600BD-2CF9-40F8-B47F-89C04C136990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D77F4-163C-4A82-8118-EA599E9941E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6FD5D-AEAA-4936-B269-3BB9FBE21C45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ACB1D9-294C-4241-812E-5C92B94D1A5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20AC92-A89E-407C-ADB8-227FE5419DAF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C874CD-AA50-4A06-933F-B1B0CB9C656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2BFA2F-11C5-4FF0-861C-37BA4CAE692F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D77902-38A6-4F3C-BDB2-4EB207203FF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47C160-09DE-4014-B809-E98F75BB23BD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A866A2-1152-48E5-BFAC-3F165674ABA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A0ADF-1C9B-4DB0-9625-44A6D7D86703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F5C4F3-2918-4C77-9781-0BED3CDEF25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1EAFEF-5FC1-4BDC-A9B6-73B0B486187B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8D5866-5B6A-4698-B2B4-0C804F35D58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6D7001-AED2-455C-A174-3D18950B6EFE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5B0901-CBD8-4F4B-AB3C-F9D4F4F8018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3368AB-C16D-4AB4-8086-4FB45166CF2D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7AF989-B90C-432D-B013-7B5F100D1DC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47B5B5-B890-48D6-B03E-522B1126E465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F35FAC-9179-4DD0-B43C-5881C30767F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44361-A7C6-459B-B3D1-FBF7975CE1C7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239439-40CB-4DA3-A2F1-C049CA08E68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F96C1-7D6F-4141-B254-2A3DBC7DB17F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88D6E-76C7-44EF-AFF8-AA387557E97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2C85E9-2D83-464F-95BA-27E8C1E6FE70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013C4E-D071-4F4B-917A-F4D810FFDD0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BC4CC3-2B89-4DBB-8D08-DB6F2ED0240D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C4A7B-0A29-4E07-80E6-92C63C91D91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4DDBB-0AE9-4836-8344-79238CD73667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60E18E-BABF-4565-8616-56EC177F46B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53504-7A20-4328-9ED0-443F24D7F4C1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01CF0-65A8-4D64-94AB-56679E2B6EC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C2C57C-75A7-4B21-8B9A-AD26B1C6E474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DCE49-2A38-438B-8933-7BFF0CC1EFB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39B5B2-3D51-46CC-BCAC-E78719C4FF03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2CFB3A-25E2-47C0-9FF7-4A459E0CD8E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8EAB0-3991-4FE1-BA7C-CF1B14941AD5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92CFC1-EE2A-45F3-9601-1144F2B1AD3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E2B3B0-F440-4869-9F9A-4B9B29AACB67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31F42-E2E8-46FD-AE9F-62F87AA6C28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43AC8D-FDC8-49BF-AAE5-E96A794C93E8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D046F4-F793-4DD1-A0CB-6B68E0572DA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410EC7-E7C4-45F4-BCB4-DD397876BA51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94FB58-5B01-4258-8CA3-FCA0D659F1B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53F62A-3231-4B27-ADA6-FA15376AE48F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B7D8B9-C9C6-489C-92A3-86843605E39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AEEA73-186C-40A3-B68C-F1C1CF8F9B58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4FD217-82A1-466E-87EA-FBFC9B46FD1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55619E-B968-420B-880D-B04F87AD9139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BA160-77B0-4146-8531-8BD9F917AFE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F29322-1E6C-4092-817E-A20B71D4CA82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60DF4-0761-4E9A-936D-0ACEDB52AC3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A91425-17B4-4018-BB0B-20ABC586AA9D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4F3FC1-0B22-492A-8D95-CD89CB34075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1EBFD1-B70D-4809-BF59-5C41B568DA82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3ED656-4407-4F8D-ACE8-2B331B2441F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7D1015-BE96-4C0D-8667-E296048B50AE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02F9BB-48F5-449D-9E54-B18A0390FF4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412BB-AAE8-4B13-B139-B5243825DB21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518C67-B75C-4C8A-8F44-E238A394060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3A58B8-9F25-422C-AA00-99C15A8B8F02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7B8152-4AAA-44BF-8455-0E44D288CC8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F8F1D5-620A-4758-85BD-C6ADCB1FF19F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5736A0-F6C6-4746-91FE-D0ADCA1014C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E118D-E56D-44ED-94F5-D7A0DB81DC24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24058-985A-451C-BF40-9821EC47D82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AB6455-BDA2-4CEA-8BB9-928A4F3AF475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0416C9-0255-42AE-AFAF-0631688BC9B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49271F-53BE-4397-A3F7-D78EA3C8BF8A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41961-5B94-4A53-904F-FCEA2A171C4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EFDC78-4D56-424B-B1D5-011A3B7EF5FD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6798FA-69DB-43FF-84C5-E4DEF5C60E0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1B52FC-BB3F-4742-9E4F-08C0E916AA01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765830-300A-4669-AECD-14D3769F7CB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2770B2-BF8F-4ECD-A0F6-63D207127223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730F9D-0384-4764-A182-01B8489AEBC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98E0EB-F4D4-439E-BA1B-D94352907F2D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63451F-3651-4E43-B167-07D430CA5BD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7BB39E-7107-4411-B619-9251A2F5AB4D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EE54FC-8AC6-4921-A531-9D55D44C402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3D3C0-27A8-4C4D-A860-F24E0A51E103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134605-073C-4642-83F8-EBDCE6F0AF3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00479F-CF23-4999-A011-229DCD6A825A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05C85F-1B88-496B-A767-1D0B001FB60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792B0-71BE-4A5B-9CBD-209213089CC0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7BC4D7-133F-4B57-AB5E-C6B3EE5DB74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928BBA-D9A0-42DC-A4D9-AC124FE8CD4D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E9B04F-3FC3-40FA-8CC2-52901AE55AA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DDA219-9484-4678-8347-C9851B892E35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76E13B-75B1-41BF-B0D3-2C62B2E27BB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8EE071-042A-4D19-B331-999FD2AF5C84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C736C-8AE5-478B-A301-4F0BD2E75F2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EF9457-6C9A-4483-BBD0-61C8EE854010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604323-1161-4B52-A570-3C269D54CCE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100234-68EB-4CBA-ADAD-5400DBB1F779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B43AD6-CE1B-4FF5-98C0-0A3A41EF4C9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EBC7F2-F584-459D-B2AA-2A99F4402592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40486-A44C-4B39-86AE-BCC1BC80DAB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4314A6-9C05-431E-96AA-5A40506613B8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BAF36-B393-452D-83FB-2FEB55E02DA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45250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3A4336-05CD-48EC-9165-E2F3FD10A611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F75EF-325D-423B-8BAF-00BE719BB0B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142570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238993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0114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432586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168098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477457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1990507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742409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3075483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81540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4000"/>
            <a:lum/>
          </a:blip>
          <a:srcRect/>
          <a:stretch>
            <a:fillRect l="-35000" r="-3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9024CBC-C3D1-4A8B-BF8A-4543290BB804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5641AC0-8D6E-4D2D-B547-577C07B70C0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88" r:id="rId2"/>
    <p:sldLayoutId id="2147483787" r:id="rId3"/>
    <p:sldLayoutId id="2147483786" r:id="rId4"/>
    <p:sldLayoutId id="2147483785" r:id="rId5"/>
    <p:sldLayoutId id="2147483784" r:id="rId6"/>
    <p:sldLayoutId id="2147483783" r:id="rId7"/>
    <p:sldLayoutId id="2147483782" r:id="rId8"/>
    <p:sldLayoutId id="2147483781" r:id="rId9"/>
    <p:sldLayoutId id="2147483780" r:id="rId10"/>
    <p:sldLayoutId id="214748377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4000"/>
            <a:lum/>
          </a:blip>
          <a:srcRect/>
          <a:stretch>
            <a:fillRect l="-35000" r="-3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11.06.2021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73267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3" r:id="rId2"/>
    <p:sldLayoutId id="2147483904" r:id="rId3"/>
    <p:sldLayoutId id="2147483905" r:id="rId4"/>
    <p:sldLayoutId id="2147483906" r:id="rId5"/>
    <p:sldLayoutId id="2147483907" r:id="rId6"/>
    <p:sldLayoutId id="2147483908" r:id="rId7"/>
    <p:sldLayoutId id="2147483909" r:id="rId8"/>
    <p:sldLayoutId id="2147483910" r:id="rId9"/>
    <p:sldLayoutId id="2147483911" r:id="rId10"/>
    <p:sldLayoutId id="214748391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4000"/>
            <a:lum/>
          </a:blip>
          <a:srcRect/>
          <a:stretch>
            <a:fillRect l="-35000" r="-3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11.06.2021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40026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6" r:id="rId1"/>
    <p:sldLayoutId id="2147483927" r:id="rId2"/>
    <p:sldLayoutId id="2147483928" r:id="rId3"/>
    <p:sldLayoutId id="2147483929" r:id="rId4"/>
    <p:sldLayoutId id="2147483930" r:id="rId5"/>
    <p:sldLayoutId id="2147483931" r:id="rId6"/>
    <p:sldLayoutId id="2147483932" r:id="rId7"/>
    <p:sldLayoutId id="2147483933" r:id="rId8"/>
    <p:sldLayoutId id="2147483934" r:id="rId9"/>
    <p:sldLayoutId id="2147483935" r:id="rId10"/>
    <p:sldLayoutId id="214748393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4000"/>
            <a:lum/>
          </a:blip>
          <a:srcRect/>
          <a:stretch>
            <a:fillRect l="-35000" r="-3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475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9CC10081-E90E-4F99-B1C0-577E5E56B383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4D272FF6-B06B-4F46-B40E-555C2ABADC0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5045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9" r:id="rId2"/>
    <p:sldLayoutId id="2147483940" r:id="rId3"/>
    <p:sldLayoutId id="2147483941" r:id="rId4"/>
    <p:sldLayoutId id="2147483942" r:id="rId5"/>
    <p:sldLayoutId id="2147483943" r:id="rId6"/>
    <p:sldLayoutId id="2147483944" r:id="rId7"/>
    <p:sldLayoutId id="2147483945" r:id="rId8"/>
    <p:sldLayoutId id="2147483946" r:id="rId9"/>
    <p:sldLayoutId id="2147483947" r:id="rId10"/>
    <p:sldLayoutId id="2147483948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4000"/>
            <a:lum/>
          </a:blip>
          <a:srcRect/>
          <a:stretch>
            <a:fillRect l="-35000" r="-3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9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0" y="228600"/>
            <a:ext cx="9144000" cy="762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5160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0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161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162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E95FF660-54F5-43AD-BB44-204D8E40B07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163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990600"/>
            <a:ext cx="8229600" cy="609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67" r:id="rId1"/>
    <p:sldLayoutId id="2147483868" r:id="rId2"/>
    <p:sldLayoutId id="2147483869" r:id="rId3"/>
    <p:sldLayoutId id="2147483870" r:id="rId4"/>
    <p:sldLayoutId id="2147483871" r:id="rId5"/>
    <p:sldLayoutId id="2147483872" r:id="rId6"/>
    <p:sldLayoutId id="2147483873" r:id="rId7"/>
    <p:sldLayoutId id="2147483874" r:id="rId8"/>
    <p:sldLayoutId id="2147483875" r:id="rId9"/>
    <p:sldLayoutId id="2147483876" r:id="rId10"/>
    <p:sldLayoutId id="2147483877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4000"/>
            <a:lum/>
          </a:blip>
          <a:srcRect/>
          <a:stretch>
            <a:fillRect l="-35000" r="-3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9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0" y="228600"/>
            <a:ext cx="9144000" cy="762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5160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0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161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162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A8D53628-7ED0-4CEC-AD87-C8B5E5B9D42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163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990600"/>
            <a:ext cx="8229600" cy="609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78" r:id="rId1"/>
    <p:sldLayoutId id="2147483879" r:id="rId2"/>
    <p:sldLayoutId id="2147483880" r:id="rId3"/>
    <p:sldLayoutId id="2147483881" r:id="rId4"/>
    <p:sldLayoutId id="2147483882" r:id="rId5"/>
    <p:sldLayoutId id="2147483883" r:id="rId6"/>
    <p:sldLayoutId id="2147483884" r:id="rId7"/>
    <p:sldLayoutId id="2147483885" r:id="rId8"/>
    <p:sldLayoutId id="2147483886" r:id="rId9"/>
    <p:sldLayoutId id="2147483887" r:id="rId10"/>
    <p:sldLayoutId id="2147483888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4000"/>
            <a:lum/>
          </a:blip>
          <a:srcRect/>
          <a:stretch>
            <a:fillRect l="-35000" r="-3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789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ADDABA41-6D58-4DCE-9ABF-DFD4E1C80497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7C92E8CC-6347-41EE-8FCA-E68C6CF69D2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799" r:id="rId2"/>
    <p:sldLayoutId id="2147483798" r:id="rId3"/>
    <p:sldLayoutId id="2147483797" r:id="rId4"/>
    <p:sldLayoutId id="2147483796" r:id="rId5"/>
    <p:sldLayoutId id="2147483795" r:id="rId6"/>
    <p:sldLayoutId id="2147483794" r:id="rId7"/>
    <p:sldLayoutId id="2147483793" r:id="rId8"/>
    <p:sldLayoutId id="2147483792" r:id="rId9"/>
    <p:sldLayoutId id="2147483791" r:id="rId10"/>
    <p:sldLayoutId id="214748379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4000"/>
            <a:lum/>
          </a:blip>
          <a:srcRect/>
          <a:stretch>
            <a:fillRect l="-35000" r="-3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017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E8F414B8-5C07-4E72-96AB-BDE3CF4274C8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48BC8C60-73C4-4559-8484-0B8724098AD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0" r:id="rId2"/>
    <p:sldLayoutId id="2147483809" r:id="rId3"/>
    <p:sldLayoutId id="2147483808" r:id="rId4"/>
    <p:sldLayoutId id="2147483807" r:id="rId5"/>
    <p:sldLayoutId id="2147483806" r:id="rId6"/>
    <p:sldLayoutId id="2147483805" r:id="rId7"/>
    <p:sldLayoutId id="2147483804" r:id="rId8"/>
    <p:sldLayoutId id="2147483803" r:id="rId9"/>
    <p:sldLayoutId id="2147483802" r:id="rId10"/>
    <p:sldLayoutId id="214748380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4000"/>
            <a:lum/>
          </a:blip>
          <a:srcRect/>
          <a:stretch>
            <a:fillRect l="-35000" r="-3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704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754A09BF-39A9-4EA2-A66B-B25B059D7181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9AF0A752-3EFC-495A-A21A-CCD5784DDE6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4" r:id="rId1"/>
    <p:sldLayoutId id="2147483843" r:id="rId2"/>
    <p:sldLayoutId id="2147483842" r:id="rId3"/>
    <p:sldLayoutId id="2147483841" r:id="rId4"/>
    <p:sldLayoutId id="2147483840" r:id="rId5"/>
    <p:sldLayoutId id="2147483839" r:id="rId6"/>
    <p:sldLayoutId id="2147483838" r:id="rId7"/>
    <p:sldLayoutId id="2147483837" r:id="rId8"/>
    <p:sldLayoutId id="2147483836" r:id="rId9"/>
    <p:sldLayoutId id="2147483835" r:id="rId10"/>
    <p:sldLayoutId id="214748383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4000"/>
            <a:lum/>
          </a:blip>
          <a:srcRect/>
          <a:stretch>
            <a:fillRect l="-35000" r="-3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933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1E1E0C9C-9284-4500-9475-7C03EF8E4748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FD3FAD90-B287-49B0-B3CA-ED12D51DCE5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5" r:id="rId1"/>
    <p:sldLayoutId id="2147483854" r:id="rId2"/>
    <p:sldLayoutId id="2147483853" r:id="rId3"/>
    <p:sldLayoutId id="2147483852" r:id="rId4"/>
    <p:sldLayoutId id="2147483851" r:id="rId5"/>
    <p:sldLayoutId id="2147483850" r:id="rId6"/>
    <p:sldLayoutId id="2147483849" r:id="rId7"/>
    <p:sldLayoutId id="2147483848" r:id="rId8"/>
    <p:sldLayoutId id="2147483847" r:id="rId9"/>
    <p:sldLayoutId id="2147483846" r:id="rId10"/>
    <p:sldLayoutId id="214748384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4000"/>
            <a:lum/>
          </a:blip>
          <a:srcRect/>
          <a:stretch>
            <a:fillRect l="-35000" r="-3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1161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D622ECE8-4ACE-4E86-B513-FF5FC076D50D}" type="datetimeFigureOut">
              <a:rPr lang="ru-RU"/>
              <a:pPr>
                <a:defRPr/>
              </a:pPr>
              <a:t>11.06.2021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2E29BD0D-755E-4154-974D-2CB972AF2BC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6" r:id="rId1"/>
    <p:sldLayoutId id="2147483865" r:id="rId2"/>
    <p:sldLayoutId id="2147483864" r:id="rId3"/>
    <p:sldLayoutId id="2147483863" r:id="rId4"/>
    <p:sldLayoutId id="2147483862" r:id="rId5"/>
    <p:sldLayoutId id="2147483861" r:id="rId6"/>
    <p:sldLayoutId id="2147483860" r:id="rId7"/>
    <p:sldLayoutId id="2147483859" r:id="rId8"/>
    <p:sldLayoutId id="2147483858" r:id="rId9"/>
    <p:sldLayoutId id="2147483857" r:id="rId10"/>
    <p:sldLayoutId id="2147483856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4000"/>
            <a:lum/>
          </a:blip>
          <a:srcRect/>
          <a:stretch>
            <a:fillRect l="-35000" r="-3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11.06.2021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484124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0" r:id="rId1"/>
    <p:sldLayoutId id="2147483891" r:id="rId2"/>
    <p:sldLayoutId id="2147483892" r:id="rId3"/>
    <p:sldLayoutId id="2147483893" r:id="rId4"/>
    <p:sldLayoutId id="2147483894" r:id="rId5"/>
    <p:sldLayoutId id="2147483895" r:id="rId6"/>
    <p:sldLayoutId id="2147483896" r:id="rId7"/>
    <p:sldLayoutId id="2147483897" r:id="rId8"/>
    <p:sldLayoutId id="2147483898" r:id="rId9"/>
    <p:sldLayoutId id="2147483899" r:id="rId10"/>
    <p:sldLayoutId id="214748390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Excel_97-2003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chart" Target="../charts/chart9.xml"/><Relationship Id="rId5" Type="http://schemas.openxmlformats.org/officeDocument/2006/relationships/image" Target="../media/image20.png"/><Relationship Id="rId4" Type="http://schemas.openxmlformats.org/officeDocument/2006/relationships/image" Target="../media/image19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Relationship Id="rId5" Type="http://schemas.openxmlformats.org/officeDocument/2006/relationships/chart" Target="../charts/chart10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6.emf"/><Relationship Id="rId5" Type="http://schemas.openxmlformats.org/officeDocument/2006/relationships/oleObject" Target="../embeddings/_____Microsoft_Excel_97-20032.xls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emf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5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16.xml"/><Relationship Id="rId5" Type="http://schemas.openxmlformats.org/officeDocument/2006/relationships/image" Target="../media/image13.png"/><Relationship Id="rId4" Type="http://schemas.openxmlformats.org/officeDocument/2006/relationships/chart" Target="../charts/char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9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chart" Target="../charts/char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867400" y="22225"/>
            <a:ext cx="3276600" cy="9588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Управление финансов администрации города Судака Республики Крым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388" y="2276475"/>
            <a:ext cx="8785225" cy="252095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Отчет об исполнении бюджета муниципального образования городской округ Судак Республики Крым за 2020 год</a:t>
            </a:r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4931" name="Picture 2" descr="C:\Users\Пользователь\Desktop\Презентация\Russian_COA_of_Sudak_(2015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36688" cy="177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053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7656" y="5067192"/>
            <a:ext cx="2997993" cy="169435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053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0760" y="5027582"/>
            <a:ext cx="3086896" cy="17650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6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10" y="5027582"/>
            <a:ext cx="2868166" cy="17650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Заголовок 1"/>
          <p:cNvSpPr>
            <a:spLocks noGrp="1"/>
          </p:cNvSpPr>
          <p:nvPr>
            <p:ph type="title"/>
          </p:nvPr>
        </p:nvSpPr>
        <p:spPr>
          <a:xfrm>
            <a:off x="457200" y="287338"/>
            <a:ext cx="8229600" cy="620712"/>
          </a:xfrm>
        </p:spPr>
        <p:txBody>
          <a:bodyPr/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ДОХОДЫ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БЮДЖЕТА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952750" y="836613"/>
            <a:ext cx="3213100" cy="0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802848982"/>
              </p:ext>
            </p:extLst>
          </p:nvPr>
        </p:nvGraphicFramePr>
        <p:xfrm>
          <a:off x="64661" y="1677122"/>
          <a:ext cx="6307539" cy="43441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2" name="Прямоугольник 21"/>
          <p:cNvSpPr/>
          <p:nvPr/>
        </p:nvSpPr>
        <p:spPr>
          <a:xfrm>
            <a:off x="6389655" y="1959124"/>
            <a:ext cx="228600" cy="22860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389655" y="3239222"/>
            <a:ext cx="228600" cy="2286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440237" y="4252547"/>
            <a:ext cx="228600" cy="2286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2108" name="TextBox 26"/>
          <p:cNvSpPr txBox="1">
            <a:spLocks noChangeArrowheads="1"/>
          </p:cNvSpPr>
          <p:nvPr/>
        </p:nvSpPr>
        <p:spPr bwMode="auto">
          <a:xfrm>
            <a:off x="6618255" y="1844824"/>
            <a:ext cx="2273333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Субвенции – (на финансирование передаваемых полномочий, социальные выплаты гражданам) </a:t>
            </a:r>
          </a:p>
          <a:p>
            <a:endParaRPr lang="ru-RU" sz="16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2109" name="TextBox 27"/>
          <p:cNvSpPr txBox="1">
            <a:spLocks noChangeArrowheads="1"/>
          </p:cNvSpPr>
          <p:nvPr/>
        </p:nvSpPr>
        <p:spPr bwMode="auto">
          <a:xfrm>
            <a:off x="6668837" y="3165848"/>
            <a:ext cx="229565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Субсидии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 (на софинансирование капитальных вложений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2111" name="TextBox 29"/>
          <p:cNvSpPr txBox="1">
            <a:spLocks noChangeArrowheads="1"/>
          </p:cNvSpPr>
          <p:nvPr/>
        </p:nvSpPr>
        <p:spPr bwMode="auto">
          <a:xfrm>
            <a:off x="6668837" y="4216414"/>
            <a:ext cx="229565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Дотации – (на выравнивание бюджетной обеспеченности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на поддержку мер по обеспечению сбалансированности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бюджетов)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  <p:sp>
        <p:nvSpPr>
          <p:cNvPr id="132112" name="TextBox 31"/>
          <p:cNvSpPr txBox="1">
            <a:spLocks noChangeArrowheads="1"/>
          </p:cNvSpPr>
          <p:nvPr/>
        </p:nvSpPr>
        <p:spPr bwMode="auto">
          <a:xfrm>
            <a:off x="250825" y="857250"/>
            <a:ext cx="86407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Calibri" pitchFamily="34" charset="0"/>
              </a:rPr>
              <a:t>Доля отдельных видов межбюджетных трансфертов  от общей суммы безвозмездных поступлений от других бюджетов бюджетной системы РФ                                 млн.руб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/%</a:t>
            </a:r>
          </a:p>
        </p:txBody>
      </p:sp>
      <p:cxnSp>
        <p:nvCxnSpPr>
          <p:cNvPr id="11" name="Прямая со стрелкой 10"/>
          <p:cNvCxnSpPr/>
          <p:nvPr/>
        </p:nvCxnSpPr>
        <p:spPr>
          <a:xfrm flipV="1">
            <a:off x="900113" y="3353522"/>
            <a:ext cx="0" cy="34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6668837" y="5589240"/>
            <a:ext cx="18567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Иные межбюджетные </a:t>
            </a:r>
          </a:p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трансферты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422828" y="5705772"/>
            <a:ext cx="228600" cy="22860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880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22" name="Рисунок 5"/>
          <p:cNvPicPr>
            <a:picLocks noChangeAspect="1"/>
          </p:cNvPicPr>
          <p:nvPr/>
        </p:nvPicPr>
        <p:blipFill>
          <a:blip r:embed="rId2">
            <a:clrChange>
              <a:clrFrom>
                <a:srgbClr val="F9F5F4"/>
              </a:clrFrom>
              <a:clrTo>
                <a:srgbClr val="F9F5F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13575" y="5014913"/>
            <a:ext cx="2222500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23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/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ДОХОДЫ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БЮДЖЕТА</a:t>
            </a:r>
            <a:endParaRPr lang="ru-RU" sz="2400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2952750" y="765175"/>
            <a:ext cx="3213100" cy="0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126" name="TextBox 7"/>
          <p:cNvSpPr txBox="1">
            <a:spLocks noChangeArrowheads="1"/>
          </p:cNvSpPr>
          <p:nvPr/>
        </p:nvSpPr>
        <p:spPr bwMode="auto">
          <a:xfrm>
            <a:off x="250825" y="908050"/>
            <a:ext cx="1728788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Главный администратор доходов бюджета- </a:t>
            </a: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это орган государственной 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власти (местного самоуправления), </a:t>
            </a: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который участвует в процессе составления проекта бюджета и кассового плана в части доходов, формирует и представляет бюджетную отчетность по исполнению бюджета и кассового плана, а также имеет в своем ведении администраторов доходов или является администратором доходов.</a:t>
            </a:r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436899471"/>
              </p:ext>
            </p:extLst>
          </p:nvPr>
        </p:nvGraphicFramePr>
        <p:xfrm>
          <a:off x="1979612" y="1414073"/>
          <a:ext cx="6711897" cy="41031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3128" name="TextBox 4"/>
          <p:cNvSpPr txBox="1">
            <a:spLocks noChangeArrowheads="1"/>
          </p:cNvSpPr>
          <p:nvPr/>
        </p:nvSpPr>
        <p:spPr bwMode="auto">
          <a:xfrm>
            <a:off x="7740650" y="738188"/>
            <a:ext cx="14033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млн.руб</a:t>
            </a:r>
            <a:r>
              <a:rPr lang="ru-RU" dirty="0">
                <a:solidFill>
                  <a:srgbClr val="000000"/>
                </a:solidFill>
                <a:latin typeface="Calibri" pitchFamily="34" charset="0"/>
              </a:rPr>
              <a:t>/%</a:t>
            </a:r>
          </a:p>
        </p:txBody>
      </p:sp>
      <p:sp>
        <p:nvSpPr>
          <p:cNvPr id="133129" name="TextBox 6"/>
          <p:cNvSpPr txBox="1">
            <a:spLocks noChangeArrowheads="1"/>
          </p:cNvSpPr>
          <p:nvPr/>
        </p:nvSpPr>
        <p:spPr bwMode="auto">
          <a:xfrm>
            <a:off x="1797050" y="5724007"/>
            <a:ext cx="52165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Поступление от прочих администраторов доходов ( 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органов </a:t>
            </a:r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гос.власти) составляют 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0,4% </a:t>
            </a:r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от общей суммы налоговых неналоговых доходов.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Заголовок 1"/>
          <p:cNvSpPr>
            <a:spLocks noGrp="1"/>
          </p:cNvSpPr>
          <p:nvPr>
            <p:ph type="title"/>
          </p:nvPr>
        </p:nvSpPr>
        <p:spPr>
          <a:xfrm>
            <a:off x="684213" y="260350"/>
            <a:ext cx="8002587" cy="1008063"/>
          </a:xfrm>
        </p:spPr>
        <p:txBody>
          <a:bodyPr/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Мероприятия по увеличению поступлений налоговых и неналоговых доходов в бюджет городского округа Судак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827088" y="1125538"/>
            <a:ext cx="7777162" cy="0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131112831"/>
              </p:ext>
            </p:extLst>
          </p:nvPr>
        </p:nvGraphicFramePr>
        <p:xfrm>
          <a:off x="323528" y="1412776"/>
          <a:ext cx="8640960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Результаты по итогам Межведомственных комиссий по увеличению налоговых и неналоговых доходов бюджета МО ГО Судак за 2020 год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611188" y="1052513"/>
            <a:ext cx="7921625" cy="0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11188" y="1484313"/>
            <a:ext cx="7777162" cy="49859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начала 2020 года 454 граждан легализовали свои отношения, из них 427 гражданина заключили трудовые договора, 27 зарегистрировались в качестве индивидуального предпринимателя. Выполнение расчетного показателя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составило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100,2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%.;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поставлено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учет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обособленных предприятия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легализации заработной платы количество работодателей, повысивших заработную плату своим работникам  составило 47 субъектов, дополнительно поступило в бюджет города Судака налога на доходы физических  лиц -1 406,3 тыс. руб., в т.ч. от обособленных подразделений-подрядчиков объектов ФЦП-651,9 тыс. руб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сумма погашенной недоимки  хозяйствующих субъектов, заслушанных на комиссиях  по состоянию на 01.01.2021 составила     3 941,3 тыс. руб., из них 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-дополнительно поступило 521,3 тыс. руб. в бюджет муниципального образования </a:t>
            </a:r>
            <a:endParaRPr lang="ru-RU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городской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округ Судак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-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части чистой прибыли – 279,5 тыс.руб.;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- 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аренды  земли -94,1 тыс. руб.;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-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платы за использование  КНТО- 147,7 тыс. руб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-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страховым взносам  погашена недоимка  </a:t>
            </a:r>
            <a:endParaRPr lang="ru-RU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хозяйствующими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субъектам в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сумме 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3 420,0 тыс.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руб.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5550" y="5248275"/>
            <a:ext cx="2838450" cy="160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3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/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РАСХОДЫ БЮДЖЕТА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b="1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2952750" y="548680"/>
            <a:ext cx="3213100" cy="0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126" name="TextBox 7"/>
          <p:cNvSpPr txBox="1">
            <a:spLocks noChangeArrowheads="1"/>
          </p:cNvSpPr>
          <p:nvPr/>
        </p:nvSpPr>
        <p:spPr bwMode="auto">
          <a:xfrm>
            <a:off x="107504" y="765175"/>
            <a:ext cx="1800200" cy="569386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Главный распорядитель бюджетных средств  </a:t>
            </a: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орган государственной власти (местного самоуправления), а также наиболее значимое учреждение науки, образования, культуры и здравоохранения, указанное в ведомственной структуре расходов бюджета, имеющие право распределять бюджетные ассигнования и лимиты бюджетных обязательств между подведомственными распорядителями и (или) получателями бюджетных средств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699792" y="795591"/>
            <a:ext cx="482453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Главные распорядители бюджетных средств</a:t>
            </a: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85722" y="1453682"/>
            <a:ext cx="1656184" cy="83099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Администрация г.Судака</a:t>
            </a:r>
          </a:p>
          <a:p>
            <a:pPr algn="ctr"/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8190" y="1453682"/>
            <a:ext cx="1225658" cy="83099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Судакский городской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совет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76056" y="1478124"/>
            <a:ext cx="1584176" cy="83099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Контрольно-счетная палата г.Судака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67736" y="1446629"/>
            <a:ext cx="2376264" cy="107721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Департамент труда и социальной защиты населения Администрации г.Судака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985889" y="2708920"/>
            <a:ext cx="1505991" cy="116955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МКУ «Центр по обеспечению деятельности бюджетных учреждений»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226983" y="4374396"/>
            <a:ext cx="1660434" cy="73866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МКУ «Единая диспетчерская служба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652648" y="5419920"/>
            <a:ext cx="2088232" cy="116955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МКУ «Управление по обеспечению деятельности органов местного самоуправления»</a:t>
            </a:r>
          </a:p>
        </p:txBody>
      </p:sp>
      <p:cxnSp>
        <p:nvCxnSpPr>
          <p:cNvPr id="20" name="Прямая со стрелкой 19"/>
          <p:cNvCxnSpPr/>
          <p:nvPr/>
        </p:nvCxnSpPr>
        <p:spPr>
          <a:xfrm flipH="1">
            <a:off x="3069698" y="2309121"/>
            <a:ext cx="854230" cy="399799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H="1">
            <a:off x="3438339" y="2309120"/>
            <a:ext cx="485589" cy="2065276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3954527" y="2255152"/>
            <a:ext cx="159287" cy="316476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4427984" y="2684759"/>
            <a:ext cx="2566408" cy="33855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бюджетных учреждения</a:t>
            </a:r>
          </a:p>
        </p:txBody>
      </p:sp>
      <p:sp>
        <p:nvSpPr>
          <p:cNvPr id="133120" name="Прямоугольник 133119"/>
          <p:cNvSpPr/>
          <p:nvPr/>
        </p:nvSpPr>
        <p:spPr>
          <a:xfrm>
            <a:off x="4417351" y="3472456"/>
            <a:ext cx="4572000" cy="1600438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образовательные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учреждения – 7 детских садов 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общеобразовательных школ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85750" indent="-285750"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дополнительное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образование – МБУ «Центр детского и юношеского  творчества» и МБУ «Музыкальная школа им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 Шендерева»;</a:t>
            </a:r>
          </a:p>
          <a:p>
            <a:pPr marL="285750" indent="-285750"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учреждения культуры,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 учреждение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спорта,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МБУ «Судак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– Медиа» 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МБУ «Коммунхоз»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33122" name="Прямая со стрелкой 133121"/>
          <p:cNvCxnSpPr/>
          <p:nvPr/>
        </p:nvCxnSpPr>
        <p:spPr>
          <a:xfrm>
            <a:off x="5580112" y="3023313"/>
            <a:ext cx="288032" cy="449143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129" name="Прямая со стрелкой 133128"/>
          <p:cNvCxnSpPr/>
          <p:nvPr/>
        </p:nvCxnSpPr>
        <p:spPr>
          <a:xfrm>
            <a:off x="4427984" y="2309121"/>
            <a:ext cx="574783" cy="401857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134" name="Прямая со стрелкой 133133"/>
          <p:cNvCxnSpPr/>
          <p:nvPr/>
        </p:nvCxnSpPr>
        <p:spPr>
          <a:xfrm flipH="1">
            <a:off x="2699792" y="1108075"/>
            <a:ext cx="504056" cy="338554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138" name="Прямая со стрелкой 133137"/>
          <p:cNvCxnSpPr/>
          <p:nvPr/>
        </p:nvCxnSpPr>
        <p:spPr>
          <a:xfrm flipH="1">
            <a:off x="3954527" y="1108075"/>
            <a:ext cx="164752" cy="338554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140" name="Прямая со стрелкой 133139"/>
          <p:cNvCxnSpPr/>
          <p:nvPr/>
        </p:nvCxnSpPr>
        <p:spPr>
          <a:xfrm flipH="1">
            <a:off x="5580112" y="1111809"/>
            <a:ext cx="208839" cy="334820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142" name="Прямая со стрелкой 133141"/>
          <p:cNvCxnSpPr/>
          <p:nvPr/>
        </p:nvCxnSpPr>
        <p:spPr>
          <a:xfrm>
            <a:off x="7067128" y="1108075"/>
            <a:ext cx="169168" cy="338554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4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2767" y="5229200"/>
            <a:ext cx="3993173" cy="1381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6369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-31750"/>
            <a:ext cx="2771775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4374406"/>
              </p:ext>
            </p:extLst>
          </p:nvPr>
        </p:nvGraphicFramePr>
        <p:xfrm>
          <a:off x="611188" y="647700"/>
          <a:ext cx="8064896" cy="5695045"/>
        </p:xfrm>
        <a:graphic>
          <a:graphicData uri="http://schemas.openxmlformats.org/drawingml/2006/table">
            <a:tbl>
              <a:tblPr firstRow="1" bandRow="1">
                <a:tableStyleId>{74C1A8A3-306A-4EB7-A6B1-4F7E0EB9C5D6}</a:tableStyleId>
              </a:tblPr>
              <a:tblGrid>
                <a:gridCol w="2294324"/>
                <a:gridCol w="2363848"/>
                <a:gridCol w="1668600"/>
                <a:gridCol w="1738124"/>
              </a:tblGrid>
              <a:tr h="764709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rgbClr val="651528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отраслей</a:t>
                      </a:r>
                      <a:endParaRPr lang="ru-RU" sz="1400" dirty="0">
                        <a:solidFill>
                          <a:srgbClr val="651528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Уточненный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(млн. рублей)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51528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Кассовый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расход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(млн. рублей)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51528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исполнения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51528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4686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вопросы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51528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96,5</a:t>
                      </a: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95,6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51528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99,04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51528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8591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51528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7,7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51528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7,5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51528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98,32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51528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686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51528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57,5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51528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42,5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51528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73,91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51528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63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51528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88,7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51528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87,8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51528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98,9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51528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99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Образование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51528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501,8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51528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497,3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51528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99,1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51528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686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Культура, кинематография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51528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69,0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51528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62,2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51528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90,15</a:t>
                      </a: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909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51528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90,2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51528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89,5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51528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51528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Физическая культура и спорт</a:t>
                      </a: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9,8</a:t>
                      </a: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9,8</a:t>
                      </a: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99,99</a:t>
                      </a: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937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Средства массовой информации</a:t>
                      </a: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3,0</a:t>
                      </a: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3,0</a:t>
                      </a: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795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ИТОГО</a:t>
                      </a: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924,2</a:t>
                      </a: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895,2</a:t>
                      </a: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96,85</a:t>
                      </a: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36242" name="TextBox 2"/>
          <p:cNvSpPr txBox="1">
            <a:spLocks noChangeArrowheads="1"/>
          </p:cNvSpPr>
          <p:nvPr/>
        </p:nvSpPr>
        <p:spPr bwMode="auto">
          <a:xfrm>
            <a:off x="2771775" y="260350"/>
            <a:ext cx="39227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            Расходы бюджета за </a:t>
            </a:r>
            <a:r>
              <a:rPr lang="ru-RU" b="1" dirty="0" smtClean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47248" cy="634082"/>
          </a:xfrm>
        </p:spPr>
        <p:txBody>
          <a:bodyPr/>
          <a:lstStyle/>
          <a:p>
            <a:r>
              <a:rPr lang="ru-RU" sz="2400" dirty="0" smtClean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Расходы бюджета по отраслям за период 2018-2020 годы</a:t>
            </a:r>
          </a:p>
        </p:txBody>
      </p:sp>
      <p:graphicFrame>
        <p:nvGraphicFramePr>
          <p:cNvPr id="138242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39905117"/>
              </p:ext>
            </p:extLst>
          </p:nvPr>
        </p:nvGraphicFramePr>
        <p:xfrm>
          <a:off x="433388" y="908720"/>
          <a:ext cx="8131175" cy="3960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633" name="Лист" r:id="rId3" imgW="8734357" imgH="3476715" progId="Excel.Sheet.8">
                  <p:embed/>
                </p:oleObj>
              </mc:Choice>
              <mc:Fallback>
                <p:oleObj name="Лист" r:id="rId3" imgW="8734357" imgH="3476715" progId="Excel.Sheet.8">
                  <p:embed/>
                  <p:pic>
                    <p:nvPicPr>
                      <p:cNvPr id="0" name="Объект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3388" y="908720"/>
                        <a:ext cx="8131175" cy="39604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-31750"/>
            <a:ext cx="2771775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138244" name="TextBox 6"/>
          <p:cNvSpPr txBox="1">
            <a:spLocks noChangeArrowheads="1"/>
          </p:cNvSpPr>
          <p:nvPr/>
        </p:nvSpPr>
        <p:spPr bwMode="auto">
          <a:xfrm>
            <a:off x="179387" y="5229200"/>
            <a:ext cx="3240087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Всего расходов: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746,5 млн.руб.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899,2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млн.руб.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895,2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8509" name="Picture 26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9996" y="4869160"/>
            <a:ext cx="2744004" cy="1988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579383414"/>
              </p:ext>
            </p:extLst>
          </p:nvPr>
        </p:nvGraphicFramePr>
        <p:xfrm>
          <a:off x="2987824" y="5352799"/>
          <a:ext cx="3156223" cy="1395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5725" y="769938"/>
            <a:ext cx="3118123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ОБЩЕГОСУДАРСТВЕННЫЕ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ВОПРОСЫ– 95,6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млн.руб.:</a:t>
            </a:r>
            <a:b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Администрация города Судака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69,5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Судакский городской совет 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3,8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Контрольно-счетная палата города Судака- 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2,4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МКУ "Управление по обеспечению деятельности органов местного самоуправления городского округа Судак» -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19,9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5725" y="3115735"/>
            <a:ext cx="362267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НАЦИОНАЛЬНАЯ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БЕЗОПАСНОСТЬ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7,5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млн.руб.: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МКУ «Единая дежурно-диспетчерская служба муниципального образования городской округ Судак Республики Крым» -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4,9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708400" y="3654424"/>
            <a:ext cx="1935163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деятельности - координация действий дежурных и дежурно-диспетчерских служб, оперативный сбор информации и организация экстренного реагирования в случае возникновения чрезвычайных ситуаций на территории муниципального образования городской округ Судак, штат </a:t>
            </a:r>
            <a:r>
              <a:rPr lang="ru-RU" sz="10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12 </a:t>
            </a:r>
            <a:r>
              <a:rPr lang="ru-RU" sz="10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5725" y="4131398"/>
            <a:ext cx="3622675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1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программа «Безопасность жизнедеятельности населения муниципального образования городской округ Судак на 2019-2023 годы» – 2,4 млн.руб., из них: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1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укрепление </a:t>
            </a:r>
            <a:r>
              <a:rPr lang="ru-RU" sz="11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пожарной безопасности городского округа в сумме </a:t>
            </a:r>
            <a:r>
              <a:rPr lang="ru-RU" sz="11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57, 0 тыс.руб.;</a:t>
            </a:r>
            <a:endParaRPr lang="ru-RU" sz="11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1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профилактика </a:t>
            </a:r>
            <a:r>
              <a:rPr lang="ru-RU" sz="11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правонарушений в сфере общественного порядка в сумме </a:t>
            </a:r>
            <a:r>
              <a:rPr lang="ru-RU" sz="11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2,1 млн.руб.;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1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повышение </a:t>
            </a:r>
            <a:r>
              <a:rPr lang="ru-RU" sz="11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уровня антитеррористической защищенности объектов возможных террористических посягательств, расположенных на территории городского округа Судак в сумме </a:t>
            </a:r>
            <a:r>
              <a:rPr lang="ru-RU" sz="11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273,0 тыс.руб</a:t>
            </a:r>
            <a:r>
              <a:rPr lang="ru-RU" sz="11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1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накопление материальных ресурсов в сумме </a:t>
            </a:r>
            <a:r>
              <a:rPr lang="ru-RU" sz="11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14,0 тыс.руб</a:t>
            </a:r>
            <a:endParaRPr lang="ru-RU" sz="11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11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335963" y="122238"/>
            <a:ext cx="7604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</a:t>
            </a:r>
          </a:p>
        </p:txBody>
      </p:sp>
      <p:sp>
        <p:nvSpPr>
          <p:cNvPr id="139277" name="TextBox 28"/>
          <p:cNvSpPr txBox="1">
            <a:spLocks noChangeArrowheads="1"/>
          </p:cNvSpPr>
          <p:nvPr/>
        </p:nvSpPr>
        <p:spPr bwMode="auto">
          <a:xfrm>
            <a:off x="3708400" y="1196975"/>
            <a:ext cx="9493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Verdana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119438" y="1196975"/>
            <a:ext cx="1812602" cy="13679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Полномочия на основании решения 2 сессии 1 созыва Судакского городского совета № 67 от 14.11.2014 г. «О принятии устава муниципального образования городской округ Судак Республики Крым»</a:t>
            </a:r>
          </a:p>
        </p:txBody>
      </p:sp>
      <p:sp>
        <p:nvSpPr>
          <p:cNvPr id="139279" name="TextBox 29"/>
          <p:cNvSpPr txBox="1">
            <a:spLocks noChangeArrowheads="1"/>
          </p:cNvSpPr>
          <p:nvPr/>
        </p:nvSpPr>
        <p:spPr bwMode="auto">
          <a:xfrm>
            <a:off x="2025650" y="260350"/>
            <a:ext cx="556735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Исполнение бюджета в разрезе </a:t>
            </a:r>
            <a:r>
              <a:rPr lang="ru-RU" b="1" dirty="0" smtClean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отраслей за 2020 год</a:t>
            </a:r>
            <a:endParaRPr lang="ru-RU" b="1" dirty="0">
              <a:solidFill>
                <a:srgbClr val="65152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151269"/>
            <a:ext cx="3705225" cy="122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6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2196" y="3004670"/>
            <a:ext cx="2819400" cy="161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6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2197" y="5013176"/>
            <a:ext cx="2841052" cy="169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5725" y="1347788"/>
            <a:ext cx="3622675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Топливно – энергетический комплекс– 16,1 млн.руб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программе «Газификация муниципального образования городской округ Судак на 2019-2023 годы» профинансированы: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подключение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(технологическое присоединение) сетей газоснабжения многоквартирных жилых домов к сети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газораспределения – 124,4 тыс.руб.;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строительство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сетей газоснабжения жилых домов по ул.Гагарина,2, Гагарина,6, Ленина,61, Бирюзова, 6, Бирюзова,6а, Бирюзова,8, Бирюзова,2, Бирюзова, 2а, Бирюзова, 4, Партизанская, 15,  Партизанская, 17 в г. Судак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10,9 млн.руб. (за счет субсидии из РБ);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расходы на выполнение ПИР  по строительству уличных сетей газоснабжения для газификации жилищного фонда города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Судака – 2,0 млн. руб. по  ул.Пищевиков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, ул.Заводская, ул.Десантников, участка ул.Феодосийское шоссе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, ул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Бирюзова, ул. Почтовая, ул. Партизанская, ул. Танкистов, ул.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Парковая, ул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Механизаторов, ул. Вишневая, ул. Северная, ул. Феодосийское шоссе, ул. Партизана Егорова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расходы на выполнение ПИР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строительству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газопровода  высокого давления г. Судак - с. Дачное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3,1 млн.руб.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0293" name="TextBox 28"/>
          <p:cNvSpPr txBox="1">
            <a:spLocks noChangeArrowheads="1"/>
          </p:cNvSpPr>
          <p:nvPr/>
        </p:nvSpPr>
        <p:spPr bwMode="auto">
          <a:xfrm>
            <a:off x="3708400" y="1196975"/>
            <a:ext cx="9493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Verdana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219450" y="630238"/>
            <a:ext cx="2400300" cy="554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НАЦИОНАЛЬНАЯ ЭКОНОМИКА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10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42,4 </a:t>
            </a:r>
            <a:r>
              <a:rPr lang="ru-RU" sz="10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млн.руб.:</a:t>
            </a:r>
            <a:br>
              <a:rPr lang="ru-RU" sz="10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0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0295" name="TextBox 29"/>
          <p:cNvSpPr txBox="1">
            <a:spLocks noChangeArrowheads="1"/>
          </p:cNvSpPr>
          <p:nvPr/>
        </p:nvSpPr>
        <p:spPr bwMode="auto">
          <a:xfrm>
            <a:off x="2025650" y="260350"/>
            <a:ext cx="44005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Исполнение бюджета в разрезе отраслей</a:t>
            </a:r>
          </a:p>
        </p:txBody>
      </p:sp>
      <p:pic>
        <p:nvPicPr>
          <p:cNvPr id="14029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20913" y="960438"/>
            <a:ext cx="773112" cy="42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0299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9650" y="1017588"/>
            <a:ext cx="49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0301" name="TextBox 1"/>
          <p:cNvSpPr txBox="1">
            <a:spLocks noChangeArrowheads="1"/>
          </p:cNvSpPr>
          <p:nvPr/>
        </p:nvSpPr>
        <p:spPr bwMode="auto">
          <a:xfrm>
            <a:off x="323850" y="5871548"/>
            <a:ext cx="9763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Verdana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6200" y="1457990"/>
            <a:ext cx="239427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 Расходы по программам:</a:t>
            </a:r>
          </a:p>
          <a:p>
            <a:pPr lvl="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- «Развитие курортов и туризма в муниципальном образовании городской округ Судак на 2019-2023годы» –0,3 млн.руб.</a:t>
            </a:r>
          </a:p>
          <a:p>
            <a:pPr lvl="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- «Управление муниципальным имуществом в муниципальном образовании городской округ Судак  на 2019-2023 годы</a:t>
            </a:r>
            <a:r>
              <a:rPr lang="ru-RU" sz="1200" dirty="0" smtClean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»-0,4 млн.руб</a:t>
            </a:r>
            <a:r>
              <a:rPr lang="ru-RU" sz="1200" dirty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lvl="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- «Стимулирование развития экономики в городском округе Судак на 2019-2023годы» - </a:t>
            </a:r>
            <a:r>
              <a:rPr lang="ru-RU" sz="1200" dirty="0" smtClean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77,9 тыс.руб.</a:t>
            </a:r>
            <a:endParaRPr lang="ru-RU" sz="1200" dirty="0">
              <a:solidFill>
                <a:srgbClr val="DC5924">
                  <a:lumMod val="1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«Совершенствование градостроительной деятельности в городском округе Судак на  2019-2023 годы»  -  </a:t>
            </a:r>
            <a:r>
              <a:rPr lang="ru-RU" sz="1200" dirty="0" smtClean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2,4 млн.руб</a:t>
            </a:r>
            <a:r>
              <a:rPr lang="ru-RU" sz="1200" dirty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4438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6200" y="4980960"/>
            <a:ext cx="2562225" cy="178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708401" y="5139686"/>
            <a:ext cx="27178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осуществление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регулярных перевозок по регулируемым тарифам на муниципальном маршруте № 14 «Громовка-Ворон (через Междуречье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) израсходовано – 0,7 млн.руб. (выполнено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790 рейсов, перевезено 3,0 тыс.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пассажиров)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438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9511" y="3251853"/>
            <a:ext cx="2619375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439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9512" y="1461634"/>
            <a:ext cx="2619375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31" name="TextBox 1"/>
          <p:cNvSpPr txBox="1"/>
          <p:nvPr/>
        </p:nvSpPr>
        <p:spPr>
          <a:xfrm>
            <a:off x="449263" y="1249363"/>
            <a:ext cx="3402657" cy="5005387"/>
          </a:xfrm>
          <a:prstGeom prst="rect">
            <a:avLst/>
          </a:prstGeom>
        </p:spPr>
        <p:txBody>
          <a:bodyPr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Дорожный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фонд - 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22,2 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руб.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программа «Содержание </a:t>
            </a:r>
            <a:r>
              <a:rPr lang="ru-RU" sz="12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и ремонт улично-дорожной сети </a:t>
            </a: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в муниципальном </a:t>
            </a:r>
            <a:r>
              <a:rPr lang="ru-RU" sz="12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образовании городской округ Судак Республики Крым на 2019-2023 </a:t>
            </a: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годы»: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разработка </a:t>
            </a:r>
            <a:r>
              <a:rPr lang="ru-RU" sz="12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комплексной схемы организации дорожного </a:t>
            </a: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движения – 1,2 млн.руб.;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обустройство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пешеходных переходов,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нанесение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дорожной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разметки, разработка проектно-сметной документации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ремонту а/м дорог,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ремонт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ул.Садовая с.Дачное–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4,4 млн.руб.;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разработка проектно-сметной документации 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обустройству остановочных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пунктов -0,1 млн.руб.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разработка проектно- сметной документации по капитальному ремонту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ул. Бирюзова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ул.Танкистов – 3,3 млн.руб.;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а ремонт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дорог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ул.Ломоносова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г.Судак,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ул.Маршала Еременко, Ул.Лесная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, 1 от моста к многокв.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дома с.Дачное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13,2 млн.руб., в т.ч. за счет субсидии из бюджета РК – 12,6 млн.руб. </a:t>
            </a:r>
          </a:p>
        </p:txBody>
      </p:sp>
      <p:sp>
        <p:nvSpPr>
          <p:cNvPr id="140293" name="TextBox 28"/>
          <p:cNvSpPr txBox="1">
            <a:spLocks noChangeArrowheads="1"/>
          </p:cNvSpPr>
          <p:nvPr/>
        </p:nvSpPr>
        <p:spPr bwMode="auto">
          <a:xfrm>
            <a:off x="3708400" y="1196975"/>
            <a:ext cx="9493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Verdana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219450" y="630238"/>
            <a:ext cx="2400300" cy="24622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НАЦИОНАЛЬНАЯ </a:t>
            </a: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ЭКОНОМИКА</a:t>
            </a:r>
            <a:endParaRPr lang="ru-RU" sz="1000" b="1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0295" name="TextBox 29"/>
          <p:cNvSpPr txBox="1">
            <a:spLocks noChangeArrowheads="1"/>
          </p:cNvSpPr>
          <p:nvPr/>
        </p:nvSpPr>
        <p:spPr bwMode="auto">
          <a:xfrm>
            <a:off x="2025650" y="260350"/>
            <a:ext cx="44005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Исполнение бюджета в разрезе отраслей</a:t>
            </a:r>
          </a:p>
        </p:txBody>
      </p:sp>
      <p:pic>
        <p:nvPicPr>
          <p:cNvPr id="140299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2960687" y="876459"/>
            <a:ext cx="49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0301" name="TextBox 1"/>
          <p:cNvSpPr txBox="1">
            <a:spLocks noChangeArrowheads="1"/>
          </p:cNvSpPr>
          <p:nvPr/>
        </p:nvSpPr>
        <p:spPr bwMode="auto">
          <a:xfrm>
            <a:off x="323850" y="5884863"/>
            <a:ext cx="9763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Verdana" pitchFamily="34" charset="0"/>
            </a:endParaRPr>
          </a:p>
        </p:txBody>
      </p:sp>
      <p:pic>
        <p:nvPicPr>
          <p:cNvPr id="145409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2780928"/>
            <a:ext cx="2733675" cy="18192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54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5055791"/>
            <a:ext cx="2733675" cy="1676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572000" y="1485678"/>
            <a:ext cx="42522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Дорожный фонд формируется за счет налоговых поступлений от акциза, а также за счет межбюджетных трансфертов из других бюджетов.   </a:t>
            </a:r>
            <a:endParaRPr lang="ru-RU" sz="1200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210357623"/>
              </p:ext>
            </p:extLst>
          </p:nvPr>
        </p:nvGraphicFramePr>
        <p:xfrm>
          <a:off x="6494864" y="2004492"/>
          <a:ext cx="2466995" cy="24640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320994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16632"/>
            <a:ext cx="5122912" cy="6624736"/>
          </a:xfrm>
        </p:spPr>
        <p:txBody>
          <a:bodyPr>
            <a:normAutofit fontScale="47500" lnSpcReduction="20000"/>
          </a:bodyPr>
          <a:lstStyle/>
          <a:p>
            <a:endParaRPr lang="ru-RU" dirty="0" smtClean="0"/>
          </a:p>
          <a:p>
            <a:pPr marL="0" indent="0" algn="ctr">
              <a:buNone/>
            </a:pPr>
            <a:r>
              <a:rPr lang="ru-RU" sz="4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500" b="1" dirty="0">
                <a:latin typeface="Times New Roman" pitchFamily="18" charset="0"/>
                <a:cs typeface="Times New Roman" pitchFamily="18" charset="0"/>
              </a:rPr>
              <a:t>УВАЖАЕМЫЕ </a:t>
            </a:r>
            <a:r>
              <a:rPr lang="ru-RU" sz="4500" b="1" dirty="0" smtClean="0">
                <a:latin typeface="Times New Roman" pitchFamily="18" charset="0"/>
                <a:cs typeface="Times New Roman" pitchFamily="18" charset="0"/>
              </a:rPr>
              <a:t>ЖИТЕЛИ</a:t>
            </a:r>
          </a:p>
          <a:p>
            <a:pPr marL="0" indent="0" algn="ctr">
              <a:buNone/>
            </a:pPr>
            <a:r>
              <a:rPr lang="ru-RU" sz="45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500" b="1" dirty="0">
                <a:latin typeface="Times New Roman" pitchFamily="18" charset="0"/>
                <a:cs typeface="Times New Roman" pitchFamily="18" charset="0"/>
              </a:rPr>
              <a:t>ГОРОДСКОГО ОКРУГА </a:t>
            </a:r>
            <a:r>
              <a:rPr lang="ru-RU" sz="4500" b="1" dirty="0" smtClean="0">
                <a:latin typeface="Times New Roman" pitchFamily="18" charset="0"/>
                <a:cs typeface="Times New Roman" pitchFamily="18" charset="0"/>
              </a:rPr>
              <a:t>СУДАК!</a:t>
            </a:r>
          </a:p>
          <a:p>
            <a:pPr marL="0" indent="0" algn="ctr">
              <a:buNone/>
            </a:pPr>
            <a:endParaRPr lang="ru-RU" sz="29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представляем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Вашему вниманию годовой отчет об исполнении  бюджета за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год </a:t>
            </a:r>
          </a:p>
          <a:p>
            <a:endParaRPr lang="ru-RU" sz="29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Исполнение бюджета 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это процесс 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сбора и учета доходов и осуществление расходов на основе сводной бюджетной росписи и кассового плана. </a:t>
            </a:r>
          </a:p>
          <a:p>
            <a:pPr marL="0" indent="0" algn="just">
              <a:buNone/>
            </a:pPr>
            <a:endParaRPr lang="ru-RU" sz="29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900" b="1" dirty="0">
                <a:latin typeface="Times New Roman" pitchFamily="18" charset="0"/>
                <a:cs typeface="Times New Roman" pitchFamily="18" charset="0"/>
              </a:rPr>
              <a:t>исполнение бюджета по доходам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заключается в обеспечении полного и своевременного поступления в бюджет налогов, сборов, доходов от использования имущества и других обязательных платежей, в соответствии с утвержденным планом мобилизации доходов.</a:t>
            </a:r>
          </a:p>
          <a:p>
            <a:pPr marL="0" lvl="0" indent="0" algn="just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900" b="1" dirty="0">
                <a:latin typeface="Times New Roman" pitchFamily="18" charset="0"/>
                <a:cs typeface="Times New Roman" pitchFamily="18" charset="0"/>
              </a:rPr>
              <a:t>исполнение по расходам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означает последовательное финансирование мероприятий, предусмотренных решением о бюджете, в пределах утвержденных сумм с целью исполнения принятых муниципальным образованием расходных обязательств. </a:t>
            </a:r>
            <a:endParaRPr lang="ru-RU" sz="29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marL="0" lvl="0" indent="0" algn="just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Составление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и утверждение отчета об исполнении бюджета является важной формой контроля за исполнением бюджета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lvl="0" indent="0" algn="just" fontAlgn="base">
              <a:spcBef>
                <a:spcPct val="0"/>
              </a:spcBef>
              <a:spcAft>
                <a:spcPct val="0"/>
              </a:spcAft>
              <a:buNone/>
            </a:pPr>
            <a:endParaRPr lang="ru-RU" sz="29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    Отчет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об исполнении бюджета составляется по всем основным показателям доходов и расходов в установленном порядке с необходимым анализом исполнения доходов и расходования средств. </a:t>
            </a:r>
            <a:endParaRPr lang="ru-RU" sz="29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fontAlgn="base">
              <a:spcBef>
                <a:spcPct val="0"/>
              </a:spcBef>
              <a:spcAft>
                <a:spcPct val="0"/>
              </a:spcAft>
              <a:buNone/>
            </a:pPr>
            <a:endParaRPr lang="ru-RU" sz="29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    Годовой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отчет об исполнении бюджета предоставляется в  Судакский городской Совет. после получения заключения Контрольно- счетной палаты города Судака. </a:t>
            </a:r>
          </a:p>
          <a:p>
            <a:pPr marL="0" indent="0" algn="just">
              <a:buNone/>
            </a:pPr>
            <a:endParaRPr lang="ru-RU" sz="2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-31740"/>
            <a:ext cx="295232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46392"/>
            <a:ext cx="1319856" cy="16286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 descr="C:\Users\Пользователь\Desktop\Презентация\peschera-legenda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47" y="1839706"/>
            <a:ext cx="3392693" cy="1578529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Пользователь\Desktop\Презентация\origi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00" y="5055071"/>
            <a:ext cx="3383822" cy="1802929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Пользователь\Desktop\Презентация\crimea-2167555_192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17" y="3425187"/>
            <a:ext cx="3365555" cy="1588908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493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5742" y="3449638"/>
            <a:ext cx="3081338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Коммунальное хозяйство–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0, 7 млн.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руб.: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разработка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схемы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теплоснабжения                                городского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округа Судак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0,2 млн.руб.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программа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"Обеспечение населения городского округа Судак Республики Крым питьевой водой на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2019-2023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годы» 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0,5 млн.руб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840" y="1872558"/>
            <a:ext cx="3133725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lvl="1">
              <a:buFont typeface="Wingdings" pitchFamily="2" charset="2"/>
              <a:buChar char="Ø"/>
            </a:pPr>
            <a:r>
              <a:rPr lang="ru-RU" sz="1200" b="1" dirty="0" smtClean="0">
                <a:solidFill>
                  <a:srgbClr val="291B01"/>
                </a:solidFill>
                <a:latin typeface="Times New Roman" pitchFamily="18" charset="0"/>
                <a:cs typeface="Times New Roman" pitchFamily="18" charset="0"/>
              </a:rPr>
              <a:t>   Жилищное </a:t>
            </a:r>
            <a:r>
              <a:rPr lang="ru-RU" sz="1200" b="1" dirty="0">
                <a:solidFill>
                  <a:srgbClr val="291B01"/>
                </a:solidFill>
                <a:latin typeface="Times New Roman" pitchFamily="18" charset="0"/>
                <a:cs typeface="Times New Roman" pitchFamily="18" charset="0"/>
              </a:rPr>
              <a:t>хозяйство– </a:t>
            </a:r>
            <a:r>
              <a:rPr lang="ru-RU" sz="1200" b="1" dirty="0" smtClean="0">
                <a:solidFill>
                  <a:srgbClr val="291B01"/>
                </a:solidFill>
                <a:latin typeface="Times New Roman" pitchFamily="18" charset="0"/>
                <a:cs typeface="Times New Roman" pitchFamily="18" charset="0"/>
              </a:rPr>
              <a:t>1,0   </a:t>
            </a:r>
            <a:r>
              <a:rPr lang="ru-RU" sz="1200" b="1" dirty="0">
                <a:solidFill>
                  <a:srgbClr val="291B01"/>
                </a:solidFill>
                <a:latin typeface="Times New Roman" pitchFamily="18" charset="0"/>
                <a:cs typeface="Times New Roman" pitchFamily="18" charset="0"/>
              </a:rPr>
              <a:t>млн.руб:</a:t>
            </a:r>
          </a:p>
          <a:p>
            <a:r>
              <a:rPr lang="ru-RU" sz="1200" dirty="0">
                <a:solidFill>
                  <a:srgbClr val="291B0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200" dirty="0" smtClean="0">
                <a:solidFill>
                  <a:srgbClr val="291B01"/>
                </a:solidFill>
                <a:latin typeface="Times New Roman" pitchFamily="18" charset="0"/>
                <a:cs typeface="Times New Roman" pitchFamily="18" charset="0"/>
              </a:rPr>
              <a:t>уплата </a:t>
            </a:r>
            <a:r>
              <a:rPr lang="ru-RU" sz="1200" dirty="0">
                <a:solidFill>
                  <a:srgbClr val="291B01"/>
                </a:solidFill>
                <a:latin typeface="Times New Roman" pitchFamily="18" charset="0"/>
                <a:cs typeface="Times New Roman" pitchFamily="18" charset="0"/>
              </a:rPr>
              <a:t>взносов на капитальный ремонт общего имущества в многоквартирных домах -  </a:t>
            </a:r>
            <a:r>
              <a:rPr lang="ru-RU" sz="1200" dirty="0" smtClean="0">
                <a:solidFill>
                  <a:srgbClr val="291B01"/>
                </a:solidFill>
                <a:latin typeface="Times New Roman" pitchFamily="18" charset="0"/>
                <a:cs typeface="Times New Roman" pitchFamily="18" charset="0"/>
              </a:rPr>
              <a:t>0,7 </a:t>
            </a:r>
            <a:r>
              <a:rPr lang="ru-RU" sz="1200" dirty="0">
                <a:solidFill>
                  <a:srgbClr val="291B01"/>
                </a:solidFill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1200" dirty="0" smtClean="0">
                <a:solidFill>
                  <a:srgbClr val="291B0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Tx/>
              <a:buChar char="-"/>
            </a:pPr>
            <a:r>
              <a:rPr lang="ru-RU" sz="1200" dirty="0">
                <a:solidFill>
                  <a:srgbClr val="291B01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200" dirty="0" smtClean="0">
                <a:solidFill>
                  <a:srgbClr val="291B01"/>
                </a:solidFill>
                <a:latin typeface="Times New Roman" pitchFamily="18" charset="0"/>
                <a:cs typeface="Times New Roman" pitchFamily="18" charset="0"/>
              </a:rPr>
              <a:t>асходы по содержанию жилых </a:t>
            </a:r>
          </a:p>
          <a:p>
            <a:r>
              <a:rPr lang="ru-RU" sz="1200" dirty="0" smtClean="0">
                <a:solidFill>
                  <a:srgbClr val="291B01"/>
                </a:solidFill>
                <a:latin typeface="Times New Roman" pitchFamily="18" charset="0"/>
                <a:cs typeface="Times New Roman" pitchFamily="18" charset="0"/>
              </a:rPr>
              <a:t>помещений муниципального жилищного фонда – 0,3 млн.руб. </a:t>
            </a:r>
            <a:endParaRPr lang="ru-RU" sz="1200" dirty="0">
              <a:solidFill>
                <a:srgbClr val="291B0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solidFill>
                <a:srgbClr val="291B0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335963" y="122238"/>
            <a:ext cx="7604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</a:t>
            </a:r>
          </a:p>
        </p:txBody>
      </p:sp>
      <p:sp>
        <p:nvSpPr>
          <p:cNvPr id="31" name="TextBox 1"/>
          <p:cNvSpPr txBox="1"/>
          <p:nvPr/>
        </p:nvSpPr>
        <p:spPr>
          <a:xfrm>
            <a:off x="3127080" y="2164368"/>
            <a:ext cx="5589089" cy="4360976"/>
          </a:xfrm>
          <a:prstGeom prst="rect">
            <a:avLst/>
          </a:prstGeom>
        </p:spPr>
        <p:txBody>
          <a:bodyPr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Благоустройство – 86,0 млн.руб.: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субсидия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выполнение муниципального задания МБУ «Коммунхоз» городского округа Судак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34,8 млн.руб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озеленение территории г.Судака– 1,9 млн.руб.;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на проведение мероприятий по санитарной очистке и уборке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территории- 0,5 млн. руб., за счет субсидии из РБ;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отлов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содержание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безнадзорных животных–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0,5 млн.руб.,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счет субсидии из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РБ;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приобретение специализированной техники для уборки территории городского округа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Судак – 0,3 млн.руб.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программа "Комплексное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развитие сельских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территорий муниципального образования городской округ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Судак на 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2020 год» - 6,0  млн.руб., из них профинансировано: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обустройство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площадок накопления твёрдых коммунальных отходов с.Междуречье, с.Ворон, с.Громовка,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с.Морское – 1,9 млн.руб.;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создание детской площадки в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с.Морское по улице Озен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Бою – 2 млн., руб.;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работы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организации пешеходных коммуникаций парковой зоны в с.Междуречье,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ул.Зеленая - 2,1 млн.руб. 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Финансирование осуществлялось из 3 источников: федеральный, республиканский  и местный бюджеты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endParaRPr lang="ru-RU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1318" name="TextBox 28"/>
          <p:cNvSpPr txBox="1">
            <a:spLocks noChangeArrowheads="1"/>
          </p:cNvSpPr>
          <p:nvPr/>
        </p:nvSpPr>
        <p:spPr bwMode="auto">
          <a:xfrm>
            <a:off x="3708400" y="1196975"/>
            <a:ext cx="9493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Verdana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219450" y="630238"/>
            <a:ext cx="2400300" cy="554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Жилищно-коммунальное хозяйство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10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87,8 </a:t>
            </a:r>
            <a:r>
              <a:rPr lang="ru-RU" sz="10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млн.руб.:</a:t>
            </a:r>
            <a:br>
              <a:rPr lang="ru-RU" sz="10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0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1320" name="TextBox 29"/>
          <p:cNvSpPr txBox="1">
            <a:spLocks noChangeArrowheads="1"/>
          </p:cNvSpPr>
          <p:nvPr/>
        </p:nvSpPr>
        <p:spPr bwMode="auto">
          <a:xfrm>
            <a:off x="2025650" y="260350"/>
            <a:ext cx="44005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Исполнение бюджета в разрезе отраслей</a:t>
            </a:r>
          </a:p>
        </p:txBody>
      </p:sp>
      <p:pic>
        <p:nvPicPr>
          <p:cNvPr id="14132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79638" y="1566863"/>
            <a:ext cx="773112" cy="42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1322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0327" y="1572199"/>
            <a:ext cx="5000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1324" name="TextBox 1"/>
          <p:cNvSpPr txBox="1">
            <a:spLocks noChangeArrowheads="1"/>
          </p:cNvSpPr>
          <p:nvPr/>
        </p:nvSpPr>
        <p:spPr bwMode="auto">
          <a:xfrm>
            <a:off x="323850" y="5884863"/>
            <a:ext cx="9763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Verdana" pitchFamily="34" charset="0"/>
            </a:endParaRPr>
          </a:p>
        </p:txBody>
      </p:sp>
      <p:pic>
        <p:nvPicPr>
          <p:cNvPr id="14336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1" y="5336381"/>
            <a:ext cx="3105150" cy="146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6241" y="1057959"/>
            <a:ext cx="58326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rgbClr val="291B01"/>
                </a:solidFill>
                <a:latin typeface="Times New Roman" pitchFamily="18" charset="0"/>
                <a:cs typeface="Times New Roman" pitchFamily="18" charset="0"/>
              </a:rPr>
              <a:t>Расходы осуществляются по программе </a:t>
            </a:r>
            <a:r>
              <a:rPr lang="ru-RU" sz="1200" dirty="0">
                <a:solidFill>
                  <a:srgbClr val="291B01"/>
                </a:solidFill>
                <a:latin typeface="Times New Roman" pitchFamily="18" charset="0"/>
                <a:cs typeface="Times New Roman" pitchFamily="18" charset="0"/>
              </a:rPr>
              <a:t>"Комплексное благоустройство, содержание территории и обслуживание объектов муниципального образования городской округ Судак на 2019-2023 годы":</a:t>
            </a:r>
          </a:p>
        </p:txBody>
      </p:sp>
      <p:pic>
        <p:nvPicPr>
          <p:cNvPr id="14336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3172" y="3028951"/>
            <a:ext cx="768350" cy="420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335963" y="122238"/>
            <a:ext cx="7604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</a:t>
            </a:r>
          </a:p>
        </p:txBody>
      </p:sp>
      <p:sp>
        <p:nvSpPr>
          <p:cNvPr id="31" name="TextBox 1"/>
          <p:cNvSpPr txBox="1"/>
          <p:nvPr/>
        </p:nvSpPr>
        <p:spPr>
          <a:xfrm>
            <a:off x="107505" y="911854"/>
            <a:ext cx="3111945" cy="4800523"/>
          </a:xfrm>
          <a:prstGeom prst="rect">
            <a:avLst/>
          </a:prstGeom>
        </p:spPr>
        <p:txBody>
          <a:bodyPr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Благоустройство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программа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"Формирование современной городской среды в муниципальном образовании городской округ Судак на 2019 -2023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годы» -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42,0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млн.руб., в т.ч.: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обустройство детских игровых площадок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1,5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млн.руб., за счет субсидии из РБ.;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реализацию Соглашения между Правительством Москвы и Советом министров Республики Крым о торгово-экономическом, научно-техническом и культурном сотрудничестве в рамках Государственной программы Республики Крым «Формирование современной городской среды» –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40,5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млн.руб., из них: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благоустройство общественных территорий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благоустройство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дворовых территорий, расположенных по адресу: Республика Крым, г. Судак, ул. Алуштинская, 12а, 16а, 18, и Республика Крым, г. Судак, пгт. Новый Свет, ул. Шаляпина, 7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11,7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млн.руб.;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благоустройство общественных территорий (в части обустройства контейнерных площадок для сбора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ТКО) - 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4,8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млн.руб.;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благоустройство общественных территорий (в части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установки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спортивных площадок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) - 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5,0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млн.руб.;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1318" name="TextBox 28"/>
          <p:cNvSpPr txBox="1">
            <a:spLocks noChangeArrowheads="1"/>
          </p:cNvSpPr>
          <p:nvPr/>
        </p:nvSpPr>
        <p:spPr bwMode="auto">
          <a:xfrm>
            <a:off x="3708399" y="1069071"/>
            <a:ext cx="9493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Verdana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219450" y="630238"/>
            <a:ext cx="2400300" cy="24622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Жилищно-коммунальное </a:t>
            </a: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хозяйство</a:t>
            </a:r>
            <a:endParaRPr lang="ru-RU" sz="1000" b="1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1320" name="TextBox 29"/>
          <p:cNvSpPr txBox="1">
            <a:spLocks noChangeArrowheads="1"/>
          </p:cNvSpPr>
          <p:nvPr/>
        </p:nvSpPr>
        <p:spPr bwMode="auto">
          <a:xfrm>
            <a:off x="2025650" y="260350"/>
            <a:ext cx="44005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Исполнение бюджета в разрезе отраслей</a:t>
            </a:r>
          </a:p>
        </p:txBody>
      </p:sp>
      <p:sp>
        <p:nvSpPr>
          <p:cNvPr id="141324" name="TextBox 1"/>
          <p:cNvSpPr txBox="1">
            <a:spLocks noChangeArrowheads="1"/>
          </p:cNvSpPr>
          <p:nvPr/>
        </p:nvSpPr>
        <p:spPr bwMode="auto">
          <a:xfrm>
            <a:off x="323850" y="5884863"/>
            <a:ext cx="9763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Verdana" pitchFamily="34" charset="0"/>
            </a:endParaRPr>
          </a:p>
        </p:txBody>
      </p:sp>
      <p:pic>
        <p:nvPicPr>
          <p:cNvPr id="1433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1956" y="773114"/>
            <a:ext cx="768350" cy="420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4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2543" y="4524375"/>
            <a:ext cx="2160239" cy="233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508104" y="1079302"/>
            <a:ext cx="3528392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на благоустройство общественных территорий (в части установки 21 остановочных павильонов) – </a:t>
            </a:r>
            <a:r>
              <a:rPr lang="ru-RU" sz="1200" b="1" dirty="0" smtClean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10,5</a:t>
            </a:r>
            <a:r>
              <a:rPr lang="ru-RU" sz="1200" dirty="0" smtClean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 млн.руб.</a:t>
            </a:r>
          </a:p>
          <a:p>
            <a:pPr marL="171450" lvl="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1200" dirty="0" smtClean="0">
              <a:solidFill>
                <a:srgbClr val="DC5924">
                  <a:lumMod val="1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lvl="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dirty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благоустройство общественных территорий (в части разработки проектно-сметных документаций) -  </a:t>
            </a:r>
            <a:r>
              <a:rPr lang="ru-RU" sz="1200" b="1" dirty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8,5</a:t>
            </a:r>
            <a:r>
              <a:rPr lang="ru-RU" sz="1200" dirty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 млн.руб., по объектам:</a:t>
            </a:r>
          </a:p>
          <a:p>
            <a:pPr marL="171450" lvl="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 «Благоустройство дворовой территории, расположенной по адресу: Республика Крым, г. Судак, ул. Октябрьская, 34, 36»;</a:t>
            </a:r>
          </a:p>
          <a:p>
            <a:pPr marL="171450" lvl="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«Благоустройство дворовой территории, расположенной по адресу: Республика Крым, г. Судак, ул. Гагарина, 3, 5, ул. Ленина, 57»;</a:t>
            </a:r>
          </a:p>
          <a:p>
            <a:pPr marL="171450" lvl="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«Благоустройство дворовой территории, расположенной по адресу: Республика Крым, г. Судак, с. Дачное, ул. Садовая, 7, 7а, 9, 9а, 10а, 11а»;</a:t>
            </a:r>
          </a:p>
          <a:p>
            <a:pPr marL="171450" lvl="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«Благоустройство дворовой территории, расположенной по адресу: Республика Крым, г. Судак, ул. Ленина, 44»;</a:t>
            </a:r>
          </a:p>
          <a:p>
            <a:pPr marL="171450" lvl="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 «Благоустройство общественной территории, расположенной по адресу: Республика Крым, г. Судак, ул. Маяковского»;</a:t>
            </a:r>
          </a:p>
          <a:p>
            <a:pPr marL="171450" lvl="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 «Благоустройство общественной территории, расположенной по адресу: Республика Крым, г. Судак, ул. Коммунальная»;</a:t>
            </a:r>
          </a:p>
          <a:p>
            <a:pPr marL="171450" lvl="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 «Благоустройство общественной территории, расположенной по адресу: Республика Крым, г. Судак, квартал Молодежный</a:t>
            </a:r>
            <a:r>
              <a:rPr lang="ru-RU" sz="1200" dirty="0" smtClean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»;</a:t>
            </a:r>
            <a:endParaRPr lang="ru-RU" sz="1200" dirty="0">
              <a:solidFill>
                <a:srgbClr val="DC5924">
                  <a:lumMod val="1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438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2543" y="2676525"/>
            <a:ext cx="2160239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438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2543" y="1105957"/>
            <a:ext cx="2160239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2747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9416" y="4314826"/>
            <a:ext cx="3081337" cy="157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Дополнительное образование детей–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30,6 млн.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руб.: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МБОУ ДОД «Судакский Центр детского и юношеского творчества»: работает </a:t>
            </a: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35 </a:t>
            </a:r>
            <a:r>
              <a:rPr lang="ru-RU" sz="12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кружок,  </a:t>
            </a: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111  групп, 1770 </a:t>
            </a:r>
            <a:r>
              <a:rPr lang="ru-RU" sz="12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учащихся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МДОДУ «Детская музыкальная школа имени Георгия Шендерева»: обучается </a:t>
            </a: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182 ребенка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753" y="1015041"/>
            <a:ext cx="3048000" cy="3600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Дошкольное образование –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96,9  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млн.руб: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7 дошкольных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учреждений - 1106 детей 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финансирование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дошкольных учреждений на выполнение муниципального задания в виде субсидий 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84,6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финансирование субсидий на иные цели 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9,9 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компенсация  работникам, проживающим в сельской местности расходов на оплату жилых помещений, отопления и электроэнергии – 0,4 млн.руб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(за счет субсидии из бюджета РК)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расходы на капитальные вложения – 2,0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 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1"/>
          <p:cNvSpPr txBox="1"/>
          <p:nvPr/>
        </p:nvSpPr>
        <p:spPr>
          <a:xfrm>
            <a:off x="5990430" y="1040052"/>
            <a:ext cx="3153570" cy="5989347"/>
          </a:xfrm>
          <a:prstGeom prst="rect">
            <a:avLst/>
          </a:prstGeom>
        </p:spPr>
        <p:txBody>
          <a:bodyPr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Общее образование – 356,1 млн.руб.: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общеобразовательных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школ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195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классов,  3 983 учащихся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финансирование общеобразовательных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учреждений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          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выполнение муниципального задания в виде субсидий 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256,5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           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финансирование субсидий на иные цели 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48,9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обеспечение одноразовым бесплатным горячим питанием 1-4 классов муниципальных образовательных организаций 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11,3 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 (за счет средств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республиканского и федерального   бюджетов)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компенсация  работникам, проживающим в сельской местности расходов на оплату жилых помещений, отопления и электроэнергии – 1,4 млн.руб. (за счет средств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республиканского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бюджета)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осуществление единовременных компенсационных выплат учителям, прибывшим (переехавшим) на работу в сельские населенные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пункты – 13,0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 (за счет средств федерального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бюджета)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капитальный ремонт объектов муниципальной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собственности Грушевской СШ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6,3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.(РБ)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расходы на капитальные вложения 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18,6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2341" name="TextBox 28"/>
          <p:cNvSpPr txBox="1">
            <a:spLocks noChangeArrowheads="1"/>
          </p:cNvSpPr>
          <p:nvPr/>
        </p:nvSpPr>
        <p:spPr bwMode="auto">
          <a:xfrm>
            <a:off x="3708400" y="1196975"/>
            <a:ext cx="9493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Verdana" pitchFamily="34" charset="0"/>
            </a:endParaRPr>
          </a:p>
        </p:txBody>
      </p:sp>
      <p:sp>
        <p:nvSpPr>
          <p:cNvPr id="142342" name="TextBox 32"/>
          <p:cNvSpPr txBox="1">
            <a:spLocks noChangeArrowheads="1"/>
          </p:cNvSpPr>
          <p:nvPr/>
        </p:nvSpPr>
        <p:spPr bwMode="auto">
          <a:xfrm>
            <a:off x="3448936" y="567347"/>
            <a:ext cx="24003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</a:p>
          <a:p>
            <a:pPr algn="ctr"/>
            <a:r>
              <a:rPr lang="ru-RU" sz="1200" b="1" dirty="0" smtClean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1200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200" b="1" dirty="0" smtClean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497,2 </a:t>
            </a:r>
            <a:r>
              <a:rPr lang="ru-RU" sz="1200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млн.руб.:</a:t>
            </a:r>
            <a:br>
              <a:rPr lang="ru-RU" sz="1200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200" dirty="0">
              <a:solidFill>
                <a:srgbClr val="65152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2343" name="TextBox 29"/>
          <p:cNvSpPr txBox="1">
            <a:spLocks noChangeArrowheads="1"/>
          </p:cNvSpPr>
          <p:nvPr/>
        </p:nvSpPr>
        <p:spPr bwMode="auto">
          <a:xfrm>
            <a:off x="2025650" y="260350"/>
            <a:ext cx="44005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Исполнение бюджета в разрезе отраслей</a:t>
            </a:r>
          </a:p>
        </p:txBody>
      </p:sp>
      <p:pic>
        <p:nvPicPr>
          <p:cNvPr id="14234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75824" y="891197"/>
            <a:ext cx="773112" cy="42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2345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40399" y="869765"/>
            <a:ext cx="5000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2347" name="TextBox 1"/>
          <p:cNvSpPr txBox="1">
            <a:spLocks noChangeArrowheads="1"/>
          </p:cNvSpPr>
          <p:nvPr/>
        </p:nvSpPr>
        <p:spPr bwMode="auto">
          <a:xfrm>
            <a:off x="323850" y="5884863"/>
            <a:ext cx="9763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Verdana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4775" y="5839618"/>
            <a:ext cx="3133725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Профессиональная подготовка, повышение квалификации–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0,2  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293200" y="3310282"/>
            <a:ext cx="2895001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Молодежная политика – 0,4   млн.руб. по программам: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«Реализация молодежной политики в муниципальном образовании городской округ Судак на 2019-2023 годы»"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«Профилактика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безнадзорности, правонарушений среди несовершеннолетних, защита их прав и охрана детства на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2019-2023 годы»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390784" y="5520680"/>
            <a:ext cx="254149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Другие вопросы в области –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13,0  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 МКУ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"Центр по обеспечению деятельности бюджетных учреждений городского округа Судак</a:t>
            </a:r>
            <a:r>
              <a:rPr lang="ru-RU" sz="12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», 28 </a:t>
            </a: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человек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4235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81956085"/>
              </p:ext>
            </p:extLst>
          </p:nvPr>
        </p:nvGraphicFramePr>
        <p:xfrm>
          <a:off x="3330575" y="1101724"/>
          <a:ext cx="2659856" cy="19909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864" name="Лист" r:id="rId5" imgW="2190885" imgH="2085975" progId="Excel.Sheet.8">
                  <p:embed/>
                </p:oleObj>
              </mc:Choice>
              <mc:Fallback>
                <p:oleObj name="Лист" r:id="rId5" imgW="2190885" imgH="2085975" progId="Excel.Sheet.8">
                  <p:embed/>
                  <p:pic>
                    <p:nvPicPr>
                      <p:cNvPr id="0" name="Диаграмма 8"/>
                      <p:cNvPicPr>
                        <a:picLocks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30575" y="1101724"/>
                        <a:ext cx="2659856" cy="1990986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  <a:ex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950" y="5373688"/>
            <a:ext cx="3240088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Питание 1-4 классов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200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11,3 </a:t>
            </a:r>
            <a:r>
              <a:rPr lang="ru-RU" sz="1200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млн.руб.  из бюджета РК </a:t>
            </a:r>
            <a:r>
              <a:rPr lang="ru-RU" sz="1200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и ФБ из </a:t>
            </a:r>
            <a:r>
              <a:rPr lang="ru-RU" sz="1200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расчета по </a:t>
            </a:r>
            <a:r>
              <a:rPr lang="ru-RU" sz="1200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60,13 </a:t>
            </a:r>
            <a:r>
              <a:rPr lang="ru-RU" sz="1200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руб. на 1 ребенка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200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0,8 млн.руб. из местного бюджета из расчета по 10,0 руб. на 1 ребенка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200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среднее количество детей  1382 человек. </a:t>
            </a:r>
            <a:endParaRPr lang="ru-RU" sz="1400" b="1" dirty="0">
              <a:solidFill>
                <a:srgbClr val="FDE0AA">
                  <a:lumMod val="1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283969" y="4899025"/>
            <a:ext cx="417646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Льготное питание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200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15,2 млн. руб. из местного бюджета  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200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среднее количество детей </a:t>
            </a:r>
            <a:r>
              <a:rPr lang="ru-RU" sz="1200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1029 </a:t>
            </a:r>
            <a:r>
              <a:rPr lang="ru-RU" sz="1200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человек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200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Из расчета </a:t>
            </a:r>
            <a:r>
              <a:rPr lang="ru-RU" sz="1200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125 руб</a:t>
            </a:r>
            <a:r>
              <a:rPr lang="ru-RU" sz="1200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. в день на одного ребенка </a:t>
            </a:r>
            <a:r>
              <a:rPr lang="ru-RU" sz="1200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(5-11 классы) </a:t>
            </a:r>
            <a:r>
              <a:rPr lang="ru-RU" sz="1200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200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64,87 руб. в день (1-4 классы, обед)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200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Подвоз учащихся – 5 млн.руб.</a:t>
            </a:r>
            <a:endParaRPr lang="ru-RU" sz="1200" dirty="0">
              <a:solidFill>
                <a:srgbClr val="FDE0AA">
                  <a:lumMod val="1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369" name="Прямоугольник 8"/>
          <p:cNvSpPr>
            <a:spLocks noChangeArrowheads="1"/>
          </p:cNvSpPr>
          <p:nvPr/>
        </p:nvSpPr>
        <p:spPr bwMode="auto">
          <a:xfrm>
            <a:off x="3203848" y="114300"/>
            <a:ext cx="288032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</a:p>
          <a:p>
            <a:pPr algn="ctr"/>
            <a:r>
              <a:rPr lang="ru-RU" sz="1200" b="1" dirty="0" smtClean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2020 год – 497,2 млн.руб.: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588224" y="628650"/>
            <a:ext cx="201560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1106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в 44 группах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посещают детские сады, из них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48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чел. ясельные группы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160,6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 дето – дней за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Питание и содержание 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одного ребенка в день составило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107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руб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714532454"/>
              </p:ext>
            </p:extLst>
          </p:nvPr>
        </p:nvGraphicFramePr>
        <p:xfrm>
          <a:off x="323528" y="636900"/>
          <a:ext cx="3024510" cy="24640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3820015897"/>
              </p:ext>
            </p:extLst>
          </p:nvPr>
        </p:nvGraphicFramePr>
        <p:xfrm>
          <a:off x="4859945" y="2434977"/>
          <a:ext cx="3024510" cy="24640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4336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724" y="705713"/>
            <a:ext cx="28575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6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" y="3284984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5562" y="1223963"/>
            <a:ext cx="5020494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Программа "Развитие сферы культуры, межнациональных отношений и обустройства депортированных граждан в городском округе Судак на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2019-2023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годы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»: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МБУК «Судакская централизованная библиотечная система» -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13,4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млн.руб., </a:t>
            </a:r>
            <a:r>
              <a:rPr lang="ru-RU" sz="12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работают 29 чел., </a:t>
            </a:r>
            <a:endParaRPr lang="ru-RU" sz="1200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200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МБУК </a:t>
            </a:r>
            <a:r>
              <a:rPr lang="ru-RU" sz="12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«Централизованная клубная система» </a:t>
            </a: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    – 26,4 млн.руб</a:t>
            </a:r>
            <a:r>
              <a:rPr lang="ru-RU" sz="12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., работают </a:t>
            </a: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64 </a:t>
            </a:r>
            <a:r>
              <a:rPr lang="ru-RU" sz="12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чел</a:t>
            </a: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.,      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культурно-массовые мероприятия,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участие      самодеятельных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коллективов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муниципального      образования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городской округ Судак в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фестивалях и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конкурсах различного уровня, проведение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13 общегородских мероприятий – 1,0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приобретению мебели для Дома Культуры  по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ул.Алуштинская- 0,2 млн.руб.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 укрепление материально-технической базы муниципальных домов культуры в населенных пунктах с числом жителей до 50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 чел. – 4,0 млн.руб.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(за счет трансфертов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 федерального бюджета)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капитальный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ремонт цокольного этажа Дома культуры с.Веселое г.Судак 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1,8 млн.руб.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капитальный ремонт ДК ул.Алуштинская, Судак – 10,4 млн.руб. за счет ФЦП (трансферты из Федерального бюджета)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строительство котельной Дома культуры по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ул.Алуштинская  - 5,0 млн.руб.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4387" name="TextBox 28"/>
          <p:cNvSpPr txBox="1">
            <a:spLocks noChangeArrowheads="1"/>
          </p:cNvSpPr>
          <p:nvPr/>
        </p:nvSpPr>
        <p:spPr bwMode="auto">
          <a:xfrm>
            <a:off x="3708400" y="1196975"/>
            <a:ext cx="9493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Verdana" pitchFamily="34" charset="0"/>
            </a:endParaRPr>
          </a:p>
        </p:txBody>
      </p:sp>
      <p:sp>
        <p:nvSpPr>
          <p:cNvPr id="144388" name="TextBox 32"/>
          <p:cNvSpPr txBox="1">
            <a:spLocks noChangeArrowheads="1"/>
          </p:cNvSpPr>
          <p:nvPr/>
        </p:nvSpPr>
        <p:spPr bwMode="auto">
          <a:xfrm>
            <a:off x="3452813" y="661988"/>
            <a:ext cx="24003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Культура</a:t>
            </a:r>
          </a:p>
          <a:p>
            <a:pPr algn="ctr"/>
            <a:r>
              <a:rPr lang="ru-RU" sz="1200" b="1" dirty="0" smtClean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1200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200" b="1" dirty="0" smtClean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62,2 </a:t>
            </a:r>
            <a:r>
              <a:rPr lang="ru-RU" sz="1200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млн.руб.:</a:t>
            </a:r>
            <a:br>
              <a:rPr lang="ru-RU" sz="1200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200" dirty="0">
              <a:solidFill>
                <a:srgbClr val="65152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4389" name="TextBox 29"/>
          <p:cNvSpPr txBox="1">
            <a:spLocks noChangeArrowheads="1"/>
          </p:cNvSpPr>
          <p:nvPr/>
        </p:nvSpPr>
        <p:spPr bwMode="auto">
          <a:xfrm>
            <a:off x="2025650" y="260350"/>
            <a:ext cx="44005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Исполнение бюджета в разрезе отраслей</a:t>
            </a:r>
          </a:p>
        </p:txBody>
      </p:sp>
      <p:pic>
        <p:nvPicPr>
          <p:cNvPr id="144390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78113" y="961231"/>
            <a:ext cx="774700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3113" y="1700808"/>
            <a:ext cx="2736304" cy="208823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6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3113" y="4775289"/>
            <a:ext cx="2717800" cy="206807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0012" y="1353898"/>
            <a:ext cx="4125913" cy="415498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Социальное обеспечение населения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-28,0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компенсационные выплаты по льготному проезду отдельных категорий граждан на авто-, электро- и железнодорожном транспорте–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6,1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 (2996 чел.)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оплата жилищно-коммунальных услуг отдельным категориям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5,8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 руб. (1367 чел.)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меры социальной поддержки отдельным категориям граждан–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10,6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 руб. (2465 чел.) 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меры социальной защиты граждан в соответствии с Законом Республики Крым от 17 декабря 2014г. № 36-ЗРК/2014 "Об особенностях установления мер социальной защиты (поддержки) отдельным категориям граждан, проживающих на территории Республики Крым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-2,7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 руб. (383 чел.)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ежегодная денежная выплата лицам, награжденным нагрудным знаком "Почетный донор России" 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2,0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млн.руб.(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135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чел.)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выплату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прочих выплат отдельным категориям граждан – 0,8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руб.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b="1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5411" name="TextBox 28"/>
          <p:cNvSpPr txBox="1">
            <a:spLocks noChangeArrowheads="1"/>
          </p:cNvSpPr>
          <p:nvPr/>
        </p:nvSpPr>
        <p:spPr bwMode="auto">
          <a:xfrm>
            <a:off x="3708400" y="1196975"/>
            <a:ext cx="9493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Verdana" pitchFamily="34" charset="0"/>
            </a:endParaRPr>
          </a:p>
        </p:txBody>
      </p:sp>
      <p:sp>
        <p:nvSpPr>
          <p:cNvPr id="145412" name="TextBox 32"/>
          <p:cNvSpPr txBox="1">
            <a:spLocks noChangeArrowheads="1"/>
          </p:cNvSpPr>
          <p:nvPr/>
        </p:nvSpPr>
        <p:spPr bwMode="auto">
          <a:xfrm>
            <a:off x="3452813" y="661988"/>
            <a:ext cx="24003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Социальная политика</a:t>
            </a:r>
          </a:p>
          <a:p>
            <a:pPr algn="ctr"/>
            <a:r>
              <a:rPr lang="ru-RU" sz="1200" b="1" dirty="0" smtClean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1200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год –</a:t>
            </a:r>
            <a:r>
              <a:rPr lang="ru-RU" sz="1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89,5 млн.руб.:</a:t>
            </a:r>
            <a:br>
              <a:rPr lang="ru-RU" sz="1200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200" b="1" dirty="0">
              <a:solidFill>
                <a:srgbClr val="65152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5413" name="TextBox 29"/>
          <p:cNvSpPr txBox="1">
            <a:spLocks noChangeArrowheads="1"/>
          </p:cNvSpPr>
          <p:nvPr/>
        </p:nvSpPr>
        <p:spPr bwMode="auto">
          <a:xfrm>
            <a:off x="2025650" y="260350"/>
            <a:ext cx="44005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Исполнение бюджета в разрезе отраслей</a:t>
            </a:r>
          </a:p>
        </p:txBody>
      </p:sp>
      <p:pic>
        <p:nvPicPr>
          <p:cNvPr id="14541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9450" y="1098550"/>
            <a:ext cx="774700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5416" name="TextBox 2"/>
          <p:cNvSpPr txBox="1">
            <a:spLocks noChangeArrowheads="1"/>
          </p:cNvSpPr>
          <p:nvPr/>
        </p:nvSpPr>
        <p:spPr bwMode="auto">
          <a:xfrm>
            <a:off x="6948488" y="1990725"/>
            <a:ext cx="290464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25925" y="1566863"/>
            <a:ext cx="491807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Охрана семьи и детства –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49,3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единовременное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пособие при всех формах устройства детей, лишенных родительского попечения, в семью-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0,3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(36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.)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ежемесячная социальная поддержка детям-сиротам и детям, оставшимся без попечения родителей, лицам из числа детей-сирот и детей, оставшихся без попечения родителей–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33,9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 руб.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(54 ребенка, 15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родителей-воспитателей)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приобретение жилья детям- сиротам  и детям, оставшимся без попечения родителей 3,6 млн.руб (за счет трансфертов из Федерального бюджета и бюджета РК)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компенсация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родительской платы за присмотр и уход за детьми, осваивающими образовательные программы дошкольного образования в организациях, осуществляющих образовательную деятельность, за счет субвенции из бюджета Республики Крым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11,5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1326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детей)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1740" y="5107707"/>
            <a:ext cx="410132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  Другие </a:t>
            </a:r>
            <a:r>
              <a:rPr lang="ru-RU" sz="1200" b="1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вопросы в области социальной политики </a:t>
            </a:r>
            <a:endParaRPr lang="ru-RU" sz="1200" b="1" dirty="0" smtClean="0">
              <a:solidFill>
                <a:srgbClr val="FDE0AA">
                  <a:lumMod val="1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solidFill>
                <a:srgbClr val="FDE0AA">
                  <a:lumMod val="1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Департамент труда и социальной защиты населения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администрации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города Судака 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11,3 млн.руб. (</a:t>
            </a: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пенсионное обеспечение - 0,7 млн.руб.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поддержка Судакской городской организации ветеранов войны, труда и военной службы – 0,2 млн.руб.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542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03082" y="959209"/>
            <a:ext cx="500062" cy="697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438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5250" y="5013176"/>
            <a:ext cx="2698750" cy="181598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439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5925" y="4442125"/>
            <a:ext cx="2219325" cy="20669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4149080"/>
            <a:ext cx="486003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программа "Развитие физической культуры и спорта в муниципальном образовании городской округ Судак на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2019-2023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годы»: 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МБУ «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Спортивная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школа» городского округа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Судак субсидия на выполнение муниципального задания  -9,3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млн.руб.,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среднесписочная численность </a:t>
            </a: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человек, 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мероприятия по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программе–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0,5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 руб., проведено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более 128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мероприятий  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b="1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6435" name="TextBox 28"/>
          <p:cNvSpPr txBox="1">
            <a:spLocks noChangeArrowheads="1"/>
          </p:cNvSpPr>
          <p:nvPr/>
        </p:nvSpPr>
        <p:spPr bwMode="auto">
          <a:xfrm>
            <a:off x="3708400" y="1196975"/>
            <a:ext cx="9493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Verdana" pitchFamily="34" charset="0"/>
            </a:endParaRPr>
          </a:p>
        </p:txBody>
      </p:sp>
      <p:sp>
        <p:nvSpPr>
          <p:cNvPr id="146436" name="TextBox 32"/>
          <p:cNvSpPr txBox="1">
            <a:spLocks noChangeArrowheads="1"/>
          </p:cNvSpPr>
          <p:nvPr/>
        </p:nvSpPr>
        <p:spPr bwMode="auto">
          <a:xfrm>
            <a:off x="685800" y="633524"/>
            <a:ext cx="22669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Физическая культура и спорт</a:t>
            </a:r>
          </a:p>
          <a:p>
            <a:pPr algn="ctr"/>
            <a:r>
              <a:rPr lang="ru-RU" sz="1200" b="1" dirty="0" smtClean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1200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200" b="1" dirty="0" smtClean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9,8 </a:t>
            </a:r>
            <a:r>
              <a:rPr lang="ru-RU" sz="1200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млн.руб.:</a:t>
            </a:r>
            <a:br>
              <a:rPr lang="ru-RU" sz="1200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200" dirty="0">
              <a:solidFill>
                <a:srgbClr val="65152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6437" name="TextBox 29"/>
          <p:cNvSpPr txBox="1">
            <a:spLocks noChangeArrowheads="1"/>
          </p:cNvSpPr>
          <p:nvPr/>
        </p:nvSpPr>
        <p:spPr bwMode="auto">
          <a:xfrm>
            <a:off x="2025650" y="260350"/>
            <a:ext cx="44005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Исполнение бюджета в разрезе отраслей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252502" y="1519238"/>
            <a:ext cx="3891497" cy="17541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программа "Развитие муниципального образования городской округ Судак в области единой информационной политики на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2019-2023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годы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"–3,0 млн.руб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МБУ «Городской информационный центр «Судак-медиа»,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среднесписочная численность 9 человек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газета «Судакские вести» в год – 52 выпуска по 1150 экземпляров, всего – 59 800 экземпляров.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sp>
        <p:nvSpPr>
          <p:cNvPr id="146442" name="TextBox 15"/>
          <p:cNvSpPr txBox="1">
            <a:spLocks noChangeArrowheads="1"/>
          </p:cNvSpPr>
          <p:nvPr/>
        </p:nvSpPr>
        <p:spPr bwMode="auto">
          <a:xfrm>
            <a:off x="6227763" y="687388"/>
            <a:ext cx="2300287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Средства массовой информации</a:t>
            </a:r>
          </a:p>
          <a:p>
            <a:pPr algn="ctr"/>
            <a:r>
              <a:rPr lang="ru-RU" sz="1200" b="1" dirty="0" smtClean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1200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200" b="1" dirty="0" smtClean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3,0 </a:t>
            </a:r>
            <a:r>
              <a:rPr lang="ru-RU" sz="1200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млн.руб.:</a:t>
            </a:r>
            <a:br>
              <a:rPr lang="ru-RU" sz="1200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200" dirty="0">
              <a:solidFill>
                <a:srgbClr val="65152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18" y="1103313"/>
            <a:ext cx="2581275" cy="17716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6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0192" y="2132856"/>
            <a:ext cx="2619375" cy="17430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6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3004393"/>
            <a:ext cx="1800225" cy="25431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67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5257800"/>
            <a:ext cx="2857500" cy="16002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" y="116631"/>
            <a:ext cx="9029700" cy="6552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0039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799"/>
            <a:ext cx="8856984" cy="6650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0607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" y="323850"/>
            <a:ext cx="9029700" cy="6417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1746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114300"/>
            <a:ext cx="8147050" cy="506413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ПАРАМЕТРЫ БЮДЖЕТА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городской округ Судак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950" y="1341438"/>
            <a:ext cx="2663825" cy="5327650"/>
          </a:xfrm>
        </p:spPr>
        <p:txBody>
          <a:bodyPr rtlCol="0">
            <a:normAutofit fontScale="62500" lnSpcReduction="20000"/>
          </a:bodyPr>
          <a:lstStyle/>
          <a:p>
            <a:pPr algn="just" fontAlgn="auto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 г.Судака  утвержден 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решением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9-й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сессии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2-го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созыва Судакского городского совета №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44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10.12.2019г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«О бюджете муниципального образования городской округ Судак Республики Крым на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2020 год 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плановый период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годов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г. Судака разработан исходя из прогноза социально-экономического развития городского округа, основных направлений бюджетной и налоговой политики, государственных и муниципальных  программ</a:t>
            </a:r>
          </a:p>
          <a:p>
            <a:pPr marL="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формировании бюджета одним из главных принципов является его сбалансированность, т.е общий объем предусмотренных бюджетом расходов должен соответствовать суммарному объему поступлений в бюджет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163597324"/>
              </p:ext>
            </p:extLst>
          </p:nvPr>
        </p:nvGraphicFramePr>
        <p:xfrm>
          <a:off x="2771775" y="1412875"/>
          <a:ext cx="6264696" cy="46805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6174"/>
                <a:gridCol w="1458162"/>
                <a:gridCol w="1728192"/>
                <a:gridCol w="1512168"/>
              </a:tblGrid>
              <a:tr h="453162">
                <a:tc gridSpan="4">
                  <a:txBody>
                    <a:bodyPr/>
                    <a:lstStyle/>
                    <a:p>
                      <a:pPr algn="r"/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млн.руб.</a:t>
                      </a:r>
                      <a:endParaRPr lang="ru-RU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056839"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</a:t>
                      </a:r>
                      <a:endParaRPr lang="ru-RU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600" b="0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ДЕФИЦИТ(-)</a:t>
                      </a:r>
                    </a:p>
                    <a:p>
                      <a:pPr algn="ctr"/>
                      <a:r>
                        <a:rPr lang="ru-RU" sz="1600" b="0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ПРОФИЦИТ(+)</a:t>
                      </a:r>
                      <a:endParaRPr lang="ru-RU" sz="16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</a:t>
                      </a:r>
                      <a:endParaRPr lang="ru-RU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056839"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</a:t>
                      </a:r>
                      <a:endParaRPr lang="ru-RU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688,5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-57,99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746,5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056839"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</a:t>
                      </a:r>
                      <a:endParaRPr lang="ru-RU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928,0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</a:p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+28,8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899,2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056839"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</a:t>
                      </a:r>
                      <a:endParaRPr lang="ru-RU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800" kern="120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899,3 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+4,1</a:t>
                      </a:r>
                      <a:endParaRPr lang="ru-RU" sz="16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800" kern="120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895,2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835150" y="765175"/>
            <a:ext cx="5473700" cy="0"/>
          </a:xfrm>
          <a:prstGeom prst="line">
            <a:avLst/>
          </a:prstGeom>
          <a:ln w="28575">
            <a:solidFill>
              <a:srgbClr val="6515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" y="223838"/>
            <a:ext cx="9029700" cy="6410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393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00" name="Text Box 4"/>
          <p:cNvSpPr txBox="1">
            <a:spLocks noChangeArrowheads="1"/>
          </p:cNvSpPr>
          <p:nvPr/>
        </p:nvSpPr>
        <p:spPr bwMode="auto">
          <a:xfrm>
            <a:off x="704333" y="4308480"/>
            <a:ext cx="7705725" cy="170816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ctr" eaLnBrk="1" hangingPunct="1">
              <a:lnSpc>
                <a:spcPct val="105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endParaRPr lang="ru-RU" altLang="ru-RU" sz="3600" b="1" dirty="0" smtClean="0">
              <a:solidFill>
                <a:prstClr val="black"/>
              </a:solidFill>
              <a:latin typeface="Times New Roman" pitchFamily="18" charset="0"/>
            </a:endParaRPr>
          </a:p>
          <a:p>
            <a:pPr algn="ctr" eaLnBrk="1" hangingPunct="1">
              <a:lnSpc>
                <a:spcPct val="105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endParaRPr lang="ru-RU" altLang="ru-RU" sz="3600" b="1" dirty="0" smtClean="0">
              <a:solidFill>
                <a:prstClr val="black"/>
              </a:solidFill>
              <a:latin typeface="Times New Roman" pitchFamily="18" charset="0"/>
            </a:endParaRPr>
          </a:p>
          <a:p>
            <a:pPr algn="ctr" eaLnBrk="1" hangingPunct="1">
              <a:lnSpc>
                <a:spcPct val="105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endParaRPr lang="ru-RU" altLang="ru-RU" sz="2800" b="1" dirty="0" smtClean="0">
              <a:ln w="12700">
                <a:solidFill>
                  <a:srgbClr val="212745">
                    <a:satMod val="155000"/>
                  </a:srgbClr>
                </a:solidFill>
                <a:prstDash val="solid"/>
              </a:ln>
              <a:blipFill>
                <a:blip r:embed="rId3"/>
                <a:tile tx="0" ty="0" sx="100000" sy="100000" flip="none" algn="tl"/>
              </a:blip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00091" y="708720"/>
            <a:ext cx="4932279" cy="193899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anose="02020603050405020304" pitchFamily="18" charset="0"/>
              </a:rPr>
              <a:t>Разработчиком презентации </a:t>
            </a:r>
          </a:p>
          <a:p>
            <a:pPr>
              <a:defRPr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anose="02020603050405020304" pitchFamily="18" charset="0"/>
              </a:rPr>
              <a:t>«Бюджет для граждан об исполнении бюджета  городского округа  Судак за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anose="02020603050405020304" pitchFamily="18" charset="0"/>
              </a:rPr>
              <a:t>2020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anose="02020603050405020304" pitchFamily="18" charset="0"/>
              </a:rPr>
              <a:t>год» является Управление финансов  Администрации города Судака Республики Крым    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8674238"/>
              </p:ext>
            </p:extLst>
          </p:nvPr>
        </p:nvGraphicFramePr>
        <p:xfrm>
          <a:off x="311150" y="3213100"/>
          <a:ext cx="8583612" cy="3453425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4291806"/>
                <a:gridCol w="4291806"/>
              </a:tblGrid>
              <a:tr h="400943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2000" u="none" strike="noStrike" kern="1200" cap="all" spc="0" normalizeH="0" baseline="0" noProof="0" dirty="0" smtClean="0">
                          <a:ln w="9000" cmpd="sng">
                            <a:noFill/>
                            <a:prstDash val="solid"/>
                          </a:ln>
                          <a:effectLst/>
                          <a:uLnTx/>
                          <a:uFillTx/>
                        </a:rPr>
                        <a:t>КОНТАКТНАЯ ИНФОРМАЦИЯ  </a:t>
                      </a:r>
                      <a:endParaRPr kumimoji="0" lang="ru-RU" altLang="ru-RU" sz="2000" b="1" i="0" u="none" strike="noStrike" kern="1200" cap="all" spc="0" normalizeH="0" baseline="0" noProof="0" dirty="0" smtClean="0">
                        <a:ln w="9000" cmpd="sng">
                          <a:noFill/>
                          <a:prstDash val="solid"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17724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Начальник управления финансов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Олейник Ольга Николаевна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17724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Заместитель</a:t>
                      </a:r>
                      <a:r>
                        <a:rPr lang="ru-RU" sz="1600" baseline="0" dirty="0" smtClean="0"/>
                        <a:t> начальника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Позднякова Светлана Семеновна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17724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Адрес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ул. Ленина,85А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779929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Телефон начальника управления финансов</a:t>
                      </a:r>
                    </a:p>
                    <a:p>
                      <a:r>
                        <a:rPr lang="ru-RU" sz="1600" dirty="0" smtClean="0"/>
                        <a:t>Телефон заместителя начальника</a:t>
                      </a:r>
                    </a:p>
                    <a:p>
                      <a:r>
                        <a:rPr lang="ru-RU" sz="1600" dirty="0" smtClean="0"/>
                        <a:t>факс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3-15-32</a:t>
                      </a:r>
                    </a:p>
                    <a:p>
                      <a:r>
                        <a:rPr lang="ru-RU" sz="1600" dirty="0" smtClean="0"/>
                        <a:t>3-15-46</a:t>
                      </a:r>
                    </a:p>
                    <a:p>
                      <a:r>
                        <a:rPr lang="ru-RU" sz="1600" dirty="0" smtClean="0"/>
                        <a:t>3-15-47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00942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Адрес электронной почты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http://sudak@minfin.rk.gov.ru/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571908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Режим</a:t>
                      </a:r>
                      <a:r>
                        <a:rPr lang="ru-RU" sz="1600" baseline="0" dirty="0" smtClean="0"/>
                        <a:t> работы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с</a:t>
                      </a:r>
                      <a:r>
                        <a:rPr lang="ru-RU" sz="1600" baseline="0" dirty="0" smtClean="0"/>
                        <a:t> 8-00 до 12-00, с 13-00 до 17-00</a:t>
                      </a:r>
                    </a:p>
                    <a:p>
                      <a:r>
                        <a:rPr lang="ru-RU" sz="1600" baseline="0" dirty="0" smtClean="0"/>
                        <a:t>Выходные дни – суббота, воскресенье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4848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708720"/>
            <a:ext cx="2808312" cy="2125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7439266"/>
      </p:ext>
    </p:extLst>
  </p:cSld>
  <p:clrMapOvr>
    <a:overrideClrMapping bg1="dk2" tx1="lt1" bg2="dk1" tx2="lt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132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41460"/>
            <a:ext cx="8928100" cy="292388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4313" y="398406"/>
            <a:ext cx="8858250" cy="754063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500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Доходы бюджета </a:t>
            </a:r>
          </a:p>
          <a:p>
            <a:pPr>
              <a:defRPr/>
            </a:pPr>
            <a:r>
              <a:rPr lang="ru-RU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- безвозмездные и безвозвратные поступления денежных средств в бюджет </a:t>
            </a:r>
            <a:endParaRPr lang="ru-RU" dirty="0">
              <a:solidFill>
                <a:prstClr val="black">
                  <a:lumMod val="95000"/>
                  <a:lumOff val="5000"/>
                </a:prst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9193" y="1556791"/>
            <a:ext cx="2628900" cy="498633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НАЛОГОВЫЕ ДОХОДЫ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- поступления от уплаты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налогов, установленных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Налоговым кодексом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Российской Федерации: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• налог на доходы физических лиц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• акцизы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• единый налог на вменённый доход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• единый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сельскохозяйственный налог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• налог, взимаемый в связи с применением патентной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системы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• налог на имущество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физических лиц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• земельный налог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• госпошлина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042745" y="1566465"/>
            <a:ext cx="3025775" cy="50323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НЕНАЛОГОВЫЕ ДОХОДЫ 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- платежи, установленные 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законодательством 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Российской Федерации: 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• арендная плата за землю 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• доходы от использования 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муниципального имущества 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• доходы от реализации 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муниципального имущества 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• плата за негативное 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воздействие на окружающую среду 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• платные услуги от 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муниципальных казённых 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учреждений 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• доходы от продажи 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земельных участков 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• штрафы за нарушение 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законодательства РФ 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• прочие неналоговые доходы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209802" y="1566465"/>
            <a:ext cx="2665412" cy="20313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БЕЗВОЗМЕЗДНЫЕ </a:t>
            </a:r>
            <a:endParaRPr lang="ru-RU" dirty="0">
              <a:solidFill>
                <a:prstClr val="black">
                  <a:lumMod val="95000"/>
                  <a:lumOff val="5000"/>
                </a:prst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ПОСТУПЛЕНИЯ </a:t>
            </a:r>
            <a:endParaRPr lang="ru-RU" dirty="0">
              <a:solidFill>
                <a:prstClr val="black">
                  <a:lumMod val="95000"/>
                  <a:lumOff val="5000"/>
                </a:prst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• поступления из республиканского бюджета межбюджетных трансфертов в виде дотаций, субсидий, субвенций и иных межбюджетных трансфертов </a:t>
            </a:r>
          </a:p>
        </p:txBody>
      </p:sp>
      <p:sp>
        <p:nvSpPr>
          <p:cNvPr id="10" name="Стрелка вниз 9"/>
          <p:cNvSpPr/>
          <p:nvPr/>
        </p:nvSpPr>
        <p:spPr>
          <a:xfrm>
            <a:off x="1313656" y="1150660"/>
            <a:ext cx="287337" cy="406132"/>
          </a:xfrm>
          <a:prstGeom prst="downArrow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1" name="Стрелка вниз 10"/>
          <p:cNvSpPr/>
          <p:nvPr/>
        </p:nvSpPr>
        <p:spPr>
          <a:xfrm>
            <a:off x="4151405" y="1156696"/>
            <a:ext cx="503238" cy="400096"/>
          </a:xfrm>
          <a:prstGeom prst="downArrow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2" name="Стрелка вниз 11"/>
          <p:cNvSpPr/>
          <p:nvPr/>
        </p:nvSpPr>
        <p:spPr>
          <a:xfrm>
            <a:off x="7107238" y="1156696"/>
            <a:ext cx="252412" cy="400096"/>
          </a:xfrm>
          <a:prstGeom prst="downArrow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2" name="Picture 2" descr="C:\Users\Пользователь\Desktop\Презентация\meshok-dene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8520" y="3884159"/>
            <a:ext cx="3075480" cy="300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530277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9" name="Заголовок 1"/>
          <p:cNvSpPr>
            <a:spLocks noGrp="1"/>
          </p:cNvSpPr>
          <p:nvPr>
            <p:ph type="title"/>
          </p:nvPr>
        </p:nvSpPr>
        <p:spPr>
          <a:xfrm>
            <a:off x="467544" y="114300"/>
            <a:ext cx="8229600" cy="1143000"/>
          </a:xfrm>
        </p:spPr>
        <p:txBody>
          <a:bodyPr/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ДОХОДЫ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БЮДЖЕТА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2952750" y="1052513"/>
            <a:ext cx="3132138" cy="0"/>
          </a:xfrm>
          <a:prstGeom prst="line">
            <a:avLst/>
          </a:prstGeom>
          <a:ln w="38100">
            <a:solidFill>
              <a:srgbClr val="6515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graphicFrame>
        <p:nvGraphicFramePr>
          <p:cNvPr id="20" name="Диаграмма 19"/>
          <p:cNvGraphicFramePr/>
          <p:nvPr>
            <p:extLst>
              <p:ext uri="{D42A27DB-BD31-4B8C-83A1-F6EECF244321}">
                <p14:modId xmlns:p14="http://schemas.microsoft.com/office/powerpoint/2010/main" val="2501318826"/>
              </p:ext>
            </p:extLst>
          </p:nvPr>
        </p:nvGraphicFramePr>
        <p:xfrm>
          <a:off x="107504" y="1196752"/>
          <a:ext cx="7704856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44386" name="Picture 2" descr="C:\Users\Пользователь\Desktop\Презентация\coin_PNG3689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4562" y="5066322"/>
            <a:ext cx="2559438" cy="1791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0" y="406400"/>
            <a:ext cx="91440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ДОХОДЫ</a:t>
            </a:r>
            <a:r>
              <a:rPr lang="ru-RU" sz="24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БЮДЖЕТА</a:t>
            </a: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01870714"/>
              </p:ext>
            </p:extLst>
          </p:nvPr>
        </p:nvGraphicFramePr>
        <p:xfrm>
          <a:off x="80845" y="1132914"/>
          <a:ext cx="8982310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8135938" y="946150"/>
            <a:ext cx="936625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</a:t>
            </a:r>
          </a:p>
        </p:txBody>
      </p:sp>
      <p:cxnSp>
        <p:nvCxnSpPr>
          <p:cNvPr id="128005" name="Прямая соединительная линия 7"/>
          <p:cNvCxnSpPr>
            <a:cxnSpLocks noChangeShapeType="1"/>
          </p:cNvCxnSpPr>
          <p:nvPr/>
        </p:nvCxnSpPr>
        <p:spPr bwMode="auto">
          <a:xfrm flipV="1">
            <a:off x="3006725" y="868363"/>
            <a:ext cx="3078163" cy="0"/>
          </a:xfrm>
          <a:prstGeom prst="line">
            <a:avLst/>
          </a:prstGeom>
          <a:noFill/>
          <a:ln w="38100" algn="ctr">
            <a:solidFill>
              <a:srgbClr val="651528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БЮДЖЕТА городского округа Судак в 2020 году</a:t>
            </a:r>
            <a:r>
              <a:rPr 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116205" y="692696"/>
            <a:ext cx="6984187" cy="0"/>
          </a:xfrm>
          <a:prstGeom prst="line">
            <a:avLst/>
          </a:prstGeom>
          <a:ln w="28575">
            <a:solidFill>
              <a:srgbClr val="6515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82110509"/>
              </p:ext>
            </p:extLst>
          </p:nvPr>
        </p:nvGraphicFramePr>
        <p:xfrm>
          <a:off x="1331640" y="867140"/>
          <a:ext cx="8424936" cy="52083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93229" y="3474716"/>
            <a:ext cx="143857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Акцизы 6,3</a:t>
            </a:r>
            <a:b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4,2%</a:t>
            </a:r>
            <a:endParaRPr lang="ru-RU" sz="17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608" y="2080245"/>
            <a:ext cx="2310473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Налоги на совокупный доход 15,6  </a:t>
            </a:r>
            <a:b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10,4%</a:t>
            </a:r>
            <a:endParaRPr lang="ru-RU" sz="17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Прямая соединительная линия 9"/>
          <p:cNvCxnSpPr>
            <a:endCxn id="6" idx="3"/>
          </p:cNvCxnSpPr>
          <p:nvPr/>
        </p:nvCxnSpPr>
        <p:spPr>
          <a:xfrm flipH="1">
            <a:off x="1631807" y="3546724"/>
            <a:ext cx="710274" cy="235769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7852" y="2492896"/>
            <a:ext cx="1006475" cy="104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29262">
            <a:off x="3527683" y="1820505"/>
            <a:ext cx="752309" cy="5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7884244" y="871494"/>
            <a:ext cx="12597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млн.руб / %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429367259"/>
              </p:ext>
            </p:extLst>
          </p:nvPr>
        </p:nvGraphicFramePr>
        <p:xfrm>
          <a:off x="0" y="4509120"/>
          <a:ext cx="4860032" cy="2263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0" y="41460"/>
            <a:ext cx="8928100" cy="292388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pic>
        <p:nvPicPr>
          <p:cNvPr id="13316" name="Picture 4" descr="C:\Users\Пользователь\Desktop\Презентация\3405924e983425fc81933213f93961b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1457" y="5013176"/>
            <a:ext cx="1772543" cy="2215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88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БЮДЖЕТА городского округа Судак в 2020 году</a:t>
            </a:r>
            <a:r>
              <a:rPr 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116205" y="692696"/>
            <a:ext cx="6984187" cy="0"/>
          </a:xfrm>
          <a:prstGeom prst="line">
            <a:avLst/>
          </a:prstGeom>
          <a:ln w="28575">
            <a:solidFill>
              <a:srgbClr val="6515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14902921"/>
              </p:ext>
            </p:extLst>
          </p:nvPr>
        </p:nvGraphicFramePr>
        <p:xfrm>
          <a:off x="611560" y="820412"/>
          <a:ext cx="8424936" cy="52083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72979" y="3854440"/>
            <a:ext cx="186582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Платежи за природные ресурсы 0,3</a:t>
            </a:r>
            <a:b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0,2%</a:t>
            </a:r>
            <a:endParaRPr lang="ru-RU" sz="17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68567" y="2139200"/>
            <a:ext cx="2036083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Доходы от продажи активов 31,8 </a:t>
            </a:r>
            <a:b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18,3%</a:t>
            </a:r>
            <a:endParaRPr lang="ru-RU" sz="17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V="1">
            <a:off x="1686609" y="3933056"/>
            <a:ext cx="761778" cy="53002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8801" y="2708920"/>
            <a:ext cx="1006475" cy="104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29262" flipV="1">
            <a:off x="2927184" y="1841151"/>
            <a:ext cx="945879" cy="172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7668344" y="827994"/>
            <a:ext cx="1368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лн.руб/%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2832462358"/>
              </p:ext>
            </p:extLst>
          </p:nvPr>
        </p:nvGraphicFramePr>
        <p:xfrm>
          <a:off x="0" y="4509120"/>
          <a:ext cx="5364088" cy="2263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3316" name="Picture 4" descr="C:\Users\Пользователь\Desktop\Презентация\3405924e983425fc81933213f93961b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1457" y="5013176"/>
            <a:ext cx="1772543" cy="2215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87787" y="2987592"/>
            <a:ext cx="2498543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Доходы </a:t>
            </a: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от компенсации затрат 1,0</a:t>
            </a:r>
            <a:b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0,6%</a:t>
            </a:r>
            <a:endParaRPr lang="ru-RU" sz="17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702460" y="3426174"/>
            <a:ext cx="730077" cy="23133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336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697" y="0"/>
            <a:ext cx="2957513" cy="34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022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50482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/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2873375" y="549275"/>
            <a:ext cx="3213100" cy="0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Диаграмма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13450575"/>
              </p:ext>
            </p:extLst>
          </p:nvPr>
        </p:nvGraphicFramePr>
        <p:xfrm>
          <a:off x="1074073" y="1916832"/>
          <a:ext cx="7745413" cy="3736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131078" name="TextBox 17"/>
          <p:cNvSpPr txBox="1">
            <a:spLocks noChangeArrowheads="1"/>
          </p:cNvSpPr>
          <p:nvPr/>
        </p:nvSpPr>
        <p:spPr bwMode="auto">
          <a:xfrm>
            <a:off x="468313" y="881063"/>
            <a:ext cx="83518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Calibri" pitchFamily="34" charset="0"/>
              </a:rPr>
              <a:t>Соотношение безвозмездных поступлений от других бюджетов бюджетной системы РФ к общей сумме доходов в бюджет МО ГО Судак                        млн.руб/%</a:t>
            </a:r>
          </a:p>
        </p:txBody>
      </p:sp>
      <p:pic>
        <p:nvPicPr>
          <p:cNvPr id="131079" name="Рисунок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6475" y="4795838"/>
            <a:ext cx="307340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41022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4_Тема Office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G_Diagram_027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CD100_dark_2002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D100_dark_2002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5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6">
        <a:dk1>
          <a:srgbClr val="003B76"/>
        </a:dk1>
        <a:lt1>
          <a:srgbClr val="FFFFFF"/>
        </a:lt1>
        <a:dk2>
          <a:srgbClr val="003399"/>
        </a:dk2>
        <a:lt2>
          <a:srgbClr val="C0C0C0"/>
        </a:lt2>
        <a:accent1>
          <a:srgbClr val="FCC704"/>
        </a:accent1>
        <a:accent2>
          <a:srgbClr val="A01DD5"/>
        </a:accent2>
        <a:accent3>
          <a:srgbClr val="AAADCA"/>
        </a:accent3>
        <a:accent4>
          <a:srgbClr val="DADADA"/>
        </a:accent4>
        <a:accent5>
          <a:srgbClr val="FDE0AA"/>
        </a:accent5>
        <a:accent6>
          <a:srgbClr val="9119C1"/>
        </a:accent6>
        <a:hlink>
          <a:srgbClr val="126CD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7">
        <a:dk1>
          <a:srgbClr val="003B76"/>
        </a:dk1>
        <a:lt1>
          <a:srgbClr val="FFFFFF"/>
        </a:lt1>
        <a:dk2>
          <a:srgbClr val="003399"/>
        </a:dk2>
        <a:lt2>
          <a:srgbClr val="C0C0C0"/>
        </a:lt2>
        <a:accent1>
          <a:srgbClr val="FCC704"/>
        </a:accent1>
        <a:accent2>
          <a:srgbClr val="A01DD5"/>
        </a:accent2>
        <a:accent3>
          <a:srgbClr val="AAADCA"/>
        </a:accent3>
        <a:accent4>
          <a:srgbClr val="DADADA"/>
        </a:accent4>
        <a:accent5>
          <a:srgbClr val="FDE0AA"/>
        </a:accent5>
        <a:accent6>
          <a:srgbClr val="9119C1"/>
        </a:accent6>
        <a:hlink>
          <a:srgbClr val="66C5F4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TG_Diagram_027">
  <a:themeElements>
    <a:clrScheme name="CD100_dark_2002 7">
      <a:dk1>
        <a:srgbClr val="003B76"/>
      </a:dk1>
      <a:lt1>
        <a:srgbClr val="FFFFFF"/>
      </a:lt1>
      <a:dk2>
        <a:srgbClr val="003399"/>
      </a:dk2>
      <a:lt2>
        <a:srgbClr val="C0C0C0"/>
      </a:lt2>
      <a:accent1>
        <a:srgbClr val="FCC704"/>
      </a:accent1>
      <a:accent2>
        <a:srgbClr val="A01DD5"/>
      </a:accent2>
      <a:accent3>
        <a:srgbClr val="AAADCA"/>
      </a:accent3>
      <a:accent4>
        <a:srgbClr val="DADADA"/>
      </a:accent4>
      <a:accent5>
        <a:srgbClr val="FDE0AA"/>
      </a:accent5>
      <a:accent6>
        <a:srgbClr val="9119C1"/>
      </a:accent6>
      <a:hlink>
        <a:srgbClr val="66C5F4"/>
      </a:hlink>
      <a:folHlink>
        <a:srgbClr val="009999"/>
      </a:folHlink>
    </a:clrScheme>
    <a:fontScheme name="CD100_dark_2002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D100_dark_2002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5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6">
        <a:dk1>
          <a:srgbClr val="003B76"/>
        </a:dk1>
        <a:lt1>
          <a:srgbClr val="FFFFFF"/>
        </a:lt1>
        <a:dk2>
          <a:srgbClr val="003399"/>
        </a:dk2>
        <a:lt2>
          <a:srgbClr val="C0C0C0"/>
        </a:lt2>
        <a:accent1>
          <a:srgbClr val="FCC704"/>
        </a:accent1>
        <a:accent2>
          <a:srgbClr val="A01DD5"/>
        </a:accent2>
        <a:accent3>
          <a:srgbClr val="AAADCA"/>
        </a:accent3>
        <a:accent4>
          <a:srgbClr val="DADADA"/>
        </a:accent4>
        <a:accent5>
          <a:srgbClr val="FDE0AA"/>
        </a:accent5>
        <a:accent6>
          <a:srgbClr val="9119C1"/>
        </a:accent6>
        <a:hlink>
          <a:srgbClr val="126CD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7">
        <a:dk1>
          <a:srgbClr val="003B76"/>
        </a:dk1>
        <a:lt1>
          <a:srgbClr val="FFFFFF"/>
        </a:lt1>
        <a:dk2>
          <a:srgbClr val="003399"/>
        </a:dk2>
        <a:lt2>
          <a:srgbClr val="C0C0C0"/>
        </a:lt2>
        <a:accent1>
          <a:srgbClr val="FCC704"/>
        </a:accent1>
        <a:accent2>
          <a:srgbClr val="A01DD5"/>
        </a:accent2>
        <a:accent3>
          <a:srgbClr val="AAADCA"/>
        </a:accent3>
        <a:accent4>
          <a:srgbClr val="DADADA"/>
        </a:accent4>
        <a:accent5>
          <a:srgbClr val="FDE0AA"/>
        </a:accent5>
        <a:accent6>
          <a:srgbClr val="9119C1"/>
        </a:accent6>
        <a:hlink>
          <a:srgbClr val="66C5F4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Главная">
    <a:dk1>
      <a:srgbClr val="000000"/>
    </a:dk1>
    <a:lt1>
      <a:srgbClr val="FFFFFF"/>
    </a:lt1>
    <a:dk2>
      <a:srgbClr val="D1282E"/>
    </a:dk2>
    <a:lt2>
      <a:srgbClr val="C8C8B1"/>
    </a:lt2>
    <a:accent1>
      <a:srgbClr val="7A7A7A"/>
    </a:accent1>
    <a:accent2>
      <a:srgbClr val="F5C201"/>
    </a:accent2>
    <a:accent3>
      <a:srgbClr val="526DB0"/>
    </a:accent3>
    <a:accent4>
      <a:srgbClr val="989AAC"/>
    </a:accent4>
    <a:accent5>
      <a:srgbClr val="DC5924"/>
    </a:accent5>
    <a:accent6>
      <a:srgbClr val="B4B392"/>
    </a:accent6>
    <a:hlink>
      <a:srgbClr val="CC9900"/>
    </a:hlink>
    <a:folHlink>
      <a:srgbClr val="969696"/>
    </a:folHlink>
  </a:clrScheme>
  <a:fontScheme name="CD100_dark_2002">
    <a:majorFont>
      <a:latin typeface="Arial"/>
      <a:ea typeface=""/>
      <a:cs typeface=""/>
    </a:majorFont>
    <a:minorFont>
      <a:latin typeface="Verdana"/>
      <a:ea typeface=""/>
      <a:cs typeface=""/>
    </a:minorFont>
  </a:fontScheme>
  <a:fmtScheme name="Апекс">
    <a:fillStyleLst>
      <a:solidFill>
        <a:schemeClr val="phClr"/>
      </a:solidFill>
      <a:gradFill rotWithShape="1">
        <a:gsLst>
          <a:gs pos="20000">
            <a:schemeClr val="phClr">
              <a:tint val="9000"/>
            </a:schemeClr>
          </a:gs>
          <a:gs pos="100000">
            <a:schemeClr val="phClr">
              <a:tint val="70000"/>
              <a:satMod val="100000"/>
            </a:schemeClr>
          </a:gs>
        </a:gsLst>
        <a:path path="circle">
          <a:fillToRect l="-15000" t="-15000" r="115000" b="115000"/>
        </a:path>
      </a:gradFill>
      <a:gradFill rotWithShape="1">
        <a:gsLst>
          <a:gs pos="0">
            <a:schemeClr val="phClr">
              <a:shade val="60000"/>
            </a:schemeClr>
          </a:gs>
          <a:gs pos="33000">
            <a:schemeClr val="phClr">
              <a:tint val="86500"/>
            </a:schemeClr>
          </a:gs>
          <a:gs pos="46750">
            <a:schemeClr val="phClr">
              <a:tint val="71000"/>
              <a:satMod val="112000"/>
            </a:schemeClr>
          </a:gs>
          <a:gs pos="53000">
            <a:schemeClr val="phClr">
              <a:tint val="71000"/>
              <a:satMod val="112000"/>
            </a:schemeClr>
          </a:gs>
          <a:gs pos="68000">
            <a:schemeClr val="phClr">
              <a:tint val="86000"/>
            </a:schemeClr>
          </a:gs>
          <a:gs pos="100000">
            <a:schemeClr val="phClr">
              <a:shade val="60000"/>
            </a:schemeClr>
          </a:gs>
        </a:gsLst>
        <a:lin ang="8350000" scaled="1"/>
      </a:gradFill>
    </a:fillStyleLst>
    <a:lnStyleLst>
      <a:ln w="9525" cap="flat" cmpd="sng" algn="ctr">
        <a:solidFill>
          <a:schemeClr val="phClr">
            <a:shade val="48000"/>
            <a:satMod val="110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130000" dist="101600" dir="2700000" algn="tl" rotWithShape="0">
            <a:srgbClr val="000000">
              <a:alpha val="35000"/>
            </a:srgbClr>
          </a:outerShdw>
        </a:effectLst>
      </a:effectStyle>
      <a:effectStyle>
        <a:effectLst>
          <a:outerShdw blurRad="190500" dist="228600" dir="2700000" sy="90000" rotWithShape="0">
            <a:srgbClr val="000000">
              <a:alpha val="25500"/>
            </a:srgbClr>
          </a:outerShdw>
        </a:effectLst>
      </a:effectStyle>
      <a:effectStyle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Главная">
    <a:dk1>
      <a:srgbClr val="000000"/>
    </a:dk1>
    <a:lt1>
      <a:srgbClr val="FFFFFF"/>
    </a:lt1>
    <a:dk2>
      <a:srgbClr val="D1282E"/>
    </a:dk2>
    <a:lt2>
      <a:srgbClr val="C8C8B1"/>
    </a:lt2>
    <a:accent1>
      <a:srgbClr val="7A7A7A"/>
    </a:accent1>
    <a:accent2>
      <a:srgbClr val="F5C201"/>
    </a:accent2>
    <a:accent3>
      <a:srgbClr val="526DB0"/>
    </a:accent3>
    <a:accent4>
      <a:srgbClr val="989AAC"/>
    </a:accent4>
    <a:accent5>
      <a:srgbClr val="DC5924"/>
    </a:accent5>
    <a:accent6>
      <a:srgbClr val="B4B392"/>
    </a:accent6>
    <a:hlink>
      <a:srgbClr val="CC9900"/>
    </a:hlink>
    <a:folHlink>
      <a:srgbClr val="969696"/>
    </a:folHlink>
  </a:clrScheme>
  <a:fontScheme name="CD100_dark_2002">
    <a:majorFont>
      <a:latin typeface="Arial"/>
      <a:ea typeface=""/>
      <a:cs typeface=""/>
    </a:majorFont>
    <a:minorFont>
      <a:latin typeface="Verdana"/>
      <a:ea typeface=""/>
      <a:cs typeface=""/>
    </a:minorFont>
  </a:fontScheme>
  <a:fmtScheme name="Апекс">
    <a:fillStyleLst>
      <a:solidFill>
        <a:schemeClr val="phClr"/>
      </a:solidFill>
      <a:gradFill rotWithShape="1">
        <a:gsLst>
          <a:gs pos="20000">
            <a:schemeClr val="phClr">
              <a:tint val="9000"/>
            </a:schemeClr>
          </a:gs>
          <a:gs pos="100000">
            <a:schemeClr val="phClr">
              <a:tint val="70000"/>
              <a:satMod val="100000"/>
            </a:schemeClr>
          </a:gs>
        </a:gsLst>
        <a:path path="circle">
          <a:fillToRect l="-15000" t="-15000" r="115000" b="115000"/>
        </a:path>
      </a:gradFill>
      <a:gradFill rotWithShape="1">
        <a:gsLst>
          <a:gs pos="0">
            <a:schemeClr val="phClr">
              <a:shade val="60000"/>
            </a:schemeClr>
          </a:gs>
          <a:gs pos="33000">
            <a:schemeClr val="phClr">
              <a:tint val="86500"/>
            </a:schemeClr>
          </a:gs>
          <a:gs pos="46750">
            <a:schemeClr val="phClr">
              <a:tint val="71000"/>
              <a:satMod val="112000"/>
            </a:schemeClr>
          </a:gs>
          <a:gs pos="53000">
            <a:schemeClr val="phClr">
              <a:tint val="71000"/>
              <a:satMod val="112000"/>
            </a:schemeClr>
          </a:gs>
          <a:gs pos="68000">
            <a:schemeClr val="phClr">
              <a:tint val="86000"/>
            </a:schemeClr>
          </a:gs>
          <a:gs pos="100000">
            <a:schemeClr val="phClr">
              <a:shade val="60000"/>
            </a:schemeClr>
          </a:gs>
        </a:gsLst>
        <a:lin ang="8350000" scaled="1"/>
      </a:gradFill>
    </a:fillStyleLst>
    <a:lnStyleLst>
      <a:ln w="9525" cap="flat" cmpd="sng" algn="ctr">
        <a:solidFill>
          <a:schemeClr val="phClr">
            <a:shade val="48000"/>
            <a:satMod val="110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130000" dist="101600" dir="2700000" algn="tl" rotWithShape="0">
            <a:srgbClr val="000000">
              <a:alpha val="35000"/>
            </a:srgbClr>
          </a:outerShdw>
        </a:effectLst>
      </a:effectStyle>
      <a:effectStyle>
        <a:effectLst>
          <a:outerShdw blurRad="190500" dist="228600" dir="2700000" sy="90000" rotWithShape="0">
            <a:srgbClr val="000000">
              <a:alpha val="25500"/>
            </a:srgbClr>
          </a:outerShdw>
        </a:effectLst>
      </a:effectStyle>
      <a:effectStyle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8096</TotalTime>
  <Words>3932</Words>
  <Application>Microsoft Office PowerPoint</Application>
  <PresentationFormat>Экран (4:3)</PresentationFormat>
  <Paragraphs>534</Paragraphs>
  <Slides>31</Slides>
  <Notes>3</Notes>
  <HiddenSlides>0</HiddenSlides>
  <MMClips>0</MMClips>
  <ScaleCrop>false</ScaleCrop>
  <HeadingPairs>
    <vt:vector size="6" baseType="variant">
      <vt:variant>
        <vt:lpstr>Тема</vt:lpstr>
      </vt:variant>
      <vt:variant>
        <vt:i4>12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44" baseType="lpstr">
      <vt:lpstr>Тема Office</vt:lpstr>
      <vt:lpstr>TG_Diagram_027</vt:lpstr>
      <vt:lpstr>1_TG_Diagram_027</vt:lpstr>
      <vt:lpstr>1_Тема Office</vt:lpstr>
      <vt:lpstr>2_Тема Office</vt:lpstr>
      <vt:lpstr>5_Тема Office</vt:lpstr>
      <vt:lpstr>6_Тема Office</vt:lpstr>
      <vt:lpstr>7_Тема Office</vt:lpstr>
      <vt:lpstr>8_Тема Office</vt:lpstr>
      <vt:lpstr>9_Тема Office</vt:lpstr>
      <vt:lpstr>11_Тема Office</vt:lpstr>
      <vt:lpstr>4_Тема Office</vt:lpstr>
      <vt:lpstr>Лист</vt:lpstr>
      <vt:lpstr>Управление финансов администрации города Судака Республики Крым</vt:lpstr>
      <vt:lpstr>Презентация PowerPoint</vt:lpstr>
      <vt:lpstr>  ОСНОВНЫЕ ПАРАМЕТРЫ БЮДЖЕТА муниципального образования городской округ Судак</vt:lpstr>
      <vt:lpstr>Презентация PowerPoint</vt:lpstr>
      <vt:lpstr>ДОХОДЫ БЮДЖЕТА</vt:lpstr>
      <vt:lpstr>Презентация PowerPoint</vt:lpstr>
      <vt:lpstr>  ДОХОДЫ БЮДЖЕТА городского округа Судак в 2020 году </vt:lpstr>
      <vt:lpstr>  ДОХОДЫ БЮДЖЕТА городского округа Судак в 2020 году </vt:lpstr>
      <vt:lpstr>ДОХОДЫ БЮДЖЕТА </vt:lpstr>
      <vt:lpstr>ДОХОДЫ БЮДЖЕТА</vt:lpstr>
      <vt:lpstr>ДОХОДЫ БЮДЖЕТА</vt:lpstr>
      <vt:lpstr>Мероприятия по увеличению поступлений налоговых и неналоговых доходов в бюджет городского округа Судак</vt:lpstr>
      <vt:lpstr>Результаты по итогам Межведомственных комиссий по увеличению налоговых и неналоговых доходов бюджета МО ГО Судак за 2020 год</vt:lpstr>
      <vt:lpstr>РАСХОДЫ БЮДЖЕТА </vt:lpstr>
      <vt:lpstr>Презентация PowerPoint</vt:lpstr>
      <vt:lpstr>Расходы бюджета по отраслям за период 2018-2020 годы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u304n4</dc:creator>
  <cp:lastModifiedBy>k304n2</cp:lastModifiedBy>
  <cp:revision>482</cp:revision>
  <cp:lastPrinted>2021-06-08T11:14:06Z</cp:lastPrinted>
  <dcterms:created xsi:type="dcterms:W3CDTF">2019-03-21T07:55:42Z</dcterms:created>
  <dcterms:modified xsi:type="dcterms:W3CDTF">2021-06-11T11:21:22Z</dcterms:modified>
</cp:coreProperties>
</file>