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5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9.xml" ContentType="application/vnd.openxmlformats-officedocument.drawingml.chart+xml"/>
  <Override PartName="/ppt/drawings/drawing6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drawings/drawing7.xml" ContentType="application/vnd.openxmlformats-officedocument.drawingml.chartshapes+xml"/>
  <Override PartName="/ppt/charts/chart11.xml" ContentType="application/vnd.openxmlformats-officedocument.drawingml.chart+xml"/>
  <Override PartName="/ppt/theme/themeOverride1.xml" ContentType="application/vnd.openxmlformats-officedocument.themeOverride+xml"/>
  <Override PartName="/ppt/drawings/drawing8.xml" ContentType="application/vnd.openxmlformats-officedocument.drawingml.chartshape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theme/themeOverride2.xml" ContentType="application/vnd.openxmlformats-officedocument.themeOverride+xml"/>
  <Override PartName="/ppt/drawings/drawing9.xml" ContentType="application/vnd.openxmlformats-officedocument.drawingml.chartshapes+xml"/>
  <Override PartName="/ppt/charts/chart14.xml" ContentType="application/vnd.openxmlformats-officedocument.drawingml.chart+xml"/>
  <Override PartName="/ppt/theme/themeOverride3.xml" ContentType="application/vnd.openxmlformats-officedocument.themeOverride+xml"/>
  <Override PartName="/ppt/drawings/drawing10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32" r:id="rId6"/>
    <p:sldMasterId id="2147483901" r:id="rId7"/>
  </p:sldMasterIdLst>
  <p:notesMasterIdLst>
    <p:notesMasterId r:id="rId35"/>
  </p:notesMasterIdLst>
  <p:sldIdLst>
    <p:sldId id="256" r:id="rId8"/>
    <p:sldId id="284" r:id="rId9"/>
    <p:sldId id="274" r:id="rId10"/>
    <p:sldId id="279" r:id="rId11"/>
    <p:sldId id="276" r:id="rId12"/>
    <p:sldId id="258" r:id="rId13"/>
    <p:sldId id="286" r:id="rId14"/>
    <p:sldId id="288" r:id="rId15"/>
    <p:sldId id="292" r:id="rId16"/>
    <p:sldId id="291" r:id="rId17"/>
    <p:sldId id="280" r:id="rId18"/>
    <p:sldId id="281" r:id="rId19"/>
    <p:sldId id="294" r:id="rId20"/>
    <p:sldId id="261" r:id="rId21"/>
    <p:sldId id="264" r:id="rId22"/>
    <p:sldId id="306" r:id="rId23"/>
    <p:sldId id="266" r:id="rId24"/>
    <p:sldId id="304" r:id="rId25"/>
    <p:sldId id="267" r:id="rId26"/>
    <p:sldId id="272" r:id="rId27"/>
    <p:sldId id="268" r:id="rId28"/>
    <p:sldId id="269" r:id="rId29"/>
    <p:sldId id="270" r:id="rId30"/>
    <p:sldId id="298" r:id="rId31"/>
    <p:sldId id="302" r:id="rId32"/>
    <p:sldId id="308" r:id="rId33"/>
    <p:sldId id="293" r:id="rId34"/>
  </p:sldIdLst>
  <p:sldSz cx="9144000" cy="6858000" type="screen4x3"/>
  <p:notesSz cx="6888163" cy="100187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9638"/>
    <a:srgbClr val="003300"/>
    <a:srgbClr val="F6F62A"/>
    <a:srgbClr val="FFCCCC"/>
    <a:srgbClr val="651528"/>
    <a:srgbClr val="BA6038"/>
    <a:srgbClr val="819028"/>
    <a:srgbClr val="5B2C19"/>
    <a:srgbClr val="000000"/>
    <a:srgbClr val="310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80" autoAdjust="0"/>
    <p:restoredTop sz="95168" autoAdjust="0"/>
  </p:normalViewPr>
  <p:slideViewPr>
    <p:cSldViewPr>
      <p:cViewPr>
        <p:scale>
          <a:sx n="90" d="100"/>
          <a:sy n="90" d="100"/>
        </p:scale>
        <p:origin x="-109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3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1393.3</c:v>
                </c:pt>
                <c:pt idx="1">
                  <c:v>1355.8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1795.4</c:v>
                </c:pt>
                <c:pt idx="1">
                  <c:v>1858.1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1528.4</c:v>
                </c:pt>
                <c:pt idx="1">
                  <c:v>1511.4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507456"/>
        <c:axId val="5251456"/>
        <c:axId val="186946880"/>
      </c:bar3DChart>
      <c:catAx>
        <c:axId val="105507456"/>
        <c:scaling>
          <c:orientation val="minMax"/>
        </c:scaling>
        <c:delete val="0"/>
        <c:axPos val="b"/>
        <c:majorTickMark val="out"/>
        <c:minorTickMark val="none"/>
        <c:tickLblPos val="nextTo"/>
        <c:crossAx val="5251456"/>
        <c:crosses val="autoZero"/>
        <c:auto val="1"/>
        <c:lblAlgn val="ctr"/>
        <c:lblOffset val="100"/>
        <c:noMultiLvlLbl val="0"/>
      </c:catAx>
      <c:valAx>
        <c:axId val="52514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05507456"/>
        <c:crosses val="autoZero"/>
        <c:crossBetween val="between"/>
      </c:valAx>
      <c:serAx>
        <c:axId val="186946880"/>
        <c:scaling>
          <c:orientation val="minMax"/>
        </c:scaling>
        <c:delete val="1"/>
        <c:axPos val="b"/>
        <c:majorTickMark val="out"/>
        <c:minorTickMark val="none"/>
        <c:tickLblPos val="none"/>
        <c:crossAx val="5251456"/>
        <c:crosses val="autoZero"/>
      </c:serAx>
    </c:plotArea>
    <c:legend>
      <c:legendPos val="r"/>
      <c:layout>
        <c:manualLayout>
          <c:xMode val="edge"/>
          <c:yMode val="edge"/>
          <c:x val="0.73027784773825422"/>
          <c:y val="0.31141093972014816"/>
          <c:w val="0.23276361989379643"/>
          <c:h val="0.386460349434858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ru-RU" sz="1200" b="1" kern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b="1" kern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Финансирование 2023г.</a:t>
            </a:r>
            <a:endParaRPr lang="ru-RU" sz="1200" b="1" kern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035743890846968E-2"/>
          <c:y val="0.19482575014772441"/>
          <c:w val="0.51247975776197352"/>
          <c:h val="0.769095407232326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Местный бюджет</c:v>
                </c:pt>
                <c:pt idx="1">
                  <c:v>Трансферты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148.19999999999999</c:v>
                </c:pt>
                <c:pt idx="1">
                  <c:v>192.6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200" baseline="0">
                <a:solidFill>
                  <a:schemeClr val="bg2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aseline="0">
                <a:solidFill>
                  <a:schemeClr val="bg2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54799427444222104"/>
          <c:y val="0.11702328850736674"/>
          <c:w val="0.45120887468959903"/>
          <c:h val="0.8175717356155400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035743890846968E-2"/>
          <c:y val="0.19482575014772441"/>
          <c:w val="0.51247975776197352"/>
          <c:h val="0.769095407232326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</c:v>
                </c:pt>
              </c:strCache>
            </c:strRef>
          </c:tx>
          <c:dPt>
            <c:idx val="0"/>
            <c:bubble3D val="0"/>
            <c:spPr>
              <a:solidFill>
                <a:srgbClr val="FA8D3D">
                  <a:lumMod val="75000"/>
                </a:srgbClr>
              </a:solidFill>
            </c:spPr>
          </c:dPt>
          <c:dPt>
            <c:idx val="1"/>
            <c:bubble3D val="0"/>
            <c:spPr>
              <a:solidFill>
                <a:srgbClr val="B83D68">
                  <a:lumMod val="60000"/>
                  <a:lumOff val="40000"/>
                </a:srgb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Местный бюджет</c:v>
                </c:pt>
                <c:pt idx="1">
                  <c:v>Трансферты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222.8</c:v>
                </c:pt>
                <c:pt idx="1">
                  <c:v>426.7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200" baseline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lang="ru-RU" sz="1200" b="0" i="0" u="none" strike="noStrike" kern="1200" baseline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8998449335594849"/>
          <c:y val="0.11186916813308831"/>
          <c:w val="0.40300412298190452"/>
          <c:h val="0.8175717356155400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rAngAx val="0"/>
      <c:perspective val="30"/>
    </c:view3D>
    <c:floor>
      <c:thickness val="0"/>
    </c:floor>
    <c:sideWall>
      <c:thickness val="0"/>
      <c:spPr>
        <a:solidFill>
          <a:schemeClr val="accent6">
            <a:lumMod val="20000"/>
            <a:lumOff val="80000"/>
          </a:schemeClr>
        </a:solidFill>
      </c:spPr>
    </c:sideWall>
    <c:backWall>
      <c:thickness val="0"/>
      <c:spPr>
        <a:solidFill>
          <a:schemeClr val="accent6">
            <a:lumMod val="20000"/>
            <a:lumOff val="80000"/>
          </a:schemeClr>
        </a:solidFill>
      </c:spPr>
    </c:backWall>
    <c:plotArea>
      <c:layout>
        <c:manualLayout>
          <c:layoutTarget val="inner"/>
          <c:xMode val="edge"/>
          <c:yMode val="edge"/>
          <c:x val="0.11632561490394104"/>
          <c:y val="1.2058012211470955E-2"/>
          <c:w val="0.83160790149909736"/>
          <c:h val="0.7690953854415455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 2021-2024 годы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0000"/>
                  <a:lumOff val="4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1.5042830610620481E-2"/>
                  <c:y val="-1.2241951077821859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137,4</a:t>
                    </a:r>
                    <a:endParaRPr lang="en-US" sz="1200" dirty="0">
                      <a:solidFill>
                        <a:schemeClr val="bg2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5214153053102728E-3"/>
                  <c:y val="-1.6322601437095813E-2"/>
                </c:manualLayout>
              </c:layout>
              <c:spPr/>
              <c:txPr>
                <a:bodyPr/>
                <a:lstStyle/>
                <a:p>
                  <a:pPr algn="ctr" rtl="0">
                    <a:defRPr lang="ru-RU" sz="1200" b="1" i="0" u="none" strike="noStrike" kern="1200" baseline="0">
                      <a:solidFill>
                        <a:schemeClr val="bg2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228215138536181E-2"/>
                  <c:y val="-1.2241951077821859E-2"/>
                </c:manualLayout>
              </c:layout>
              <c:spPr/>
              <c:txPr>
                <a:bodyPr/>
                <a:lstStyle/>
                <a:p>
                  <a:pPr algn="ctr" rtl="0">
                    <a:defRPr lang="ru-RU" sz="1200" b="1" i="0" u="none" strike="noStrike" kern="1200" baseline="0">
                      <a:solidFill>
                        <a:srgbClr val="000000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8803538263275601E-2"/>
                  <c:y val="-2.8564552514917668E-2"/>
                </c:manualLayout>
              </c:layout>
              <c:spPr/>
              <c:txPr>
                <a:bodyPr/>
                <a:lstStyle/>
                <a:p>
                  <a:pPr algn="ctr" rtl="0">
                    <a:defRPr lang="ru-RU" sz="1200" b="1" i="0" u="none" strike="noStrike" kern="1200" baseline="0">
                      <a:solidFill>
                        <a:srgbClr val="000000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сады</c:v>
                </c:pt>
                <c:pt idx="1">
                  <c:v>школы</c:v>
                </c:pt>
                <c:pt idx="2">
                  <c:v>доп.обр.</c:v>
                </c:pt>
                <c:pt idx="3">
                  <c:v>мол.политика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137.4</c:v>
                </c:pt>
                <c:pt idx="1">
                  <c:v>460.1</c:v>
                </c:pt>
                <c:pt idx="2">
                  <c:v>36.6</c:v>
                </c:pt>
                <c:pt idx="3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213078016"/>
        <c:axId val="213079552"/>
        <c:axId val="0"/>
      </c:bar3DChart>
      <c:catAx>
        <c:axId val="2130780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3079552"/>
        <c:crossesAt val="0"/>
        <c:auto val="1"/>
        <c:lblAlgn val="ctr"/>
        <c:lblOffset val="200"/>
        <c:noMultiLvlLbl val="0"/>
      </c:catAx>
      <c:valAx>
        <c:axId val="213079552"/>
        <c:scaling>
          <c:orientation val="minMax"/>
          <c:max val="350"/>
          <c:min val="0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213078016"/>
        <c:crosses val="autoZero"/>
        <c:crossBetween val="between"/>
        <c:majorUnit val="100"/>
        <c:minorUnit val="4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035743890846968E-2"/>
          <c:y val="0.19482575014772441"/>
          <c:w val="0.51247975776197352"/>
          <c:h val="0.769095407232326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</c:v>
                </c:pt>
              </c:strCache>
            </c:strRef>
          </c:tx>
          <c:dPt>
            <c:idx val="0"/>
            <c:bubble3D val="0"/>
            <c:spPr>
              <a:solidFill>
                <a:srgbClr val="FA8D3D">
                  <a:lumMod val="75000"/>
                </a:srgbClr>
              </a:solidFill>
            </c:spPr>
          </c:dPt>
          <c:dPt>
            <c:idx val="1"/>
            <c:bubble3D val="0"/>
            <c:spPr>
              <a:solidFill>
                <a:srgbClr val="B83D68">
                  <a:lumMod val="60000"/>
                  <a:lumOff val="40000"/>
                </a:srgb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Местный бюджет</c:v>
                </c:pt>
                <c:pt idx="1">
                  <c:v>Трансферты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54.2</c:v>
                </c:pt>
                <c:pt idx="1">
                  <c:v>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200" baseline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lang="ru-RU" sz="1200" b="0" i="0" u="none" strike="noStrike" kern="1200" baseline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8158643879504446"/>
          <c:y val="0.18242826438446005"/>
          <c:w val="0.40300412298190452"/>
          <c:h val="0.8175717356155400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035743890846968E-2"/>
          <c:y val="0.19482575014772441"/>
          <c:w val="0.51247975776197352"/>
          <c:h val="0.769095407232326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</c:v>
                </c:pt>
              </c:strCache>
            </c:strRef>
          </c:tx>
          <c:dPt>
            <c:idx val="1"/>
            <c:bubble3D val="0"/>
            <c:spPr>
              <a:solidFill>
                <a:srgbClr val="B83D68">
                  <a:lumMod val="60000"/>
                  <a:lumOff val="40000"/>
                </a:srgb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Местный бюджет</c:v>
                </c:pt>
                <c:pt idx="1">
                  <c:v>Трансферты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11.3</c:v>
                </c:pt>
                <c:pt idx="1">
                  <c:v>156.69999999999999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200" baseline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lang="ru-RU" sz="1200" b="0" i="0" u="none" strike="noStrike" kern="1200" baseline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8998449335594849"/>
          <c:y val="0.11186916813308831"/>
          <c:w val="0.40300412298190452"/>
          <c:h val="0.8175717356155400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b="1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85834686592455467"/>
          <c:y val="2.984711100476018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137195555634004"/>
          <c:y val="0.12396720877167494"/>
          <c:w val="0.77092005353506954"/>
          <c:h val="0.76776469281190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1393.3</c:v>
                </c:pt>
                <c:pt idx="1">
                  <c:v>1795.4</c:v>
                </c:pt>
                <c:pt idx="2">
                  <c:v>1528.5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037696"/>
        <c:axId val="107975040"/>
      </c:barChart>
      <c:catAx>
        <c:axId val="11703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07975040"/>
        <c:crosses val="autoZero"/>
        <c:auto val="1"/>
        <c:lblAlgn val="ctr"/>
        <c:lblOffset val="100"/>
        <c:noMultiLvlLbl val="0"/>
      </c:catAx>
      <c:valAx>
        <c:axId val="1079750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170376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>
        <c:manualLayout>
          <c:layoutTarget val="inner"/>
          <c:xMode val="edge"/>
          <c:yMode val="edge"/>
          <c:x val="8.1742781088606387E-2"/>
          <c:y val="2.9315222691305907E-2"/>
          <c:w val="0.79317369362669521"/>
          <c:h val="0.86625540834968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19050">
              <a:solidFill>
                <a:schemeClr val="accent5">
                  <a:lumMod val="1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rgbClr val="5B2C19"/>
                </a:solidFill>
              </a:ln>
            </c:spPr>
          </c:dPt>
          <c:cat>
            <c:strRef>
              <c:f>Лист1!$A$2:$A$5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266.2</c:v>
                </c:pt>
                <c:pt idx="1">
                  <c:v>244.4</c:v>
                </c:pt>
                <c:pt idx="2">
                  <c:v>882.7</c:v>
                </c:pt>
                <c:pt idx="3">
                  <c:v>1393.3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2D050"/>
            </a:solidFill>
            <a:ln w="19050">
              <a:solidFill>
                <a:srgbClr val="3A3E26"/>
              </a:solidFill>
            </a:ln>
          </c:spPr>
          <c:invertIfNegative val="0"/>
          <c:cat>
            <c:strRef>
              <c:f>Лист1!$A$2:$A$5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305.10000000000002</c:v>
                </c:pt>
                <c:pt idx="1">
                  <c:v>300.3</c:v>
                </c:pt>
                <c:pt idx="2">
                  <c:v>1190</c:v>
                </c:pt>
                <c:pt idx="3">
                  <c:v>1795.4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00"/>
            </a:solidFill>
            <a:ln w="19050">
              <a:solidFill>
                <a:srgbClr val="310513"/>
              </a:solidFill>
            </a:ln>
          </c:spPr>
          <c:invertIfNegative val="0"/>
          <c:cat>
            <c:strRef>
              <c:f>Лист1!$A$2:$A$5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289.39999999999998</c:v>
                </c:pt>
                <c:pt idx="1">
                  <c:v>371.4</c:v>
                </c:pt>
                <c:pt idx="2">
                  <c:v>867.7</c:v>
                </c:pt>
                <c:pt idx="3">
                  <c:v>1528.5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99424"/>
        <c:axId val="5001216"/>
      </c:barChart>
      <c:catAx>
        <c:axId val="49994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90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001216"/>
        <c:crosses val="autoZero"/>
        <c:auto val="1"/>
        <c:lblAlgn val="ctr"/>
        <c:lblOffset val="100"/>
        <c:noMultiLvlLbl val="0"/>
      </c:catAx>
      <c:valAx>
        <c:axId val="5001216"/>
        <c:scaling>
          <c:orientation val="minMax"/>
          <c:max val="18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solidFill>
                  <a:srgbClr val="651528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99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926091395197891"/>
          <c:y val="0.72369676316158171"/>
          <c:w val="0.12649741547552926"/>
          <c:h val="0.24530325938019779"/>
        </c:manualLayout>
      </c:layout>
      <c:overlay val="0"/>
      <c:txPr>
        <a:bodyPr/>
        <a:lstStyle/>
        <a:p>
          <a:pPr>
            <a:defRPr>
              <a:solidFill>
                <a:schemeClr val="accent5">
                  <a:lumMod val="1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2299991358984805"/>
          <c:y val="0"/>
        </c:manualLayout>
      </c:layout>
      <c:overlay val="0"/>
      <c:txPr>
        <a:bodyPr/>
        <a:lstStyle/>
        <a:p>
          <a:pPr>
            <a:defRPr sz="2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502345150055791E-2"/>
          <c:y val="0.18542721443649127"/>
          <c:w val="0.95782473444979566"/>
          <c:h val="0.767317917056834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explosion val="19"/>
          <c:dPt>
            <c:idx val="0"/>
            <c:bubble3D val="0"/>
            <c:explosion val="11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4"/>
            <c:bubble3D val="0"/>
            <c:spPr>
              <a:solidFill>
                <a:srgbClr val="00B0F0"/>
              </a:solidFill>
            </c:spPr>
          </c:dPt>
          <c:dLbls>
            <c:delete val="1"/>
          </c:dLbls>
          <c:cat>
            <c:strRef>
              <c:f>Лист1!$A$2:$A$6</c:f>
              <c:strCache>
                <c:ptCount val="5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Кв.4</c:v>
                </c:pt>
                <c:pt idx="4">
                  <c:v>Кв. 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217.2</c:v>
                </c:pt>
                <c:pt idx="1">
                  <c:v>12.8</c:v>
                </c:pt>
                <c:pt idx="2">
                  <c:v>34.700000000000003</c:v>
                </c:pt>
                <c:pt idx="3">
                  <c:v>20.3</c:v>
                </c:pt>
                <c:pt idx="4">
                  <c:v>4.5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0452606073375647E-2"/>
                  <c:y val="-5.610036222281120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289,4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289.39999999999998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всего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dLbl>
              <c:idx val="0"/>
              <c:layout>
                <c:manualLayout>
                  <c:x val="5.2263030366878245E-2"/>
                  <c:y val="-3.927025355596783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1 528,5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#,##0.00</c:formatCode>
                <c:ptCount val="1"/>
                <c:pt idx="0">
                  <c:v>1528.5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902272"/>
        <c:axId val="117449856"/>
        <c:axId val="107998720"/>
      </c:bar3DChart>
      <c:catAx>
        <c:axId val="4902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7449856"/>
        <c:crosses val="autoZero"/>
        <c:auto val="1"/>
        <c:lblAlgn val="ctr"/>
        <c:lblOffset val="100"/>
        <c:noMultiLvlLbl val="0"/>
      </c:catAx>
      <c:valAx>
        <c:axId val="117449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02272"/>
        <c:crosses val="autoZero"/>
        <c:crossBetween val="between"/>
      </c:valAx>
      <c:serAx>
        <c:axId val="1079987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744985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lang="ru-RU" sz="2400" b="1" i="0" u="none" strike="noStrike" kern="1200" baseline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2400" b="1" i="0" u="none" strike="noStrike" kern="1200" baseline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Неналоговые доходы</a:t>
            </a:r>
          </a:p>
        </c:rich>
      </c:tx>
      <c:layout>
        <c:manualLayout>
          <c:xMode val="edge"/>
          <c:yMode val="edge"/>
          <c:x val="0.22299991358984805"/>
          <c:y val="0"/>
        </c:manualLayout>
      </c:layout>
      <c:overlay val="0"/>
    </c:title>
    <c:autoTitleDeleted val="0"/>
    <c:view3D>
      <c:rotX val="70"/>
      <c:rotY val="0"/>
      <c:rAngAx val="0"/>
      <c:perspective val="20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039551160982115E-2"/>
          <c:y val="0.18542729111222436"/>
          <c:w val="0.95782473444979566"/>
          <c:h val="0.767317917056834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chemeClr val="accent2"/>
              </a:solidFill>
            </c:spPr>
          </c:dPt>
          <c:dPt>
            <c:idx val="5"/>
            <c:bubble3D val="0"/>
            <c:spPr>
              <a:solidFill>
                <a:schemeClr val="bg2">
                  <a:lumMod val="10000"/>
                </a:schemeClr>
              </a:solidFill>
            </c:spPr>
          </c:dPt>
          <c:dLbls>
            <c:delete val="1"/>
          </c:dLbls>
          <c:cat>
            <c:strRef>
              <c:f>Лист1!$A$2:$A$7</c:f>
              <c:strCache>
                <c:ptCount val="6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Кв.4</c:v>
                </c:pt>
                <c:pt idx="4">
                  <c:v>Кв. 5</c:v>
                </c:pt>
                <c:pt idx="5">
                  <c:v>Кв.6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240.8</c:v>
                </c:pt>
                <c:pt idx="1">
                  <c:v>2.5</c:v>
                </c:pt>
                <c:pt idx="2">
                  <c:v>6.4</c:v>
                </c:pt>
                <c:pt idx="3">
                  <c:v>114.1</c:v>
                </c:pt>
                <c:pt idx="4">
                  <c:v>6.8</c:v>
                </c:pt>
                <c:pt idx="5">
                  <c:v>0.8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99230512251104E-2"/>
                  <c:y val="-6.732087640250905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371,4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371.4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всего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1 528,5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#,##0.00</c:formatCode>
                <c:ptCount val="1"/>
                <c:pt idx="0">
                  <c:v>1528.5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17179136"/>
        <c:axId val="117180288"/>
        <c:axId val="4890112"/>
      </c:bar3DChart>
      <c:catAx>
        <c:axId val="117179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7180288"/>
        <c:crosses val="autoZero"/>
        <c:auto val="1"/>
        <c:lblAlgn val="ctr"/>
        <c:lblOffset val="100"/>
        <c:noMultiLvlLbl val="0"/>
      </c:catAx>
      <c:valAx>
        <c:axId val="1171802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7179136"/>
        <c:crosses val="autoZero"/>
        <c:crossBetween val="between"/>
      </c:valAx>
      <c:serAx>
        <c:axId val="4890112"/>
        <c:scaling>
          <c:orientation val="minMax"/>
        </c:scaling>
        <c:delete val="0"/>
        <c:axPos val="b"/>
        <c:majorTickMark val="out"/>
        <c:minorTickMark val="none"/>
        <c:tickLblPos val="nextTo"/>
        <c:crossAx val="117180288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915017450513499E-2"/>
          <c:y val="6.7033833172040994E-2"/>
          <c:w val="0.69196002746441621"/>
          <c:h val="0.821490583006556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1393.3</c:v>
                </c:pt>
                <c:pt idx="1">
                  <c:v>1795.4</c:v>
                </c:pt>
                <c:pt idx="2">
                  <c:v>1528.5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Трансферты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882.7</c:v>
                </c:pt>
                <c:pt idx="1">
                  <c:v>1190</c:v>
                </c:pt>
                <c:pt idx="2">
                  <c:v>867.7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796608"/>
        <c:axId val="113798528"/>
      </c:barChart>
      <c:catAx>
        <c:axId val="113796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3798528"/>
        <c:crosses val="autoZero"/>
        <c:auto val="1"/>
        <c:lblAlgn val="ctr"/>
        <c:lblOffset val="100"/>
        <c:noMultiLvlLbl val="0"/>
      </c:catAx>
      <c:valAx>
        <c:axId val="1137985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3796608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</c:spPr>
    </c:plotArea>
    <c:legend>
      <c:legendPos val="r"/>
      <c:layout>
        <c:manualLayout>
          <c:xMode val="edge"/>
          <c:yMode val="edge"/>
          <c:x val="0.79317513475395052"/>
          <c:y val="5.6817077984198466E-2"/>
          <c:w val="0.18616889763779537"/>
          <c:h val="0.3880047364512741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2023 год </a:t>
            </a:r>
            <a:endParaRPr lang="ru-RU" dirty="0"/>
          </a:p>
        </c:rich>
      </c:tx>
      <c:layout>
        <c:manualLayout>
          <c:xMode val="edge"/>
          <c:yMode val="edge"/>
          <c:x val="0.25066069047883571"/>
          <c:y val="0"/>
        </c:manualLayout>
      </c:layout>
      <c:overlay val="0"/>
    </c:title>
    <c:autoTitleDeleted val="0"/>
    <c:view3D>
      <c:rotX val="40"/>
      <c:rotY val="2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403714824434697E-2"/>
          <c:y val="6.9713035827820583E-2"/>
          <c:w val="0.937572019325559"/>
          <c:h val="0.927363535744464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explosion val="37"/>
          <c:dPt>
            <c:idx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Lbls>
            <c:dLbl>
              <c:idx val="1"/>
              <c:layout>
                <c:manualLayout>
                  <c:x val="-0.1564050575034098"/>
                  <c:y val="2.555795519784465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322,6</a:t>
                    </a:r>
                  </a:p>
                  <a:p>
                    <a:r>
                      <a:rPr lang="ru-RU" dirty="0" smtClean="0"/>
                      <a:t> 37,2%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57367873587464147"/>
                  <c:y val="-0.406007275044277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540,1</a:t>
                    </a:r>
                  </a:p>
                  <a:p>
                    <a:r>
                      <a:rPr lang="ru-RU" dirty="0" smtClean="0"/>
                      <a:t>62,4%            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Иные мбт</c:v>
                </c:pt>
                <c:pt idx="3">
                  <c:v>Субвенции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1.3</c:v>
                </c:pt>
                <c:pt idx="1">
                  <c:v>322.60000000000002</c:v>
                </c:pt>
                <c:pt idx="2">
                  <c:v>2.1</c:v>
                </c:pt>
                <c:pt idx="3">
                  <c:v>540.1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A93E6-6DB0-40C7-9A1C-8807CF878C50}" type="doc">
      <dgm:prSet loTypeId="urn:microsoft.com/office/officeart/2005/8/layout/orgChart1" loCatId="hierarchy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B6C98BCC-AF96-4870-8071-159D7D0C0B19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ГЛАВНЫЕ АДМИНИСТРАТОРЫ ДОХОДОВ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A74F51-D5AA-47E1-8DA6-5115A27E5011}" type="parTrans" cxnId="{DC05043B-51B4-4EE8-8762-0EBA32F9601C}">
      <dgm:prSet/>
      <dgm:spPr/>
      <dgm:t>
        <a:bodyPr/>
        <a:lstStyle/>
        <a:p>
          <a:endParaRPr lang="ru-RU"/>
        </a:p>
      </dgm:t>
    </dgm:pt>
    <dgm:pt modelId="{6E503C66-FE49-4E2E-85AF-0951B5F8F033}" type="sibTrans" cxnId="{DC05043B-51B4-4EE8-8762-0EBA32F9601C}">
      <dgm:prSet/>
      <dgm:spPr/>
      <dgm:t>
        <a:bodyPr/>
        <a:lstStyle/>
        <a:p>
          <a:endParaRPr lang="ru-RU"/>
        </a:p>
      </dgm:t>
    </dgm:pt>
    <dgm:pt modelId="{F4044142-D868-4B35-921F-E58574DCA714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НАЛОГОВЫ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BB3A87-D60D-4403-BAFE-38FDD238AEE4}" type="parTrans" cxnId="{3E84C675-03F9-406B-AA6E-3898F85586E9}">
      <dgm:prSet/>
      <dgm:spPr/>
      <dgm:t>
        <a:bodyPr/>
        <a:lstStyle/>
        <a:p>
          <a:endParaRPr lang="ru-RU"/>
        </a:p>
      </dgm:t>
    </dgm:pt>
    <dgm:pt modelId="{8150FF5A-88E8-4316-B3A1-1D5028F1BB14}" type="sibTrans" cxnId="{3E84C675-03F9-406B-AA6E-3898F85586E9}">
      <dgm:prSet/>
      <dgm:spPr/>
      <dgm:t>
        <a:bodyPr/>
        <a:lstStyle/>
        <a:p>
          <a:endParaRPr lang="ru-RU"/>
        </a:p>
      </dgm:t>
    </dgm:pt>
    <dgm:pt modelId="{F37E9368-7FE3-4671-BA2A-D0B849438403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УФНС</a:t>
          </a:r>
        </a:p>
        <a:p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289,4(43,8%)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EEC4E3-901E-4001-99AC-2AF8B3AB9E8C}" type="parTrans" cxnId="{FC2F2795-EED1-4B9C-8363-C83BAD798B22}">
      <dgm:prSet/>
      <dgm:spPr/>
      <dgm:t>
        <a:bodyPr/>
        <a:lstStyle/>
        <a:p>
          <a:endParaRPr lang="ru-RU"/>
        </a:p>
      </dgm:t>
    </dgm:pt>
    <dgm:pt modelId="{8FE1C310-1337-453F-BD05-0EAB0C2D5D05}" type="sibTrans" cxnId="{FC2F2795-EED1-4B9C-8363-C83BAD798B22}">
      <dgm:prSet/>
      <dgm:spPr/>
      <dgm:t>
        <a:bodyPr/>
        <a:lstStyle/>
        <a:p>
          <a:endParaRPr lang="ru-RU"/>
        </a:p>
      </dgm:t>
    </dgm:pt>
    <dgm:pt modelId="{5C1F18DD-11D7-43EE-B7CE-13AE88BAEFCF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НЕНАЛОГОВЫ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B84896-B144-4974-B505-71C5E5C80B53}" type="parTrans" cxnId="{B6F28475-7428-4844-976F-E927095F5734}">
      <dgm:prSet/>
      <dgm:spPr/>
      <dgm:t>
        <a:bodyPr/>
        <a:lstStyle/>
        <a:p>
          <a:endParaRPr lang="ru-RU"/>
        </a:p>
      </dgm:t>
    </dgm:pt>
    <dgm:pt modelId="{8364F54F-F926-4AA4-A7BA-1A67F190AF77}" type="sibTrans" cxnId="{B6F28475-7428-4844-976F-E927095F5734}">
      <dgm:prSet/>
      <dgm:spPr/>
      <dgm:t>
        <a:bodyPr/>
        <a:lstStyle/>
        <a:p>
          <a:endParaRPr lang="ru-RU"/>
        </a:p>
      </dgm:t>
    </dgm:pt>
    <dgm:pt modelId="{66AE82CB-46EC-4957-9CA5-FFE853839FAC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Министерство юстиции                0,6 (0,1%)</a:t>
          </a:r>
        </a:p>
      </dgm:t>
    </dgm:pt>
    <dgm:pt modelId="{14131411-D4CA-4758-8809-E206B8978B82}" type="parTrans" cxnId="{BDB8FF91-655A-4ECD-9B41-4666A1ED9ED8}">
      <dgm:prSet/>
      <dgm:spPr/>
      <dgm:t>
        <a:bodyPr/>
        <a:lstStyle/>
        <a:p>
          <a:endParaRPr lang="ru-RU"/>
        </a:p>
      </dgm:t>
    </dgm:pt>
    <dgm:pt modelId="{9526CC22-3DBF-489E-A825-7A642793869E}" type="sibTrans" cxnId="{BDB8FF91-655A-4ECD-9B41-4666A1ED9ED8}">
      <dgm:prSet/>
      <dgm:spPr/>
      <dgm:t>
        <a:bodyPr/>
        <a:lstStyle/>
        <a:p>
          <a:endParaRPr lang="ru-RU"/>
        </a:p>
      </dgm:t>
    </dgm:pt>
    <dgm:pt modelId="{F7C80E71-3BFD-4D96-9546-E4B9E9A74BB2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Администрация г.Судака</a:t>
          </a:r>
        </a:p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368,1(55,7%)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D5C55E-9854-4123-B2AC-3AA0F00E6AD2}" type="parTrans" cxnId="{6FCC1053-FBB0-492B-921C-C29CF8A2429C}">
      <dgm:prSet/>
      <dgm:spPr/>
      <dgm:t>
        <a:bodyPr/>
        <a:lstStyle/>
        <a:p>
          <a:endParaRPr lang="ru-RU"/>
        </a:p>
      </dgm:t>
    </dgm:pt>
    <dgm:pt modelId="{156C02C6-745A-4D8F-9954-4CA2198D1835}" type="sibTrans" cxnId="{6FCC1053-FBB0-492B-921C-C29CF8A2429C}">
      <dgm:prSet/>
      <dgm:spPr/>
      <dgm:t>
        <a:bodyPr/>
        <a:lstStyle/>
        <a:p>
          <a:endParaRPr lang="ru-RU"/>
        </a:p>
      </dgm:t>
    </dgm:pt>
    <dgm:pt modelId="{F86F835E-7FDB-4008-85CF-278E3DCD5486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Федеральная служба по надзору в сфере природопользования  2,5 (0,3%)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26497C-B4F1-41C1-BB00-FF71D8F2E675}" type="parTrans" cxnId="{3EA552B8-D93B-477B-BA7D-D245A67C42D7}">
      <dgm:prSet/>
      <dgm:spPr/>
      <dgm:t>
        <a:bodyPr/>
        <a:lstStyle/>
        <a:p>
          <a:endParaRPr lang="ru-RU"/>
        </a:p>
      </dgm:t>
    </dgm:pt>
    <dgm:pt modelId="{76CA1E4E-18E3-4874-85A2-0B15B99FAECC}" type="sibTrans" cxnId="{3EA552B8-D93B-477B-BA7D-D245A67C42D7}">
      <dgm:prSet/>
      <dgm:spPr/>
      <dgm:t>
        <a:bodyPr/>
        <a:lstStyle/>
        <a:p>
          <a:endParaRPr lang="ru-RU"/>
        </a:p>
      </dgm:t>
    </dgm:pt>
    <dgm:pt modelId="{ABF7F131-E02E-4081-85A3-BDD778DC5795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Министерство экологии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0,05(0,01%)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BFAFE5-1742-4E74-8990-949EE30DD881}" type="parTrans" cxnId="{125C8F67-60E9-424B-9006-2EB61839480B}">
      <dgm:prSet/>
      <dgm:spPr/>
      <dgm:t>
        <a:bodyPr/>
        <a:lstStyle/>
        <a:p>
          <a:endParaRPr lang="ru-RU"/>
        </a:p>
      </dgm:t>
    </dgm:pt>
    <dgm:pt modelId="{BF5DB42F-710E-4A4C-8624-625C6C9C7A90}" type="sibTrans" cxnId="{125C8F67-60E9-424B-9006-2EB61839480B}">
      <dgm:prSet/>
      <dgm:spPr/>
      <dgm:t>
        <a:bodyPr/>
        <a:lstStyle/>
        <a:p>
          <a:endParaRPr lang="ru-RU"/>
        </a:p>
      </dgm:t>
    </dgm:pt>
    <dgm:pt modelId="{E0520ED5-AB88-4766-9108-6D70741E8D89}" type="pres">
      <dgm:prSet presAssocID="{F44A93E6-6DB0-40C7-9A1C-8807CF878C5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F012301-CE51-4A07-A49F-4D88DDB0F2C5}" type="pres">
      <dgm:prSet presAssocID="{B6C98BCC-AF96-4870-8071-159D7D0C0B19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8239E03-B296-42FD-A74E-09481690B6C0}" type="pres">
      <dgm:prSet presAssocID="{B6C98BCC-AF96-4870-8071-159D7D0C0B19}" presName="rootComposite1" presStyleCnt="0"/>
      <dgm:spPr/>
      <dgm:t>
        <a:bodyPr/>
        <a:lstStyle/>
        <a:p>
          <a:endParaRPr lang="ru-RU"/>
        </a:p>
      </dgm:t>
    </dgm:pt>
    <dgm:pt modelId="{32AA0C24-12E1-4252-BB79-7194DE0A9468}" type="pres">
      <dgm:prSet presAssocID="{B6C98BCC-AF96-4870-8071-159D7D0C0B19}" presName="rootText1" presStyleLbl="node0" presStyleIdx="0" presStyleCnt="1" custScaleX="357739" custScaleY="62522" custLinFactNeighborX="15456" custLinFactNeighborY="-842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EE135B-8934-4736-98A2-C65E47260563}" type="pres">
      <dgm:prSet presAssocID="{B6C98BCC-AF96-4870-8071-159D7D0C0B1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BBB04BF-0405-461F-8A76-F440A2CEC0E0}" type="pres">
      <dgm:prSet presAssocID="{B6C98BCC-AF96-4870-8071-159D7D0C0B19}" presName="hierChild2" presStyleCnt="0"/>
      <dgm:spPr/>
      <dgm:t>
        <a:bodyPr/>
        <a:lstStyle/>
        <a:p>
          <a:endParaRPr lang="ru-RU"/>
        </a:p>
      </dgm:t>
    </dgm:pt>
    <dgm:pt modelId="{1F0698EB-6F20-4ADF-AF4A-39788DC2CBAD}" type="pres">
      <dgm:prSet presAssocID="{AFBB3A87-D60D-4403-BAFE-38FDD238AEE4}" presName="Name37" presStyleLbl="parChTrans1D2" presStyleIdx="0" presStyleCnt="2"/>
      <dgm:spPr/>
      <dgm:t>
        <a:bodyPr/>
        <a:lstStyle/>
        <a:p>
          <a:endParaRPr lang="ru-RU"/>
        </a:p>
      </dgm:t>
    </dgm:pt>
    <dgm:pt modelId="{A01F4055-05EB-45D8-89F6-03FB0D220017}" type="pres">
      <dgm:prSet presAssocID="{F4044142-D868-4B35-921F-E58574DCA714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E9F8C4D4-B5BA-47C9-B283-55A3F15BA216}" type="pres">
      <dgm:prSet presAssocID="{F4044142-D868-4B35-921F-E58574DCA714}" presName="rootComposite" presStyleCnt="0"/>
      <dgm:spPr/>
      <dgm:t>
        <a:bodyPr/>
        <a:lstStyle/>
        <a:p>
          <a:endParaRPr lang="ru-RU"/>
        </a:p>
      </dgm:t>
    </dgm:pt>
    <dgm:pt modelId="{170F6D0D-AB3B-4252-906D-12FD44F27447}" type="pres">
      <dgm:prSet presAssocID="{F4044142-D868-4B35-921F-E58574DCA714}" presName="rootText" presStyleLbl="node2" presStyleIdx="0" presStyleCnt="2" custScaleX="141148" custScaleY="62916" custLinFactNeighborX="-45337" custLinFactNeighborY="430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B3EC8B-91D8-47B8-AE3B-66AF31DC937F}" type="pres">
      <dgm:prSet presAssocID="{F4044142-D868-4B35-921F-E58574DCA714}" presName="rootConnector" presStyleLbl="node2" presStyleIdx="0" presStyleCnt="2"/>
      <dgm:spPr/>
      <dgm:t>
        <a:bodyPr/>
        <a:lstStyle/>
        <a:p>
          <a:endParaRPr lang="ru-RU"/>
        </a:p>
      </dgm:t>
    </dgm:pt>
    <dgm:pt modelId="{B782EAEB-27FA-4459-B31C-BA52500430DF}" type="pres">
      <dgm:prSet presAssocID="{F4044142-D868-4B35-921F-E58574DCA714}" presName="hierChild4" presStyleCnt="0"/>
      <dgm:spPr/>
      <dgm:t>
        <a:bodyPr/>
        <a:lstStyle/>
        <a:p>
          <a:endParaRPr lang="ru-RU"/>
        </a:p>
      </dgm:t>
    </dgm:pt>
    <dgm:pt modelId="{B413F663-1ECD-48BF-901E-6AC5A6A3C2B6}" type="pres">
      <dgm:prSet presAssocID="{15EEC4E3-901E-4001-99AC-2AF8B3AB9E8C}" presName="Name37" presStyleLbl="parChTrans1D3" presStyleIdx="0" presStyleCnt="5"/>
      <dgm:spPr/>
      <dgm:t>
        <a:bodyPr/>
        <a:lstStyle/>
        <a:p>
          <a:endParaRPr lang="ru-RU"/>
        </a:p>
      </dgm:t>
    </dgm:pt>
    <dgm:pt modelId="{E8185D86-B5D7-4882-B16D-F351F9FD7621}" type="pres">
      <dgm:prSet presAssocID="{F37E9368-7FE3-4671-BA2A-D0B849438403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F8624591-B3E7-4B51-AEC5-8CBE75368DA7}" type="pres">
      <dgm:prSet presAssocID="{F37E9368-7FE3-4671-BA2A-D0B849438403}" presName="rootComposite" presStyleCnt="0"/>
      <dgm:spPr/>
      <dgm:t>
        <a:bodyPr/>
        <a:lstStyle/>
        <a:p>
          <a:endParaRPr lang="ru-RU"/>
        </a:p>
      </dgm:t>
    </dgm:pt>
    <dgm:pt modelId="{442E1E88-A9F3-4E14-801B-1731318382EF}" type="pres">
      <dgm:prSet presAssocID="{F37E9368-7FE3-4671-BA2A-D0B849438403}" presName="rootText" presStyleLbl="node3" presStyleIdx="0" presStyleCnt="5" custScaleX="95392" custScaleY="77107" custLinFactNeighborX="-54979" custLinFactNeighborY="775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EEE8E0-0240-4C6B-A179-2092FDE70669}" type="pres">
      <dgm:prSet presAssocID="{F37E9368-7FE3-4671-BA2A-D0B849438403}" presName="rootConnector" presStyleLbl="node3" presStyleIdx="0" presStyleCnt="5"/>
      <dgm:spPr/>
      <dgm:t>
        <a:bodyPr/>
        <a:lstStyle/>
        <a:p>
          <a:endParaRPr lang="ru-RU"/>
        </a:p>
      </dgm:t>
    </dgm:pt>
    <dgm:pt modelId="{B5D07806-45D5-4F50-B70D-7214311A906D}" type="pres">
      <dgm:prSet presAssocID="{F37E9368-7FE3-4671-BA2A-D0B849438403}" presName="hierChild4" presStyleCnt="0"/>
      <dgm:spPr/>
      <dgm:t>
        <a:bodyPr/>
        <a:lstStyle/>
        <a:p>
          <a:endParaRPr lang="ru-RU"/>
        </a:p>
      </dgm:t>
    </dgm:pt>
    <dgm:pt modelId="{6E16332C-469A-4A73-9487-00E900786107}" type="pres">
      <dgm:prSet presAssocID="{F37E9368-7FE3-4671-BA2A-D0B849438403}" presName="hierChild5" presStyleCnt="0"/>
      <dgm:spPr/>
      <dgm:t>
        <a:bodyPr/>
        <a:lstStyle/>
        <a:p>
          <a:endParaRPr lang="ru-RU"/>
        </a:p>
      </dgm:t>
    </dgm:pt>
    <dgm:pt modelId="{62CAEF11-3CCB-469C-8011-B6EB44518BB4}" type="pres">
      <dgm:prSet presAssocID="{F1BFAFE5-1742-4E74-8990-949EE30DD881}" presName="Name37" presStyleLbl="parChTrans1D3" presStyleIdx="1" presStyleCnt="5"/>
      <dgm:spPr/>
      <dgm:t>
        <a:bodyPr/>
        <a:lstStyle/>
        <a:p>
          <a:endParaRPr lang="ru-RU"/>
        </a:p>
      </dgm:t>
    </dgm:pt>
    <dgm:pt modelId="{3DA8F8DC-3903-4BB0-8226-6DEDB2216134}" type="pres">
      <dgm:prSet presAssocID="{ABF7F131-E02E-4081-85A3-BDD778DC5795}" presName="hierRoot2" presStyleCnt="0">
        <dgm:presLayoutVars>
          <dgm:hierBranch val="init"/>
        </dgm:presLayoutVars>
      </dgm:prSet>
      <dgm:spPr/>
    </dgm:pt>
    <dgm:pt modelId="{D6D154CA-19C3-4FCD-B04C-84B85BE8833B}" type="pres">
      <dgm:prSet presAssocID="{ABF7F131-E02E-4081-85A3-BDD778DC5795}" presName="rootComposite" presStyleCnt="0"/>
      <dgm:spPr/>
    </dgm:pt>
    <dgm:pt modelId="{3E3A4D9F-BB0F-4397-AB73-13EA213BAA64}" type="pres">
      <dgm:prSet presAssocID="{ABF7F131-E02E-4081-85A3-BDD778DC5795}" presName="rootText" presStyleLbl="node3" presStyleIdx="1" presStyleCnt="5" custScaleX="116665" custScaleY="126139" custLinFactNeighborX="-54979" custLinFactNeighborY="717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14F59E-08F6-468C-AB40-BF038A3EFA9D}" type="pres">
      <dgm:prSet presAssocID="{ABF7F131-E02E-4081-85A3-BDD778DC5795}" presName="rootConnector" presStyleLbl="node3" presStyleIdx="1" presStyleCnt="5"/>
      <dgm:spPr/>
      <dgm:t>
        <a:bodyPr/>
        <a:lstStyle/>
        <a:p>
          <a:endParaRPr lang="ru-RU"/>
        </a:p>
      </dgm:t>
    </dgm:pt>
    <dgm:pt modelId="{6D872DF1-8EE9-48A1-A3BE-C304EC7EBCEC}" type="pres">
      <dgm:prSet presAssocID="{ABF7F131-E02E-4081-85A3-BDD778DC5795}" presName="hierChild4" presStyleCnt="0"/>
      <dgm:spPr/>
    </dgm:pt>
    <dgm:pt modelId="{33BED4A2-15EB-4250-B461-4271A8B7514F}" type="pres">
      <dgm:prSet presAssocID="{ABF7F131-E02E-4081-85A3-BDD778DC5795}" presName="hierChild5" presStyleCnt="0"/>
      <dgm:spPr/>
    </dgm:pt>
    <dgm:pt modelId="{A2D9B6EC-5993-4E9A-B482-B99E79C1CAEA}" type="pres">
      <dgm:prSet presAssocID="{F4044142-D868-4B35-921F-E58574DCA714}" presName="hierChild5" presStyleCnt="0"/>
      <dgm:spPr/>
      <dgm:t>
        <a:bodyPr/>
        <a:lstStyle/>
        <a:p>
          <a:endParaRPr lang="ru-RU"/>
        </a:p>
      </dgm:t>
    </dgm:pt>
    <dgm:pt modelId="{E223BC00-C3FA-4CE5-B50E-F655C125D9B8}" type="pres">
      <dgm:prSet presAssocID="{9CB84896-B144-4974-B505-71C5E5C80B53}" presName="Name37" presStyleLbl="parChTrans1D2" presStyleIdx="1" presStyleCnt="2"/>
      <dgm:spPr/>
      <dgm:t>
        <a:bodyPr/>
        <a:lstStyle/>
        <a:p>
          <a:endParaRPr lang="ru-RU"/>
        </a:p>
      </dgm:t>
    </dgm:pt>
    <dgm:pt modelId="{3B1F5ECA-C4E9-4139-9A81-8458CDBC84CA}" type="pres">
      <dgm:prSet presAssocID="{5C1F18DD-11D7-43EE-B7CE-13AE88BAEFCF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12E95842-0A57-4829-81F6-7F52028F45AE}" type="pres">
      <dgm:prSet presAssocID="{5C1F18DD-11D7-43EE-B7CE-13AE88BAEFCF}" presName="rootComposite" presStyleCnt="0"/>
      <dgm:spPr/>
      <dgm:t>
        <a:bodyPr/>
        <a:lstStyle/>
        <a:p>
          <a:endParaRPr lang="ru-RU"/>
        </a:p>
      </dgm:t>
    </dgm:pt>
    <dgm:pt modelId="{E5FB7254-49F1-4432-9B29-9045723AF63D}" type="pres">
      <dgm:prSet presAssocID="{5C1F18DD-11D7-43EE-B7CE-13AE88BAEFCF}" presName="rootText" presStyleLbl="node2" presStyleIdx="1" presStyleCnt="2" custScaleX="165079" custScaleY="70985" custLinFactNeighborX="61632" custLinFactNeighborY="392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AC7A0-7750-4F1A-B25D-25237EDA03B8}" type="pres">
      <dgm:prSet presAssocID="{5C1F18DD-11D7-43EE-B7CE-13AE88BAEFCF}" presName="rootConnector" presStyleLbl="node2" presStyleIdx="1" presStyleCnt="2"/>
      <dgm:spPr/>
      <dgm:t>
        <a:bodyPr/>
        <a:lstStyle/>
        <a:p>
          <a:endParaRPr lang="ru-RU"/>
        </a:p>
      </dgm:t>
    </dgm:pt>
    <dgm:pt modelId="{F5B85903-C4FD-4EB7-9711-CA61ACC04297}" type="pres">
      <dgm:prSet presAssocID="{5C1F18DD-11D7-43EE-B7CE-13AE88BAEFCF}" presName="hierChild4" presStyleCnt="0"/>
      <dgm:spPr/>
      <dgm:t>
        <a:bodyPr/>
        <a:lstStyle/>
        <a:p>
          <a:endParaRPr lang="ru-RU"/>
        </a:p>
      </dgm:t>
    </dgm:pt>
    <dgm:pt modelId="{9CF9A713-3B4A-4F3B-85D5-35698F568412}" type="pres">
      <dgm:prSet presAssocID="{14131411-D4CA-4758-8809-E206B8978B82}" presName="Name37" presStyleLbl="parChTrans1D3" presStyleIdx="2" presStyleCnt="5"/>
      <dgm:spPr/>
      <dgm:t>
        <a:bodyPr/>
        <a:lstStyle/>
        <a:p>
          <a:endParaRPr lang="ru-RU"/>
        </a:p>
      </dgm:t>
    </dgm:pt>
    <dgm:pt modelId="{2CB3BDFF-4252-4597-A1D4-75B6A3736C35}" type="pres">
      <dgm:prSet presAssocID="{66AE82CB-46EC-4957-9CA5-FFE853839FAC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732DA34D-DF8E-4D51-B292-15E2D243D308}" type="pres">
      <dgm:prSet presAssocID="{66AE82CB-46EC-4957-9CA5-FFE853839FAC}" presName="rootComposite" presStyleCnt="0"/>
      <dgm:spPr/>
      <dgm:t>
        <a:bodyPr/>
        <a:lstStyle/>
        <a:p>
          <a:endParaRPr lang="ru-RU"/>
        </a:p>
      </dgm:t>
    </dgm:pt>
    <dgm:pt modelId="{CE8DD864-566F-4124-B883-39D18409DABB}" type="pres">
      <dgm:prSet presAssocID="{66AE82CB-46EC-4957-9CA5-FFE853839FAC}" presName="rootText" presStyleLbl="node3" presStyleIdx="2" presStyleCnt="5" custScaleX="110503" custScaleY="105948" custLinFactNeighborX="68394" custLinFactNeighborY="337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3A1676-D910-47DD-87D8-6A14D5D30944}" type="pres">
      <dgm:prSet presAssocID="{66AE82CB-46EC-4957-9CA5-FFE853839FAC}" presName="rootConnector" presStyleLbl="node3" presStyleIdx="2" presStyleCnt="5"/>
      <dgm:spPr/>
      <dgm:t>
        <a:bodyPr/>
        <a:lstStyle/>
        <a:p>
          <a:endParaRPr lang="ru-RU"/>
        </a:p>
      </dgm:t>
    </dgm:pt>
    <dgm:pt modelId="{21649847-D85E-4026-A2E1-70965BA9DB4A}" type="pres">
      <dgm:prSet presAssocID="{66AE82CB-46EC-4957-9CA5-FFE853839FAC}" presName="hierChild4" presStyleCnt="0"/>
      <dgm:spPr/>
      <dgm:t>
        <a:bodyPr/>
        <a:lstStyle/>
        <a:p>
          <a:endParaRPr lang="ru-RU"/>
        </a:p>
      </dgm:t>
    </dgm:pt>
    <dgm:pt modelId="{8ABD4230-51C9-4969-9039-932E4582FBBB}" type="pres">
      <dgm:prSet presAssocID="{66AE82CB-46EC-4957-9CA5-FFE853839FAC}" presName="hierChild5" presStyleCnt="0"/>
      <dgm:spPr/>
      <dgm:t>
        <a:bodyPr/>
        <a:lstStyle/>
        <a:p>
          <a:endParaRPr lang="ru-RU"/>
        </a:p>
      </dgm:t>
    </dgm:pt>
    <dgm:pt modelId="{5445354B-7321-4371-B23E-8A41485F94FA}" type="pres">
      <dgm:prSet presAssocID="{A6D5C55E-9854-4123-B2AC-3AA0F00E6AD2}" presName="Name37" presStyleLbl="parChTrans1D3" presStyleIdx="3" presStyleCnt="5"/>
      <dgm:spPr/>
      <dgm:t>
        <a:bodyPr/>
        <a:lstStyle/>
        <a:p>
          <a:endParaRPr lang="ru-RU"/>
        </a:p>
      </dgm:t>
    </dgm:pt>
    <dgm:pt modelId="{2B83F0D6-BB77-454E-ADF9-37F0E8D74D5E}" type="pres">
      <dgm:prSet presAssocID="{F7C80E71-3BFD-4D96-9546-E4B9E9A74BB2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7091FB4-793C-40F2-B0DB-7E0CD53D282B}" type="pres">
      <dgm:prSet presAssocID="{F7C80E71-3BFD-4D96-9546-E4B9E9A74BB2}" presName="rootComposite" presStyleCnt="0"/>
      <dgm:spPr/>
      <dgm:t>
        <a:bodyPr/>
        <a:lstStyle/>
        <a:p>
          <a:endParaRPr lang="ru-RU"/>
        </a:p>
      </dgm:t>
    </dgm:pt>
    <dgm:pt modelId="{AA38DAD4-C174-4CBC-A4B8-1AE0CFC605FF}" type="pres">
      <dgm:prSet presAssocID="{F7C80E71-3BFD-4D96-9546-E4B9E9A74BB2}" presName="rootText" presStyleLbl="node3" presStyleIdx="3" presStyleCnt="5" custScaleX="124296" custScaleY="125843" custLinFactY="-5426" custLinFactNeighborX="-96637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8238DB-C38A-46C5-98BE-A39051930408}" type="pres">
      <dgm:prSet presAssocID="{F7C80E71-3BFD-4D96-9546-E4B9E9A74BB2}" presName="rootConnector" presStyleLbl="node3" presStyleIdx="3" presStyleCnt="5"/>
      <dgm:spPr/>
      <dgm:t>
        <a:bodyPr/>
        <a:lstStyle/>
        <a:p>
          <a:endParaRPr lang="ru-RU"/>
        </a:p>
      </dgm:t>
    </dgm:pt>
    <dgm:pt modelId="{04569723-9EC0-4AA4-8B06-E05E5453644A}" type="pres">
      <dgm:prSet presAssocID="{F7C80E71-3BFD-4D96-9546-E4B9E9A74BB2}" presName="hierChild4" presStyleCnt="0"/>
      <dgm:spPr/>
      <dgm:t>
        <a:bodyPr/>
        <a:lstStyle/>
        <a:p>
          <a:endParaRPr lang="ru-RU"/>
        </a:p>
      </dgm:t>
    </dgm:pt>
    <dgm:pt modelId="{95E654C0-B8C9-4275-BD28-EF81FAB7043D}" type="pres">
      <dgm:prSet presAssocID="{F7C80E71-3BFD-4D96-9546-E4B9E9A74BB2}" presName="hierChild5" presStyleCnt="0"/>
      <dgm:spPr/>
      <dgm:t>
        <a:bodyPr/>
        <a:lstStyle/>
        <a:p>
          <a:endParaRPr lang="ru-RU"/>
        </a:p>
      </dgm:t>
    </dgm:pt>
    <dgm:pt modelId="{3B7FF911-6621-457D-812D-272A9C0E0DED}" type="pres">
      <dgm:prSet presAssocID="{1026497C-B4F1-41C1-BB00-FF71D8F2E675}" presName="Name37" presStyleLbl="parChTrans1D3" presStyleIdx="4" presStyleCnt="5"/>
      <dgm:spPr/>
      <dgm:t>
        <a:bodyPr/>
        <a:lstStyle/>
        <a:p>
          <a:endParaRPr lang="ru-RU"/>
        </a:p>
      </dgm:t>
    </dgm:pt>
    <dgm:pt modelId="{DA38DF70-9074-4B30-83C8-476595E7D79C}" type="pres">
      <dgm:prSet presAssocID="{F86F835E-7FDB-4008-85CF-278E3DCD5486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DB59910B-8F39-414A-B5FE-C32AEFA97CAB}" type="pres">
      <dgm:prSet presAssocID="{F86F835E-7FDB-4008-85CF-278E3DCD5486}" presName="rootComposite" presStyleCnt="0"/>
      <dgm:spPr/>
      <dgm:t>
        <a:bodyPr/>
        <a:lstStyle/>
        <a:p>
          <a:endParaRPr lang="ru-RU"/>
        </a:p>
      </dgm:t>
    </dgm:pt>
    <dgm:pt modelId="{9818A58E-F28F-418A-AC0B-DFCEC70BBEAD}" type="pres">
      <dgm:prSet presAssocID="{F86F835E-7FDB-4008-85CF-278E3DCD5486}" presName="rootText" presStyleLbl="node3" presStyleIdx="4" presStyleCnt="5" custScaleX="133341" custScaleY="125411" custLinFactY="-47" custLinFactNeighborX="5232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1594D9-BC50-4871-BC4A-81F454FB8721}" type="pres">
      <dgm:prSet presAssocID="{F86F835E-7FDB-4008-85CF-278E3DCD5486}" presName="rootConnector" presStyleLbl="node3" presStyleIdx="4" presStyleCnt="5"/>
      <dgm:spPr/>
      <dgm:t>
        <a:bodyPr/>
        <a:lstStyle/>
        <a:p>
          <a:endParaRPr lang="ru-RU"/>
        </a:p>
      </dgm:t>
    </dgm:pt>
    <dgm:pt modelId="{1766EE92-4D63-4060-8F56-945FEE56FB5E}" type="pres">
      <dgm:prSet presAssocID="{F86F835E-7FDB-4008-85CF-278E3DCD5486}" presName="hierChild4" presStyleCnt="0"/>
      <dgm:spPr/>
      <dgm:t>
        <a:bodyPr/>
        <a:lstStyle/>
        <a:p>
          <a:endParaRPr lang="ru-RU"/>
        </a:p>
      </dgm:t>
    </dgm:pt>
    <dgm:pt modelId="{A3282AF4-F1F3-4CD1-9313-578D6311C141}" type="pres">
      <dgm:prSet presAssocID="{F86F835E-7FDB-4008-85CF-278E3DCD5486}" presName="hierChild5" presStyleCnt="0"/>
      <dgm:spPr/>
      <dgm:t>
        <a:bodyPr/>
        <a:lstStyle/>
        <a:p>
          <a:endParaRPr lang="ru-RU"/>
        </a:p>
      </dgm:t>
    </dgm:pt>
    <dgm:pt modelId="{AF6AE977-7913-4E07-A2A6-FF609FFC3560}" type="pres">
      <dgm:prSet presAssocID="{5C1F18DD-11D7-43EE-B7CE-13AE88BAEFCF}" presName="hierChild5" presStyleCnt="0"/>
      <dgm:spPr/>
      <dgm:t>
        <a:bodyPr/>
        <a:lstStyle/>
        <a:p>
          <a:endParaRPr lang="ru-RU"/>
        </a:p>
      </dgm:t>
    </dgm:pt>
    <dgm:pt modelId="{5B581053-1BDD-46D4-BB42-3591B7C854AF}" type="pres">
      <dgm:prSet presAssocID="{B6C98BCC-AF96-4870-8071-159D7D0C0B19}" presName="hierChild3" presStyleCnt="0"/>
      <dgm:spPr/>
      <dgm:t>
        <a:bodyPr/>
        <a:lstStyle/>
        <a:p>
          <a:endParaRPr lang="ru-RU"/>
        </a:p>
      </dgm:t>
    </dgm:pt>
  </dgm:ptLst>
  <dgm:cxnLst>
    <dgm:cxn modelId="{DC05043B-51B4-4EE8-8762-0EBA32F9601C}" srcId="{F44A93E6-6DB0-40C7-9A1C-8807CF878C50}" destId="{B6C98BCC-AF96-4870-8071-159D7D0C0B19}" srcOrd="0" destOrd="0" parTransId="{78A74F51-D5AA-47E1-8DA6-5115A27E5011}" sibTransId="{6E503C66-FE49-4E2E-85AF-0951B5F8F033}"/>
    <dgm:cxn modelId="{08885AFD-B8B6-407F-94A2-F4E1774E50A0}" type="presOf" srcId="{14131411-D4CA-4758-8809-E206B8978B82}" destId="{9CF9A713-3B4A-4F3B-85D5-35698F568412}" srcOrd="0" destOrd="0" presId="urn:microsoft.com/office/officeart/2005/8/layout/orgChart1"/>
    <dgm:cxn modelId="{8B77C0BA-A68E-4C2A-8F99-75C7C269B6D1}" type="presOf" srcId="{F86F835E-7FDB-4008-85CF-278E3DCD5486}" destId="{9818A58E-F28F-418A-AC0B-DFCEC70BBEAD}" srcOrd="0" destOrd="0" presId="urn:microsoft.com/office/officeart/2005/8/layout/orgChart1"/>
    <dgm:cxn modelId="{931E7D6B-50AB-4194-B607-13DE54C213F5}" type="presOf" srcId="{F7C80E71-3BFD-4D96-9546-E4B9E9A74BB2}" destId="{AA38DAD4-C174-4CBC-A4B8-1AE0CFC605FF}" srcOrd="0" destOrd="0" presId="urn:microsoft.com/office/officeart/2005/8/layout/orgChart1"/>
    <dgm:cxn modelId="{2579DD92-8023-41D9-A181-AD1830B901E3}" type="presOf" srcId="{F37E9368-7FE3-4671-BA2A-D0B849438403}" destId="{442E1E88-A9F3-4E14-801B-1731318382EF}" srcOrd="0" destOrd="0" presId="urn:microsoft.com/office/officeart/2005/8/layout/orgChart1"/>
    <dgm:cxn modelId="{FC2F2795-EED1-4B9C-8363-C83BAD798B22}" srcId="{F4044142-D868-4B35-921F-E58574DCA714}" destId="{F37E9368-7FE3-4671-BA2A-D0B849438403}" srcOrd="0" destOrd="0" parTransId="{15EEC4E3-901E-4001-99AC-2AF8B3AB9E8C}" sibTransId="{8FE1C310-1337-453F-BD05-0EAB0C2D5D05}"/>
    <dgm:cxn modelId="{125C8F67-60E9-424B-9006-2EB61839480B}" srcId="{F4044142-D868-4B35-921F-E58574DCA714}" destId="{ABF7F131-E02E-4081-85A3-BDD778DC5795}" srcOrd="1" destOrd="0" parTransId="{F1BFAFE5-1742-4E74-8990-949EE30DD881}" sibTransId="{BF5DB42F-710E-4A4C-8624-625C6C9C7A90}"/>
    <dgm:cxn modelId="{A6977686-861F-4AA3-85DD-F10598195029}" type="presOf" srcId="{1026497C-B4F1-41C1-BB00-FF71D8F2E675}" destId="{3B7FF911-6621-457D-812D-272A9C0E0DED}" srcOrd="0" destOrd="0" presId="urn:microsoft.com/office/officeart/2005/8/layout/orgChart1"/>
    <dgm:cxn modelId="{B5E09102-31A1-42C1-ABA1-40294C0E8793}" type="presOf" srcId="{F7C80E71-3BFD-4D96-9546-E4B9E9A74BB2}" destId="{588238DB-C38A-46C5-98BE-A39051930408}" srcOrd="1" destOrd="0" presId="urn:microsoft.com/office/officeart/2005/8/layout/orgChart1"/>
    <dgm:cxn modelId="{8836CC01-9819-4FC2-8DF1-1FE1F8539E14}" type="presOf" srcId="{F44A93E6-6DB0-40C7-9A1C-8807CF878C50}" destId="{E0520ED5-AB88-4766-9108-6D70741E8D89}" srcOrd="0" destOrd="0" presId="urn:microsoft.com/office/officeart/2005/8/layout/orgChart1"/>
    <dgm:cxn modelId="{F6793964-5F8A-4AEA-944D-7057776D7B4F}" type="presOf" srcId="{F4044142-D868-4B35-921F-E58574DCA714}" destId="{170F6D0D-AB3B-4252-906D-12FD44F27447}" srcOrd="0" destOrd="0" presId="urn:microsoft.com/office/officeart/2005/8/layout/orgChart1"/>
    <dgm:cxn modelId="{730C3596-033A-4242-8DD0-23A579F0E27C}" type="presOf" srcId="{5C1F18DD-11D7-43EE-B7CE-13AE88BAEFCF}" destId="{E5FB7254-49F1-4432-9B29-9045723AF63D}" srcOrd="0" destOrd="0" presId="urn:microsoft.com/office/officeart/2005/8/layout/orgChart1"/>
    <dgm:cxn modelId="{B6F28475-7428-4844-976F-E927095F5734}" srcId="{B6C98BCC-AF96-4870-8071-159D7D0C0B19}" destId="{5C1F18DD-11D7-43EE-B7CE-13AE88BAEFCF}" srcOrd="1" destOrd="0" parTransId="{9CB84896-B144-4974-B505-71C5E5C80B53}" sibTransId="{8364F54F-F926-4AA4-A7BA-1A67F190AF77}"/>
    <dgm:cxn modelId="{0E5C7997-62E6-4B66-8A8E-7DD705B69169}" type="presOf" srcId="{B6C98BCC-AF96-4870-8071-159D7D0C0B19}" destId="{D8EE135B-8934-4736-98A2-C65E47260563}" srcOrd="1" destOrd="0" presId="urn:microsoft.com/office/officeart/2005/8/layout/orgChart1"/>
    <dgm:cxn modelId="{68C13DCC-E53F-45BC-818A-824D3F7D2D83}" type="presOf" srcId="{A6D5C55E-9854-4123-B2AC-3AA0F00E6AD2}" destId="{5445354B-7321-4371-B23E-8A41485F94FA}" srcOrd="0" destOrd="0" presId="urn:microsoft.com/office/officeart/2005/8/layout/orgChart1"/>
    <dgm:cxn modelId="{B062CCFD-16FE-4D6D-9175-D54C87AB00D9}" type="presOf" srcId="{F86F835E-7FDB-4008-85CF-278E3DCD5486}" destId="{D41594D9-BC50-4871-BC4A-81F454FB8721}" srcOrd="1" destOrd="0" presId="urn:microsoft.com/office/officeart/2005/8/layout/orgChart1"/>
    <dgm:cxn modelId="{5215A767-DB86-435D-AD6F-3F13B519C772}" type="presOf" srcId="{F1BFAFE5-1742-4E74-8990-949EE30DD881}" destId="{62CAEF11-3CCB-469C-8011-B6EB44518BB4}" srcOrd="0" destOrd="0" presId="urn:microsoft.com/office/officeart/2005/8/layout/orgChart1"/>
    <dgm:cxn modelId="{3E84C675-03F9-406B-AA6E-3898F85586E9}" srcId="{B6C98BCC-AF96-4870-8071-159D7D0C0B19}" destId="{F4044142-D868-4B35-921F-E58574DCA714}" srcOrd="0" destOrd="0" parTransId="{AFBB3A87-D60D-4403-BAFE-38FDD238AEE4}" sibTransId="{8150FF5A-88E8-4316-B3A1-1D5028F1BB14}"/>
    <dgm:cxn modelId="{564D2C34-CACA-48D1-8C24-7F6964510817}" type="presOf" srcId="{66AE82CB-46EC-4957-9CA5-FFE853839FAC}" destId="{CE8DD864-566F-4124-B883-39D18409DABB}" srcOrd="0" destOrd="0" presId="urn:microsoft.com/office/officeart/2005/8/layout/orgChart1"/>
    <dgm:cxn modelId="{BDB8FF91-655A-4ECD-9B41-4666A1ED9ED8}" srcId="{5C1F18DD-11D7-43EE-B7CE-13AE88BAEFCF}" destId="{66AE82CB-46EC-4957-9CA5-FFE853839FAC}" srcOrd="0" destOrd="0" parTransId="{14131411-D4CA-4758-8809-E206B8978B82}" sibTransId="{9526CC22-3DBF-489E-A825-7A642793869E}"/>
    <dgm:cxn modelId="{3EA552B8-D93B-477B-BA7D-D245A67C42D7}" srcId="{5C1F18DD-11D7-43EE-B7CE-13AE88BAEFCF}" destId="{F86F835E-7FDB-4008-85CF-278E3DCD5486}" srcOrd="2" destOrd="0" parTransId="{1026497C-B4F1-41C1-BB00-FF71D8F2E675}" sibTransId="{76CA1E4E-18E3-4874-85A2-0B15B99FAECC}"/>
    <dgm:cxn modelId="{1D67AFD2-9F5D-45AA-ABDA-AA518AECFD35}" type="presOf" srcId="{ABF7F131-E02E-4081-85A3-BDD778DC5795}" destId="{3E3A4D9F-BB0F-4397-AB73-13EA213BAA64}" srcOrd="0" destOrd="0" presId="urn:microsoft.com/office/officeart/2005/8/layout/orgChart1"/>
    <dgm:cxn modelId="{346FB880-8541-4E98-9AF8-5D65643B0251}" type="presOf" srcId="{9CB84896-B144-4974-B505-71C5E5C80B53}" destId="{E223BC00-C3FA-4CE5-B50E-F655C125D9B8}" srcOrd="0" destOrd="0" presId="urn:microsoft.com/office/officeart/2005/8/layout/orgChart1"/>
    <dgm:cxn modelId="{F80F292D-D2F8-49F8-976C-0CEE05F0195E}" type="presOf" srcId="{66AE82CB-46EC-4957-9CA5-FFE853839FAC}" destId="{B83A1676-D910-47DD-87D8-6A14D5D30944}" srcOrd="1" destOrd="0" presId="urn:microsoft.com/office/officeart/2005/8/layout/orgChart1"/>
    <dgm:cxn modelId="{031AC2BF-2714-421D-A7F6-985027FBF548}" type="presOf" srcId="{F37E9368-7FE3-4671-BA2A-D0B849438403}" destId="{5AEEE8E0-0240-4C6B-A179-2092FDE70669}" srcOrd="1" destOrd="0" presId="urn:microsoft.com/office/officeart/2005/8/layout/orgChart1"/>
    <dgm:cxn modelId="{6FCC1053-FBB0-492B-921C-C29CF8A2429C}" srcId="{5C1F18DD-11D7-43EE-B7CE-13AE88BAEFCF}" destId="{F7C80E71-3BFD-4D96-9546-E4B9E9A74BB2}" srcOrd="1" destOrd="0" parTransId="{A6D5C55E-9854-4123-B2AC-3AA0F00E6AD2}" sibTransId="{156C02C6-745A-4D8F-9954-4CA2198D1835}"/>
    <dgm:cxn modelId="{7DE3884F-03D7-47D5-BA50-4DFFF80228FA}" type="presOf" srcId="{15EEC4E3-901E-4001-99AC-2AF8B3AB9E8C}" destId="{B413F663-1ECD-48BF-901E-6AC5A6A3C2B6}" srcOrd="0" destOrd="0" presId="urn:microsoft.com/office/officeart/2005/8/layout/orgChart1"/>
    <dgm:cxn modelId="{3B46F02E-F965-47C0-B2E3-3BA1F1E54D72}" type="presOf" srcId="{ABF7F131-E02E-4081-85A3-BDD778DC5795}" destId="{E514F59E-08F6-468C-AB40-BF038A3EFA9D}" srcOrd="1" destOrd="0" presId="urn:microsoft.com/office/officeart/2005/8/layout/orgChart1"/>
    <dgm:cxn modelId="{28FF9430-2B58-4D74-A4E0-EDCC095E214F}" type="presOf" srcId="{F4044142-D868-4B35-921F-E58574DCA714}" destId="{0AB3EC8B-91D8-47B8-AE3B-66AF31DC937F}" srcOrd="1" destOrd="0" presId="urn:microsoft.com/office/officeart/2005/8/layout/orgChart1"/>
    <dgm:cxn modelId="{82569AF0-DFB1-47DD-A51E-AC4B9CA22D1E}" type="presOf" srcId="{B6C98BCC-AF96-4870-8071-159D7D0C0B19}" destId="{32AA0C24-12E1-4252-BB79-7194DE0A9468}" srcOrd="0" destOrd="0" presId="urn:microsoft.com/office/officeart/2005/8/layout/orgChart1"/>
    <dgm:cxn modelId="{B116E96D-992D-4B82-8B47-AE1042A06968}" type="presOf" srcId="{5C1F18DD-11D7-43EE-B7CE-13AE88BAEFCF}" destId="{8E6AC7A0-7750-4F1A-B25D-25237EDA03B8}" srcOrd="1" destOrd="0" presId="urn:microsoft.com/office/officeart/2005/8/layout/orgChart1"/>
    <dgm:cxn modelId="{7CC7C34D-C29C-46BF-BA33-93D173F2AA1F}" type="presOf" srcId="{AFBB3A87-D60D-4403-BAFE-38FDD238AEE4}" destId="{1F0698EB-6F20-4ADF-AF4A-39788DC2CBAD}" srcOrd="0" destOrd="0" presId="urn:microsoft.com/office/officeart/2005/8/layout/orgChart1"/>
    <dgm:cxn modelId="{987958B1-C105-4B85-9A04-0336AE48928B}" type="presParOf" srcId="{E0520ED5-AB88-4766-9108-6D70741E8D89}" destId="{8F012301-CE51-4A07-A49F-4D88DDB0F2C5}" srcOrd="0" destOrd="0" presId="urn:microsoft.com/office/officeart/2005/8/layout/orgChart1"/>
    <dgm:cxn modelId="{B777A5FA-1C03-4825-A7C8-AF0069B50649}" type="presParOf" srcId="{8F012301-CE51-4A07-A49F-4D88DDB0F2C5}" destId="{08239E03-B296-42FD-A74E-09481690B6C0}" srcOrd="0" destOrd="0" presId="urn:microsoft.com/office/officeart/2005/8/layout/orgChart1"/>
    <dgm:cxn modelId="{CBC0046E-D4ED-4D2A-835C-49899B84412F}" type="presParOf" srcId="{08239E03-B296-42FD-A74E-09481690B6C0}" destId="{32AA0C24-12E1-4252-BB79-7194DE0A9468}" srcOrd="0" destOrd="0" presId="urn:microsoft.com/office/officeart/2005/8/layout/orgChart1"/>
    <dgm:cxn modelId="{DAFE1939-E728-4D4B-97E5-19052922DADD}" type="presParOf" srcId="{08239E03-B296-42FD-A74E-09481690B6C0}" destId="{D8EE135B-8934-4736-98A2-C65E47260563}" srcOrd="1" destOrd="0" presId="urn:microsoft.com/office/officeart/2005/8/layout/orgChart1"/>
    <dgm:cxn modelId="{CE91212F-2C98-44E6-B2A2-74956797D575}" type="presParOf" srcId="{8F012301-CE51-4A07-A49F-4D88DDB0F2C5}" destId="{FBBB04BF-0405-461F-8A76-F440A2CEC0E0}" srcOrd="1" destOrd="0" presId="urn:microsoft.com/office/officeart/2005/8/layout/orgChart1"/>
    <dgm:cxn modelId="{0B1A809B-EE78-47B6-A698-506C6D428332}" type="presParOf" srcId="{FBBB04BF-0405-461F-8A76-F440A2CEC0E0}" destId="{1F0698EB-6F20-4ADF-AF4A-39788DC2CBAD}" srcOrd="0" destOrd="0" presId="urn:microsoft.com/office/officeart/2005/8/layout/orgChart1"/>
    <dgm:cxn modelId="{3D3F724D-609F-484A-8A09-C43773E54C2B}" type="presParOf" srcId="{FBBB04BF-0405-461F-8A76-F440A2CEC0E0}" destId="{A01F4055-05EB-45D8-89F6-03FB0D220017}" srcOrd="1" destOrd="0" presId="urn:microsoft.com/office/officeart/2005/8/layout/orgChart1"/>
    <dgm:cxn modelId="{DED73864-93F7-430A-887B-DE47004682EF}" type="presParOf" srcId="{A01F4055-05EB-45D8-89F6-03FB0D220017}" destId="{E9F8C4D4-B5BA-47C9-B283-55A3F15BA216}" srcOrd="0" destOrd="0" presId="urn:microsoft.com/office/officeart/2005/8/layout/orgChart1"/>
    <dgm:cxn modelId="{35541AEC-58B4-4760-9FA8-1F8FC08A08E9}" type="presParOf" srcId="{E9F8C4D4-B5BA-47C9-B283-55A3F15BA216}" destId="{170F6D0D-AB3B-4252-906D-12FD44F27447}" srcOrd="0" destOrd="0" presId="urn:microsoft.com/office/officeart/2005/8/layout/orgChart1"/>
    <dgm:cxn modelId="{7D57A167-CBE3-40A9-BE68-B13A1DE02FB0}" type="presParOf" srcId="{E9F8C4D4-B5BA-47C9-B283-55A3F15BA216}" destId="{0AB3EC8B-91D8-47B8-AE3B-66AF31DC937F}" srcOrd="1" destOrd="0" presId="urn:microsoft.com/office/officeart/2005/8/layout/orgChart1"/>
    <dgm:cxn modelId="{CE9EF757-AC32-43F0-B3BE-4530FC1CD38C}" type="presParOf" srcId="{A01F4055-05EB-45D8-89F6-03FB0D220017}" destId="{B782EAEB-27FA-4459-B31C-BA52500430DF}" srcOrd="1" destOrd="0" presId="urn:microsoft.com/office/officeart/2005/8/layout/orgChart1"/>
    <dgm:cxn modelId="{C3806F56-1C06-4172-B717-83A558AAFEE2}" type="presParOf" srcId="{B782EAEB-27FA-4459-B31C-BA52500430DF}" destId="{B413F663-1ECD-48BF-901E-6AC5A6A3C2B6}" srcOrd="0" destOrd="0" presId="urn:microsoft.com/office/officeart/2005/8/layout/orgChart1"/>
    <dgm:cxn modelId="{47A3C755-0013-419D-82A9-CB5827D3D840}" type="presParOf" srcId="{B782EAEB-27FA-4459-B31C-BA52500430DF}" destId="{E8185D86-B5D7-4882-B16D-F351F9FD7621}" srcOrd="1" destOrd="0" presId="urn:microsoft.com/office/officeart/2005/8/layout/orgChart1"/>
    <dgm:cxn modelId="{5CDE6F1B-4CD8-4B1B-9291-79D2D4254049}" type="presParOf" srcId="{E8185D86-B5D7-4882-B16D-F351F9FD7621}" destId="{F8624591-B3E7-4B51-AEC5-8CBE75368DA7}" srcOrd="0" destOrd="0" presId="urn:microsoft.com/office/officeart/2005/8/layout/orgChart1"/>
    <dgm:cxn modelId="{A77BF582-42C9-4093-AC31-F671DB62A9D1}" type="presParOf" srcId="{F8624591-B3E7-4B51-AEC5-8CBE75368DA7}" destId="{442E1E88-A9F3-4E14-801B-1731318382EF}" srcOrd="0" destOrd="0" presId="urn:microsoft.com/office/officeart/2005/8/layout/orgChart1"/>
    <dgm:cxn modelId="{619C3CFD-2C25-4B1C-A037-DF6F4C361E5D}" type="presParOf" srcId="{F8624591-B3E7-4B51-AEC5-8CBE75368DA7}" destId="{5AEEE8E0-0240-4C6B-A179-2092FDE70669}" srcOrd="1" destOrd="0" presId="urn:microsoft.com/office/officeart/2005/8/layout/orgChart1"/>
    <dgm:cxn modelId="{D99A20C7-F6AF-4ED5-A1D1-64D13E22993E}" type="presParOf" srcId="{E8185D86-B5D7-4882-B16D-F351F9FD7621}" destId="{B5D07806-45D5-4F50-B70D-7214311A906D}" srcOrd="1" destOrd="0" presId="urn:microsoft.com/office/officeart/2005/8/layout/orgChart1"/>
    <dgm:cxn modelId="{1E46D4D4-876A-4F87-8FB6-F445C50D3304}" type="presParOf" srcId="{E8185D86-B5D7-4882-B16D-F351F9FD7621}" destId="{6E16332C-469A-4A73-9487-00E900786107}" srcOrd="2" destOrd="0" presId="urn:microsoft.com/office/officeart/2005/8/layout/orgChart1"/>
    <dgm:cxn modelId="{35CA061B-E3B1-4ABB-8E6E-9F21B84F9817}" type="presParOf" srcId="{B782EAEB-27FA-4459-B31C-BA52500430DF}" destId="{62CAEF11-3CCB-469C-8011-B6EB44518BB4}" srcOrd="2" destOrd="0" presId="urn:microsoft.com/office/officeart/2005/8/layout/orgChart1"/>
    <dgm:cxn modelId="{D91001FD-7C9D-413C-B6E7-284CBB75F293}" type="presParOf" srcId="{B782EAEB-27FA-4459-B31C-BA52500430DF}" destId="{3DA8F8DC-3903-4BB0-8226-6DEDB2216134}" srcOrd="3" destOrd="0" presId="urn:microsoft.com/office/officeart/2005/8/layout/orgChart1"/>
    <dgm:cxn modelId="{A145F805-919B-42BF-86E4-4C1A763EC10C}" type="presParOf" srcId="{3DA8F8DC-3903-4BB0-8226-6DEDB2216134}" destId="{D6D154CA-19C3-4FCD-B04C-84B85BE8833B}" srcOrd="0" destOrd="0" presId="urn:microsoft.com/office/officeart/2005/8/layout/orgChart1"/>
    <dgm:cxn modelId="{1537A471-02E6-41B9-B00F-87009C8A5878}" type="presParOf" srcId="{D6D154CA-19C3-4FCD-B04C-84B85BE8833B}" destId="{3E3A4D9F-BB0F-4397-AB73-13EA213BAA64}" srcOrd="0" destOrd="0" presId="urn:microsoft.com/office/officeart/2005/8/layout/orgChart1"/>
    <dgm:cxn modelId="{D060FEBA-7158-4B72-9DD1-C0837FCF80A9}" type="presParOf" srcId="{D6D154CA-19C3-4FCD-B04C-84B85BE8833B}" destId="{E514F59E-08F6-468C-AB40-BF038A3EFA9D}" srcOrd="1" destOrd="0" presId="urn:microsoft.com/office/officeart/2005/8/layout/orgChart1"/>
    <dgm:cxn modelId="{D9117B7F-4003-4216-B796-DE842CC0C5CD}" type="presParOf" srcId="{3DA8F8DC-3903-4BB0-8226-6DEDB2216134}" destId="{6D872DF1-8EE9-48A1-A3BE-C304EC7EBCEC}" srcOrd="1" destOrd="0" presId="urn:microsoft.com/office/officeart/2005/8/layout/orgChart1"/>
    <dgm:cxn modelId="{FAFF42EA-734A-43F0-8A17-F9F068F5981C}" type="presParOf" srcId="{3DA8F8DC-3903-4BB0-8226-6DEDB2216134}" destId="{33BED4A2-15EB-4250-B461-4271A8B7514F}" srcOrd="2" destOrd="0" presId="urn:microsoft.com/office/officeart/2005/8/layout/orgChart1"/>
    <dgm:cxn modelId="{7B6467AC-76D4-4283-B88C-A5C9F6A75DC1}" type="presParOf" srcId="{A01F4055-05EB-45D8-89F6-03FB0D220017}" destId="{A2D9B6EC-5993-4E9A-B482-B99E79C1CAEA}" srcOrd="2" destOrd="0" presId="urn:microsoft.com/office/officeart/2005/8/layout/orgChart1"/>
    <dgm:cxn modelId="{1CC10B6E-8420-4DB0-A60E-586F413DEE28}" type="presParOf" srcId="{FBBB04BF-0405-461F-8A76-F440A2CEC0E0}" destId="{E223BC00-C3FA-4CE5-B50E-F655C125D9B8}" srcOrd="2" destOrd="0" presId="urn:microsoft.com/office/officeart/2005/8/layout/orgChart1"/>
    <dgm:cxn modelId="{A932532B-7571-43B8-9532-CCC729542545}" type="presParOf" srcId="{FBBB04BF-0405-461F-8A76-F440A2CEC0E0}" destId="{3B1F5ECA-C4E9-4139-9A81-8458CDBC84CA}" srcOrd="3" destOrd="0" presId="urn:microsoft.com/office/officeart/2005/8/layout/orgChart1"/>
    <dgm:cxn modelId="{4863CF6F-EBAA-486C-ACAF-FE665809439B}" type="presParOf" srcId="{3B1F5ECA-C4E9-4139-9A81-8458CDBC84CA}" destId="{12E95842-0A57-4829-81F6-7F52028F45AE}" srcOrd="0" destOrd="0" presId="urn:microsoft.com/office/officeart/2005/8/layout/orgChart1"/>
    <dgm:cxn modelId="{F0F84EFF-B073-4328-BE31-4929A987ADF4}" type="presParOf" srcId="{12E95842-0A57-4829-81F6-7F52028F45AE}" destId="{E5FB7254-49F1-4432-9B29-9045723AF63D}" srcOrd="0" destOrd="0" presId="urn:microsoft.com/office/officeart/2005/8/layout/orgChart1"/>
    <dgm:cxn modelId="{1C9BA8A2-C863-47D1-B7EB-DDD89BEB1FF9}" type="presParOf" srcId="{12E95842-0A57-4829-81F6-7F52028F45AE}" destId="{8E6AC7A0-7750-4F1A-B25D-25237EDA03B8}" srcOrd="1" destOrd="0" presId="urn:microsoft.com/office/officeart/2005/8/layout/orgChart1"/>
    <dgm:cxn modelId="{F1E05D21-9473-424A-90AB-E25ECAA1DA38}" type="presParOf" srcId="{3B1F5ECA-C4E9-4139-9A81-8458CDBC84CA}" destId="{F5B85903-C4FD-4EB7-9711-CA61ACC04297}" srcOrd="1" destOrd="0" presId="urn:microsoft.com/office/officeart/2005/8/layout/orgChart1"/>
    <dgm:cxn modelId="{7034116F-8766-4589-BE6D-B387626D91F5}" type="presParOf" srcId="{F5B85903-C4FD-4EB7-9711-CA61ACC04297}" destId="{9CF9A713-3B4A-4F3B-85D5-35698F568412}" srcOrd="0" destOrd="0" presId="urn:microsoft.com/office/officeart/2005/8/layout/orgChart1"/>
    <dgm:cxn modelId="{D8D3E22C-9011-47F1-96F4-A79676BA8578}" type="presParOf" srcId="{F5B85903-C4FD-4EB7-9711-CA61ACC04297}" destId="{2CB3BDFF-4252-4597-A1D4-75B6A3736C35}" srcOrd="1" destOrd="0" presId="urn:microsoft.com/office/officeart/2005/8/layout/orgChart1"/>
    <dgm:cxn modelId="{0F29E23F-3514-498F-A454-78A4A7BC9D99}" type="presParOf" srcId="{2CB3BDFF-4252-4597-A1D4-75B6A3736C35}" destId="{732DA34D-DF8E-4D51-B292-15E2D243D308}" srcOrd="0" destOrd="0" presId="urn:microsoft.com/office/officeart/2005/8/layout/orgChart1"/>
    <dgm:cxn modelId="{8B6BBCE1-BC57-433A-969F-6086E34830F2}" type="presParOf" srcId="{732DA34D-DF8E-4D51-B292-15E2D243D308}" destId="{CE8DD864-566F-4124-B883-39D18409DABB}" srcOrd="0" destOrd="0" presId="urn:microsoft.com/office/officeart/2005/8/layout/orgChart1"/>
    <dgm:cxn modelId="{8A81BEB1-0DB1-465E-9473-732536B1C0F3}" type="presParOf" srcId="{732DA34D-DF8E-4D51-B292-15E2D243D308}" destId="{B83A1676-D910-47DD-87D8-6A14D5D30944}" srcOrd="1" destOrd="0" presId="urn:microsoft.com/office/officeart/2005/8/layout/orgChart1"/>
    <dgm:cxn modelId="{38A1CD15-5988-449F-9CA2-E6DA73D286D9}" type="presParOf" srcId="{2CB3BDFF-4252-4597-A1D4-75B6A3736C35}" destId="{21649847-D85E-4026-A2E1-70965BA9DB4A}" srcOrd="1" destOrd="0" presId="urn:microsoft.com/office/officeart/2005/8/layout/orgChart1"/>
    <dgm:cxn modelId="{60531EF4-9B3F-46DB-8BDE-6E5390569BE5}" type="presParOf" srcId="{2CB3BDFF-4252-4597-A1D4-75B6A3736C35}" destId="{8ABD4230-51C9-4969-9039-932E4582FBBB}" srcOrd="2" destOrd="0" presId="urn:microsoft.com/office/officeart/2005/8/layout/orgChart1"/>
    <dgm:cxn modelId="{AD965234-0CB5-473C-BC2F-9541B28816A2}" type="presParOf" srcId="{F5B85903-C4FD-4EB7-9711-CA61ACC04297}" destId="{5445354B-7321-4371-B23E-8A41485F94FA}" srcOrd="2" destOrd="0" presId="urn:microsoft.com/office/officeart/2005/8/layout/orgChart1"/>
    <dgm:cxn modelId="{A5C918E0-521E-4C24-B3EE-D2F49FAA42AA}" type="presParOf" srcId="{F5B85903-C4FD-4EB7-9711-CA61ACC04297}" destId="{2B83F0D6-BB77-454E-ADF9-37F0E8D74D5E}" srcOrd="3" destOrd="0" presId="urn:microsoft.com/office/officeart/2005/8/layout/orgChart1"/>
    <dgm:cxn modelId="{4FFF5EF1-CFE0-4170-82BB-230D79113F05}" type="presParOf" srcId="{2B83F0D6-BB77-454E-ADF9-37F0E8D74D5E}" destId="{47091FB4-793C-40F2-B0DB-7E0CD53D282B}" srcOrd="0" destOrd="0" presId="urn:microsoft.com/office/officeart/2005/8/layout/orgChart1"/>
    <dgm:cxn modelId="{A2DBE899-CB90-46CC-99E5-B74BA4F660BF}" type="presParOf" srcId="{47091FB4-793C-40F2-B0DB-7E0CD53D282B}" destId="{AA38DAD4-C174-4CBC-A4B8-1AE0CFC605FF}" srcOrd="0" destOrd="0" presId="urn:microsoft.com/office/officeart/2005/8/layout/orgChart1"/>
    <dgm:cxn modelId="{65B63DDC-1DD3-4017-8984-B4CEB663DAC2}" type="presParOf" srcId="{47091FB4-793C-40F2-B0DB-7E0CD53D282B}" destId="{588238DB-C38A-46C5-98BE-A39051930408}" srcOrd="1" destOrd="0" presId="urn:microsoft.com/office/officeart/2005/8/layout/orgChart1"/>
    <dgm:cxn modelId="{FD2D7125-1E79-4F56-94CE-13BAF17E0E8B}" type="presParOf" srcId="{2B83F0D6-BB77-454E-ADF9-37F0E8D74D5E}" destId="{04569723-9EC0-4AA4-8B06-E05E5453644A}" srcOrd="1" destOrd="0" presId="urn:microsoft.com/office/officeart/2005/8/layout/orgChart1"/>
    <dgm:cxn modelId="{C72EFA58-4C29-462E-83D2-E8B99BBFE847}" type="presParOf" srcId="{2B83F0D6-BB77-454E-ADF9-37F0E8D74D5E}" destId="{95E654C0-B8C9-4275-BD28-EF81FAB7043D}" srcOrd="2" destOrd="0" presId="urn:microsoft.com/office/officeart/2005/8/layout/orgChart1"/>
    <dgm:cxn modelId="{C35CE6A0-9DD9-4E1E-90D9-B454027371B1}" type="presParOf" srcId="{F5B85903-C4FD-4EB7-9711-CA61ACC04297}" destId="{3B7FF911-6621-457D-812D-272A9C0E0DED}" srcOrd="4" destOrd="0" presId="urn:microsoft.com/office/officeart/2005/8/layout/orgChart1"/>
    <dgm:cxn modelId="{6B2A590B-FD3B-4866-A52D-941785CA46FF}" type="presParOf" srcId="{F5B85903-C4FD-4EB7-9711-CA61ACC04297}" destId="{DA38DF70-9074-4B30-83C8-476595E7D79C}" srcOrd="5" destOrd="0" presId="urn:microsoft.com/office/officeart/2005/8/layout/orgChart1"/>
    <dgm:cxn modelId="{7E36A3A3-2837-47AE-92F0-24DAA85CB021}" type="presParOf" srcId="{DA38DF70-9074-4B30-83C8-476595E7D79C}" destId="{DB59910B-8F39-414A-B5FE-C32AEFA97CAB}" srcOrd="0" destOrd="0" presId="urn:microsoft.com/office/officeart/2005/8/layout/orgChart1"/>
    <dgm:cxn modelId="{16C58FD1-9F17-4DCC-A8CE-791693ECE906}" type="presParOf" srcId="{DB59910B-8F39-414A-B5FE-C32AEFA97CAB}" destId="{9818A58E-F28F-418A-AC0B-DFCEC70BBEAD}" srcOrd="0" destOrd="0" presId="urn:microsoft.com/office/officeart/2005/8/layout/orgChart1"/>
    <dgm:cxn modelId="{24B56C3D-DC9C-4FE1-9531-1A6A993C3159}" type="presParOf" srcId="{DB59910B-8F39-414A-B5FE-C32AEFA97CAB}" destId="{D41594D9-BC50-4871-BC4A-81F454FB8721}" srcOrd="1" destOrd="0" presId="urn:microsoft.com/office/officeart/2005/8/layout/orgChart1"/>
    <dgm:cxn modelId="{F077AE37-2E9D-4F77-8A73-C2DD052CFBA7}" type="presParOf" srcId="{DA38DF70-9074-4B30-83C8-476595E7D79C}" destId="{1766EE92-4D63-4060-8F56-945FEE56FB5E}" srcOrd="1" destOrd="0" presId="urn:microsoft.com/office/officeart/2005/8/layout/orgChart1"/>
    <dgm:cxn modelId="{BC04E0F3-D25F-42E8-A151-E56F5B1AE6A3}" type="presParOf" srcId="{DA38DF70-9074-4B30-83C8-476595E7D79C}" destId="{A3282AF4-F1F3-4CD1-9313-578D6311C141}" srcOrd="2" destOrd="0" presId="urn:microsoft.com/office/officeart/2005/8/layout/orgChart1"/>
    <dgm:cxn modelId="{8020B830-534E-499E-9BB5-48AD80EA5379}" type="presParOf" srcId="{3B1F5ECA-C4E9-4139-9A81-8458CDBC84CA}" destId="{AF6AE977-7913-4E07-A2A6-FF609FFC3560}" srcOrd="2" destOrd="0" presId="urn:microsoft.com/office/officeart/2005/8/layout/orgChart1"/>
    <dgm:cxn modelId="{A87EFBE2-F500-4878-A754-80F4C023F495}" type="presParOf" srcId="{8F012301-CE51-4A07-A49F-4D88DDB0F2C5}" destId="{5B581053-1BDD-46D4-BB42-3591B7C854AF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437692-ED1F-4BE9-9C64-8F7067A4A408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8B5DADC3-4A75-446C-8E8E-490E42D50338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Распоряжением Администрации города Судака Республики Крым от 10.03.2020г. №143-р  утвержден План мероприятий по повышению доходного потенциала и оптимизации расходов муниципального образования городской округ Судак Республики Крым на 2018-2024 годы 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49119C-5CE9-4EF9-B660-1BFE2A939103}" type="parTrans" cxnId="{26B29D82-93AD-48AA-9BEF-E4422A784996}">
      <dgm:prSet/>
      <dgm:spPr/>
      <dgm:t>
        <a:bodyPr/>
        <a:lstStyle/>
        <a:p>
          <a:endParaRPr lang="ru-RU"/>
        </a:p>
      </dgm:t>
    </dgm:pt>
    <dgm:pt modelId="{8E9C629B-C641-457F-A615-DDCF336A72FF}" type="sibTrans" cxnId="{26B29D82-93AD-48AA-9BEF-E4422A784996}">
      <dgm:prSet/>
      <dgm:spPr/>
      <dgm:t>
        <a:bodyPr/>
        <a:lstStyle/>
        <a:p>
          <a:endParaRPr lang="ru-RU"/>
        </a:p>
      </dgm:t>
    </dgm:pt>
    <dgm:pt modelId="{C545914B-A3DA-44D4-8FB7-386417248156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заседаний Межведомственной группы по мониторингу ситуации на рынке труда в ГО Судак.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8BCEA3-F1A8-4137-B9F6-B5D3D42CA2CF}" type="parTrans" cxnId="{E326F482-0974-4873-9E76-7CB80A9C5700}">
      <dgm:prSet/>
      <dgm:spPr/>
      <dgm:t>
        <a:bodyPr/>
        <a:lstStyle/>
        <a:p>
          <a:endParaRPr lang="ru-RU" dirty="0"/>
        </a:p>
      </dgm:t>
    </dgm:pt>
    <dgm:pt modelId="{5CB83444-93B8-45B7-8BFD-959D56CAC04B}" type="sibTrans" cxnId="{E326F482-0974-4873-9E76-7CB80A9C5700}">
      <dgm:prSet/>
      <dgm:spPr/>
      <dgm:t>
        <a:bodyPr/>
        <a:lstStyle/>
        <a:p>
          <a:endParaRPr lang="ru-RU"/>
        </a:p>
      </dgm:t>
    </dgm:pt>
    <dgm:pt modelId="{5E06532F-1F79-45BF-B966-D87756E6D484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заседаний Межведомственной комиссии по мобилизации налоговых и неналоговых доходов в бюджет МО  ГО Судак.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23DEF3-969D-4CA1-AEDD-68711070D6B4}" type="parTrans" cxnId="{4CF17428-F622-4FBF-827E-1338162E88A9}">
      <dgm:prSet/>
      <dgm:spPr/>
      <dgm:t>
        <a:bodyPr/>
        <a:lstStyle/>
        <a:p>
          <a:endParaRPr lang="ru-RU" dirty="0"/>
        </a:p>
      </dgm:t>
    </dgm:pt>
    <dgm:pt modelId="{F832A402-C770-451D-A9F8-1634CF8D8A15}" type="sibTrans" cxnId="{4CF17428-F622-4FBF-827E-1338162E88A9}">
      <dgm:prSet/>
      <dgm:spPr/>
      <dgm:t>
        <a:bodyPr/>
        <a:lstStyle/>
        <a:p>
          <a:endParaRPr lang="ru-RU"/>
        </a:p>
      </dgm:t>
    </dgm:pt>
    <dgm:pt modelId="{ED0DA3EA-C6E2-4DBA-9684-5EDCA7F8FB03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Контроль над полнотой  и своевременностью уплаты НДФЛ, легализации и выплаты ЗП не ниже среднеотраслевой по РК 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F8F985-30A1-48B6-9265-D2426F1E1ED9}" type="parTrans" cxnId="{BDE6AF51-8904-45F6-86B1-AB2DB81430C3}">
      <dgm:prSet/>
      <dgm:spPr/>
      <dgm:t>
        <a:bodyPr/>
        <a:lstStyle/>
        <a:p>
          <a:endParaRPr lang="ru-RU" dirty="0"/>
        </a:p>
      </dgm:t>
    </dgm:pt>
    <dgm:pt modelId="{C60767C3-2F4E-4307-9B1B-E30B6EA13393}" type="sibTrans" cxnId="{BDE6AF51-8904-45F6-86B1-AB2DB81430C3}">
      <dgm:prSet/>
      <dgm:spPr/>
      <dgm:t>
        <a:bodyPr/>
        <a:lstStyle/>
        <a:p>
          <a:endParaRPr lang="ru-RU"/>
        </a:p>
      </dgm:t>
    </dgm:pt>
    <dgm:pt modelId="{62727E28-76FB-4F33-B3B7-2F8FDE70CA17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Выявление совместно с органами муниципального контроля, МВД и другими заинтересованными органами лиц, незаконно занимающихся предпринимательской деятельностью на подведомственной муниципальному образованию территории, а также лиц, использующих труд наемных работников без заключения трудовых договоров, проведение комплекса мер по постановке выявленных объектов на налоговый учет и информирование органов прокуратуры и Инспекции по труду 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FF31F8-0342-4D05-81A9-6E95645CEDA2}" type="parTrans" cxnId="{07B47814-6D05-40BB-8E4E-C110E4CDD3BA}">
      <dgm:prSet/>
      <dgm:spPr/>
      <dgm:t>
        <a:bodyPr/>
        <a:lstStyle/>
        <a:p>
          <a:endParaRPr lang="ru-RU" dirty="0"/>
        </a:p>
      </dgm:t>
    </dgm:pt>
    <dgm:pt modelId="{DBA485D3-52C5-43F6-8348-F6FB3C9E5118}" type="sibTrans" cxnId="{07B47814-6D05-40BB-8E4E-C110E4CDD3BA}">
      <dgm:prSet/>
      <dgm:spPr/>
      <dgm:t>
        <a:bodyPr/>
        <a:lstStyle/>
        <a:p>
          <a:endParaRPr lang="ru-RU"/>
        </a:p>
      </dgm:t>
    </dgm:pt>
    <dgm:pt modelId="{6546C8B6-EA5D-4583-B122-02493339C971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Контроль за погашение задолженности по арендной плате за земельные участки и имущество, находящегося в муниципальной собственности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C12C45-6AE5-4EE5-A2EF-C08553A32FB6}" type="parTrans" cxnId="{393A59DF-00B9-465F-B7B3-41C51EFC3220}">
      <dgm:prSet/>
      <dgm:spPr/>
      <dgm:t>
        <a:bodyPr/>
        <a:lstStyle/>
        <a:p>
          <a:endParaRPr lang="ru-RU" dirty="0"/>
        </a:p>
      </dgm:t>
    </dgm:pt>
    <dgm:pt modelId="{5D425957-9C62-450F-A931-631D341C69A4}" type="sibTrans" cxnId="{393A59DF-00B9-465F-B7B3-41C51EFC3220}">
      <dgm:prSet/>
      <dgm:spPr/>
      <dgm:t>
        <a:bodyPr/>
        <a:lstStyle/>
        <a:p>
          <a:endParaRPr lang="ru-RU"/>
        </a:p>
      </dgm:t>
    </dgm:pt>
    <dgm:pt modelId="{03FEF719-5ABA-426F-9817-FFA3895AB09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результатов финансово хозяйственной  деятельности МУПов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88004D-32E2-440E-9601-B55EA0B84962}" type="parTrans" cxnId="{55BF2996-116A-4DEC-AC94-2AF1B0FD8668}">
      <dgm:prSet/>
      <dgm:spPr/>
      <dgm:t>
        <a:bodyPr/>
        <a:lstStyle/>
        <a:p>
          <a:endParaRPr lang="ru-RU" dirty="0"/>
        </a:p>
      </dgm:t>
    </dgm:pt>
    <dgm:pt modelId="{8685EA3A-06E4-4994-8B1E-346003E9243F}" type="sibTrans" cxnId="{55BF2996-116A-4DEC-AC94-2AF1B0FD8668}">
      <dgm:prSet/>
      <dgm:spPr/>
      <dgm:t>
        <a:bodyPr/>
        <a:lstStyle/>
        <a:p>
          <a:endParaRPr lang="ru-RU"/>
        </a:p>
      </dgm:t>
    </dgm:pt>
    <dgm:pt modelId="{47126A8E-438A-4240-9AC2-C545F3FA19C3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Заслушивание налоговых агентов по легализации «теневой зарплаты», недопущению выплаты заработной платы ниже МРОТ, доведению уровня заработной платы до среднеотраслевого показателя, установленного на территории Республики 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Крым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66624C-B0B5-4FB4-B198-E3EE79D83659}" type="parTrans" cxnId="{4F536441-CBFF-4235-A392-3D1ACE09B7E4}">
      <dgm:prSet/>
      <dgm:spPr/>
      <dgm:t>
        <a:bodyPr/>
        <a:lstStyle/>
        <a:p>
          <a:endParaRPr lang="ru-RU" dirty="0"/>
        </a:p>
      </dgm:t>
    </dgm:pt>
    <dgm:pt modelId="{4D21B314-A017-4C62-A8D7-A39FC50D3013}" type="sibTrans" cxnId="{4F536441-CBFF-4235-A392-3D1ACE09B7E4}">
      <dgm:prSet/>
      <dgm:spPr/>
      <dgm:t>
        <a:bodyPr/>
        <a:lstStyle/>
        <a:p>
          <a:endParaRPr lang="ru-RU"/>
        </a:p>
      </dgm:t>
    </dgm:pt>
    <dgm:pt modelId="{000AB573-3E4F-43C3-8AC9-BF5F2A118059}" type="pres">
      <dgm:prSet presAssocID="{BE437692-ED1F-4BE9-9C64-8F7067A4A40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D911EA-5140-46D7-8306-F4B116371B53}" type="pres">
      <dgm:prSet presAssocID="{8B5DADC3-4A75-446C-8E8E-490E42D50338}" presName="root1" presStyleCnt="0"/>
      <dgm:spPr/>
    </dgm:pt>
    <dgm:pt modelId="{38169673-DCAD-4683-A5C8-A25D03E0D6D5}" type="pres">
      <dgm:prSet presAssocID="{8B5DADC3-4A75-446C-8E8E-490E42D50338}" presName="LevelOneTextNode" presStyleLbl="node0" presStyleIdx="0" presStyleCnt="1" custScaleX="253246" custScaleY="190646" custLinFactX="-200000" custLinFactNeighborX="-283871" custLinFactNeighborY="-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B206FA-2D99-4B85-8764-4ACE3352C94B}" type="pres">
      <dgm:prSet presAssocID="{8B5DADC3-4A75-446C-8E8E-490E42D50338}" presName="level2hierChild" presStyleCnt="0"/>
      <dgm:spPr/>
    </dgm:pt>
    <dgm:pt modelId="{561E1AB4-6C42-4863-A142-BC41EB909504}" type="pres">
      <dgm:prSet presAssocID="{CA8BCEA3-F1A8-4137-B9F6-B5D3D42CA2CF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068C4C41-149E-4F90-A4FC-ECA6B16444E4}" type="pres">
      <dgm:prSet presAssocID="{CA8BCEA3-F1A8-4137-B9F6-B5D3D42CA2CF}" presName="connTx" presStyleLbl="parChTrans1D2" presStyleIdx="0" presStyleCnt="2"/>
      <dgm:spPr/>
      <dgm:t>
        <a:bodyPr/>
        <a:lstStyle/>
        <a:p>
          <a:endParaRPr lang="ru-RU"/>
        </a:p>
      </dgm:t>
    </dgm:pt>
    <dgm:pt modelId="{9235D7D1-4C58-4E65-832A-781EF5333ADD}" type="pres">
      <dgm:prSet presAssocID="{C545914B-A3DA-44D4-8FB7-386417248156}" presName="root2" presStyleCnt="0"/>
      <dgm:spPr/>
    </dgm:pt>
    <dgm:pt modelId="{37DCD67A-02E4-4ED4-8D51-3F49A07C0308}" type="pres">
      <dgm:prSet presAssocID="{C545914B-A3DA-44D4-8FB7-386417248156}" presName="LevelTwoTextNode" presStyleLbl="node2" presStyleIdx="0" presStyleCnt="2" custScaleX="78813" custScaleY="444913" custLinFactNeighborX="-32735" custLinFactNeighborY="-480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08D8D5-A793-4BB3-8CF1-D7ABA101CD0D}" type="pres">
      <dgm:prSet presAssocID="{C545914B-A3DA-44D4-8FB7-386417248156}" presName="level3hierChild" presStyleCnt="0"/>
      <dgm:spPr/>
    </dgm:pt>
    <dgm:pt modelId="{AF649920-C30A-4E77-B148-307C274AD954}" type="pres">
      <dgm:prSet presAssocID="{B1F8F985-30A1-48B6-9265-D2426F1E1ED9}" presName="conn2-1" presStyleLbl="parChTrans1D3" presStyleIdx="0" presStyleCnt="5"/>
      <dgm:spPr/>
      <dgm:t>
        <a:bodyPr/>
        <a:lstStyle/>
        <a:p>
          <a:endParaRPr lang="ru-RU"/>
        </a:p>
      </dgm:t>
    </dgm:pt>
    <dgm:pt modelId="{E79317A7-8BFC-4906-9AFD-B7F5B600070B}" type="pres">
      <dgm:prSet presAssocID="{B1F8F985-30A1-48B6-9265-D2426F1E1ED9}" presName="connTx" presStyleLbl="parChTrans1D3" presStyleIdx="0" presStyleCnt="5"/>
      <dgm:spPr/>
      <dgm:t>
        <a:bodyPr/>
        <a:lstStyle/>
        <a:p>
          <a:endParaRPr lang="ru-RU"/>
        </a:p>
      </dgm:t>
    </dgm:pt>
    <dgm:pt modelId="{6EBF855D-5864-4983-9069-1F620C054F22}" type="pres">
      <dgm:prSet presAssocID="{ED0DA3EA-C6E2-4DBA-9684-5EDCA7F8FB03}" presName="root2" presStyleCnt="0"/>
      <dgm:spPr/>
    </dgm:pt>
    <dgm:pt modelId="{5E1231B2-27FD-4A24-90F6-D9188A365E0A}" type="pres">
      <dgm:prSet presAssocID="{ED0DA3EA-C6E2-4DBA-9684-5EDCA7F8FB03}" presName="LevelTwoTextNode" presStyleLbl="node3" presStyleIdx="0" presStyleCnt="5" custScaleX="286520" custLinFactY="-56143" custLinFactNeighborX="18136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13323D-9A20-40B1-8A27-A44532B70795}" type="pres">
      <dgm:prSet presAssocID="{ED0DA3EA-C6E2-4DBA-9684-5EDCA7F8FB03}" presName="level3hierChild" presStyleCnt="0"/>
      <dgm:spPr/>
    </dgm:pt>
    <dgm:pt modelId="{621B17F6-1E9F-48A3-9D7A-BBD7E0245970}" type="pres">
      <dgm:prSet presAssocID="{17FF31F8-0342-4D05-81A9-6E95645CEDA2}" presName="conn2-1" presStyleLbl="parChTrans1D3" presStyleIdx="1" presStyleCnt="5"/>
      <dgm:spPr/>
      <dgm:t>
        <a:bodyPr/>
        <a:lstStyle/>
        <a:p>
          <a:endParaRPr lang="ru-RU"/>
        </a:p>
      </dgm:t>
    </dgm:pt>
    <dgm:pt modelId="{15277FE3-C63E-496C-AF10-758C28BA5C24}" type="pres">
      <dgm:prSet presAssocID="{17FF31F8-0342-4D05-81A9-6E95645CEDA2}" presName="connTx" presStyleLbl="parChTrans1D3" presStyleIdx="1" presStyleCnt="5"/>
      <dgm:spPr/>
      <dgm:t>
        <a:bodyPr/>
        <a:lstStyle/>
        <a:p>
          <a:endParaRPr lang="ru-RU"/>
        </a:p>
      </dgm:t>
    </dgm:pt>
    <dgm:pt modelId="{89681455-4CBE-431C-994B-C48E3E5C8EB9}" type="pres">
      <dgm:prSet presAssocID="{62727E28-76FB-4F33-B3B7-2F8FDE70CA17}" presName="root2" presStyleCnt="0"/>
      <dgm:spPr/>
    </dgm:pt>
    <dgm:pt modelId="{67255090-4629-4BB8-838E-0ADCBF9C7F7E}" type="pres">
      <dgm:prSet presAssocID="{62727E28-76FB-4F33-B3B7-2F8FDE70CA17}" presName="LevelTwoTextNode" presStyleLbl="node3" presStyleIdx="1" presStyleCnt="5" custScaleX="316375" custScaleY="322410" custLinFactNeighborX="16711" custLinFactNeighborY="-246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73BE59-F98E-400B-A3AB-1D5CC4E80AE3}" type="pres">
      <dgm:prSet presAssocID="{62727E28-76FB-4F33-B3B7-2F8FDE70CA17}" presName="level3hierChild" presStyleCnt="0"/>
      <dgm:spPr/>
    </dgm:pt>
    <dgm:pt modelId="{C0FB8EC1-D244-4B8D-94D6-16FE9AF5A0F9}" type="pres">
      <dgm:prSet presAssocID="{4E23DEF3-969D-4CA1-AEDD-68711070D6B4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EBE2AFB7-9FD3-4C66-A62B-5C454FD6DC8B}" type="pres">
      <dgm:prSet presAssocID="{4E23DEF3-969D-4CA1-AEDD-68711070D6B4}" presName="connTx" presStyleLbl="parChTrans1D2" presStyleIdx="1" presStyleCnt="2"/>
      <dgm:spPr/>
      <dgm:t>
        <a:bodyPr/>
        <a:lstStyle/>
        <a:p>
          <a:endParaRPr lang="ru-RU"/>
        </a:p>
      </dgm:t>
    </dgm:pt>
    <dgm:pt modelId="{0BCA8519-1FDD-499D-A617-298B6F2B4223}" type="pres">
      <dgm:prSet presAssocID="{5E06532F-1F79-45BF-B966-D87756E6D484}" presName="root2" presStyleCnt="0"/>
      <dgm:spPr/>
    </dgm:pt>
    <dgm:pt modelId="{FF99478C-C6C7-437A-B94A-A25613354A49}" type="pres">
      <dgm:prSet presAssocID="{5E06532F-1F79-45BF-B966-D87756E6D484}" presName="LevelTwoTextNode" presStyleLbl="node2" presStyleIdx="1" presStyleCnt="2" custScaleX="75248" custScaleY="439675" custLinFactNeighborX="-31130" custLinFactNeighborY="726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BA08DB-53D3-43BD-AEDD-92D14FEA67DD}" type="pres">
      <dgm:prSet presAssocID="{5E06532F-1F79-45BF-B966-D87756E6D484}" presName="level3hierChild" presStyleCnt="0"/>
      <dgm:spPr/>
    </dgm:pt>
    <dgm:pt modelId="{CEE23E3D-5D8B-4676-A7CA-A03F23489730}" type="pres">
      <dgm:prSet presAssocID="{74C12C45-6AE5-4EE5-A2EF-C08553A32FB6}" presName="conn2-1" presStyleLbl="parChTrans1D3" presStyleIdx="2" presStyleCnt="5"/>
      <dgm:spPr/>
      <dgm:t>
        <a:bodyPr/>
        <a:lstStyle/>
        <a:p>
          <a:endParaRPr lang="ru-RU"/>
        </a:p>
      </dgm:t>
    </dgm:pt>
    <dgm:pt modelId="{FFA71A25-209A-425C-8A3A-ADA50A08793C}" type="pres">
      <dgm:prSet presAssocID="{74C12C45-6AE5-4EE5-A2EF-C08553A32FB6}" presName="connTx" presStyleLbl="parChTrans1D3" presStyleIdx="2" presStyleCnt="5"/>
      <dgm:spPr/>
      <dgm:t>
        <a:bodyPr/>
        <a:lstStyle/>
        <a:p>
          <a:endParaRPr lang="ru-RU"/>
        </a:p>
      </dgm:t>
    </dgm:pt>
    <dgm:pt modelId="{63891569-FF02-4F87-8143-7BE7F47F89E2}" type="pres">
      <dgm:prSet presAssocID="{6546C8B6-EA5D-4583-B122-02493339C971}" presName="root2" presStyleCnt="0"/>
      <dgm:spPr/>
    </dgm:pt>
    <dgm:pt modelId="{63540167-8E9A-4BE5-B9A0-6A19B2D51849}" type="pres">
      <dgm:prSet presAssocID="{6546C8B6-EA5D-4583-B122-02493339C971}" presName="LevelTwoTextNode" presStyleLbl="node3" presStyleIdx="2" presStyleCnt="5" custScaleX="303016" custScaleY="136213" custLinFactNeighborX="8832" custLinFactNeighborY="-2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9D0C4B-F908-4F42-8D1C-9833FC811052}" type="pres">
      <dgm:prSet presAssocID="{6546C8B6-EA5D-4583-B122-02493339C971}" presName="level3hierChild" presStyleCnt="0"/>
      <dgm:spPr/>
    </dgm:pt>
    <dgm:pt modelId="{5433E8BC-3E6D-4CC3-8CF2-39FFEA05067C}" type="pres">
      <dgm:prSet presAssocID="{F666624C-B0B5-4FB4-B198-E3EE79D83659}" presName="conn2-1" presStyleLbl="parChTrans1D3" presStyleIdx="3" presStyleCnt="5"/>
      <dgm:spPr/>
      <dgm:t>
        <a:bodyPr/>
        <a:lstStyle/>
        <a:p>
          <a:endParaRPr lang="ru-RU"/>
        </a:p>
      </dgm:t>
    </dgm:pt>
    <dgm:pt modelId="{BC6315D5-9C82-43BF-A9DD-5AA6A45A1786}" type="pres">
      <dgm:prSet presAssocID="{F666624C-B0B5-4FB4-B198-E3EE79D83659}" presName="connTx" presStyleLbl="parChTrans1D3" presStyleIdx="3" presStyleCnt="5"/>
      <dgm:spPr/>
      <dgm:t>
        <a:bodyPr/>
        <a:lstStyle/>
        <a:p>
          <a:endParaRPr lang="ru-RU"/>
        </a:p>
      </dgm:t>
    </dgm:pt>
    <dgm:pt modelId="{0694E61F-FEA9-4306-B5F7-8B1C67B640D5}" type="pres">
      <dgm:prSet presAssocID="{47126A8E-438A-4240-9AC2-C545F3FA19C3}" presName="root2" presStyleCnt="0"/>
      <dgm:spPr/>
    </dgm:pt>
    <dgm:pt modelId="{D0714C95-496D-4067-BA0D-E05E5A0CD6CA}" type="pres">
      <dgm:prSet presAssocID="{47126A8E-438A-4240-9AC2-C545F3FA19C3}" presName="LevelTwoTextNode" presStyleLbl="node3" presStyleIdx="3" presStyleCnt="5" custScaleX="306219" custScaleY="197512" custLinFactNeighborX="6860" custLinFactNeighborY="8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1AFB1B-29C9-44E1-BE22-1EA15B496D93}" type="pres">
      <dgm:prSet presAssocID="{47126A8E-438A-4240-9AC2-C545F3FA19C3}" presName="level3hierChild" presStyleCnt="0"/>
      <dgm:spPr/>
    </dgm:pt>
    <dgm:pt modelId="{24603BA3-9210-4382-AB4E-22EF6EB2BEF7}" type="pres">
      <dgm:prSet presAssocID="{F988004D-32E2-440E-9601-B55EA0B84962}" presName="conn2-1" presStyleLbl="parChTrans1D3" presStyleIdx="4" presStyleCnt="5"/>
      <dgm:spPr/>
      <dgm:t>
        <a:bodyPr/>
        <a:lstStyle/>
        <a:p>
          <a:endParaRPr lang="ru-RU"/>
        </a:p>
      </dgm:t>
    </dgm:pt>
    <dgm:pt modelId="{2D4A07AB-3824-430B-9795-58E1CC84E594}" type="pres">
      <dgm:prSet presAssocID="{F988004D-32E2-440E-9601-B55EA0B84962}" presName="connTx" presStyleLbl="parChTrans1D3" presStyleIdx="4" presStyleCnt="5"/>
      <dgm:spPr/>
      <dgm:t>
        <a:bodyPr/>
        <a:lstStyle/>
        <a:p>
          <a:endParaRPr lang="ru-RU"/>
        </a:p>
      </dgm:t>
    </dgm:pt>
    <dgm:pt modelId="{F77B1936-84A2-4640-A150-E18124E8C044}" type="pres">
      <dgm:prSet presAssocID="{03FEF719-5ABA-426F-9817-FFA3895AB097}" presName="root2" presStyleCnt="0"/>
      <dgm:spPr/>
    </dgm:pt>
    <dgm:pt modelId="{1F8C94BA-2701-4BBF-9734-F077E94728DD}" type="pres">
      <dgm:prSet presAssocID="{03FEF719-5ABA-426F-9817-FFA3895AB097}" presName="LevelTwoTextNode" presStyleLbl="node3" presStyleIdx="4" presStyleCnt="5" custScaleX="295300" custLinFactNeighborX="10485" custLinFactNeighborY="424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53ABB1D-4C02-46A6-A6A8-53952EC3E264}" type="pres">
      <dgm:prSet presAssocID="{03FEF719-5ABA-426F-9817-FFA3895AB097}" presName="level3hierChild" presStyleCnt="0"/>
      <dgm:spPr/>
    </dgm:pt>
  </dgm:ptLst>
  <dgm:cxnLst>
    <dgm:cxn modelId="{393A59DF-00B9-465F-B7B3-41C51EFC3220}" srcId="{5E06532F-1F79-45BF-B966-D87756E6D484}" destId="{6546C8B6-EA5D-4583-B122-02493339C971}" srcOrd="0" destOrd="0" parTransId="{74C12C45-6AE5-4EE5-A2EF-C08553A32FB6}" sibTransId="{5D425957-9C62-450F-A931-631D341C69A4}"/>
    <dgm:cxn modelId="{A5CBA464-44BA-4A43-AB0B-2F21980CF943}" type="presOf" srcId="{F988004D-32E2-440E-9601-B55EA0B84962}" destId="{24603BA3-9210-4382-AB4E-22EF6EB2BEF7}" srcOrd="0" destOrd="0" presId="urn:microsoft.com/office/officeart/2008/layout/HorizontalMultiLevelHierarchy"/>
    <dgm:cxn modelId="{68D7317D-8719-4BF5-B93C-5123B3A9CC98}" type="presOf" srcId="{4E23DEF3-969D-4CA1-AEDD-68711070D6B4}" destId="{C0FB8EC1-D244-4B8D-94D6-16FE9AF5A0F9}" srcOrd="0" destOrd="0" presId="urn:microsoft.com/office/officeart/2008/layout/HorizontalMultiLevelHierarchy"/>
    <dgm:cxn modelId="{D417AA66-D610-41A3-A93B-247961AF7A2C}" type="presOf" srcId="{17FF31F8-0342-4D05-81A9-6E95645CEDA2}" destId="{15277FE3-C63E-496C-AF10-758C28BA5C24}" srcOrd="1" destOrd="0" presId="urn:microsoft.com/office/officeart/2008/layout/HorizontalMultiLevelHierarchy"/>
    <dgm:cxn modelId="{AD6CB3EE-A8AF-4830-950F-59DC0CD72506}" type="presOf" srcId="{F666624C-B0B5-4FB4-B198-E3EE79D83659}" destId="{BC6315D5-9C82-43BF-A9DD-5AA6A45A1786}" srcOrd="1" destOrd="0" presId="urn:microsoft.com/office/officeart/2008/layout/HorizontalMultiLevelHierarchy"/>
    <dgm:cxn modelId="{5734F8A9-ABBC-4859-8E19-FACFE24375B3}" type="presOf" srcId="{74C12C45-6AE5-4EE5-A2EF-C08553A32FB6}" destId="{CEE23E3D-5D8B-4676-A7CA-A03F23489730}" srcOrd="0" destOrd="0" presId="urn:microsoft.com/office/officeart/2008/layout/HorizontalMultiLevelHierarchy"/>
    <dgm:cxn modelId="{A8CDE33C-8A0E-4200-ABCC-D2CCB5E7F542}" type="presOf" srcId="{B1F8F985-30A1-48B6-9265-D2426F1E1ED9}" destId="{E79317A7-8BFC-4906-9AFD-B7F5B600070B}" srcOrd="1" destOrd="0" presId="urn:microsoft.com/office/officeart/2008/layout/HorizontalMultiLevelHierarchy"/>
    <dgm:cxn modelId="{26B29D82-93AD-48AA-9BEF-E4422A784996}" srcId="{BE437692-ED1F-4BE9-9C64-8F7067A4A408}" destId="{8B5DADC3-4A75-446C-8E8E-490E42D50338}" srcOrd="0" destOrd="0" parTransId="{F249119C-5CE9-4EF9-B660-1BFE2A939103}" sibTransId="{8E9C629B-C641-457F-A615-DDCF336A72FF}"/>
    <dgm:cxn modelId="{55BF2996-116A-4DEC-AC94-2AF1B0FD8668}" srcId="{5E06532F-1F79-45BF-B966-D87756E6D484}" destId="{03FEF719-5ABA-426F-9817-FFA3895AB097}" srcOrd="2" destOrd="0" parTransId="{F988004D-32E2-440E-9601-B55EA0B84962}" sibTransId="{8685EA3A-06E4-4994-8B1E-346003E9243F}"/>
    <dgm:cxn modelId="{DF2F9F34-039B-41AD-94FC-61BA3C4794BE}" type="presOf" srcId="{BE437692-ED1F-4BE9-9C64-8F7067A4A408}" destId="{000AB573-3E4F-43C3-8AC9-BF5F2A118059}" srcOrd="0" destOrd="0" presId="urn:microsoft.com/office/officeart/2008/layout/HorizontalMultiLevelHierarchy"/>
    <dgm:cxn modelId="{07B47814-6D05-40BB-8E4E-C110E4CDD3BA}" srcId="{C545914B-A3DA-44D4-8FB7-386417248156}" destId="{62727E28-76FB-4F33-B3B7-2F8FDE70CA17}" srcOrd="1" destOrd="0" parTransId="{17FF31F8-0342-4D05-81A9-6E95645CEDA2}" sibTransId="{DBA485D3-52C5-43F6-8348-F6FB3C9E5118}"/>
    <dgm:cxn modelId="{E8447EB1-3D52-455D-BF8F-FCD1F4BF951E}" type="presOf" srcId="{5E06532F-1F79-45BF-B966-D87756E6D484}" destId="{FF99478C-C6C7-437A-B94A-A25613354A49}" srcOrd="0" destOrd="0" presId="urn:microsoft.com/office/officeart/2008/layout/HorizontalMultiLevelHierarchy"/>
    <dgm:cxn modelId="{4F536441-CBFF-4235-A392-3D1ACE09B7E4}" srcId="{5E06532F-1F79-45BF-B966-D87756E6D484}" destId="{47126A8E-438A-4240-9AC2-C545F3FA19C3}" srcOrd="1" destOrd="0" parTransId="{F666624C-B0B5-4FB4-B198-E3EE79D83659}" sibTransId="{4D21B314-A017-4C62-A8D7-A39FC50D3013}"/>
    <dgm:cxn modelId="{047D8386-8D4A-4829-89D1-50ECC56D27CC}" type="presOf" srcId="{62727E28-76FB-4F33-B3B7-2F8FDE70CA17}" destId="{67255090-4629-4BB8-838E-0ADCBF9C7F7E}" srcOrd="0" destOrd="0" presId="urn:microsoft.com/office/officeart/2008/layout/HorizontalMultiLevelHierarchy"/>
    <dgm:cxn modelId="{BDE6AF51-8904-45F6-86B1-AB2DB81430C3}" srcId="{C545914B-A3DA-44D4-8FB7-386417248156}" destId="{ED0DA3EA-C6E2-4DBA-9684-5EDCA7F8FB03}" srcOrd="0" destOrd="0" parTransId="{B1F8F985-30A1-48B6-9265-D2426F1E1ED9}" sibTransId="{C60767C3-2F4E-4307-9B1B-E30B6EA13393}"/>
    <dgm:cxn modelId="{A9D4571B-B652-44AA-BD20-0C3F9BE7FD80}" type="presOf" srcId="{F666624C-B0B5-4FB4-B198-E3EE79D83659}" destId="{5433E8BC-3E6D-4CC3-8CF2-39FFEA05067C}" srcOrd="0" destOrd="0" presId="urn:microsoft.com/office/officeart/2008/layout/HorizontalMultiLevelHierarchy"/>
    <dgm:cxn modelId="{54CB5437-6AFF-427F-B917-8A80C1508301}" type="presOf" srcId="{F988004D-32E2-440E-9601-B55EA0B84962}" destId="{2D4A07AB-3824-430B-9795-58E1CC84E594}" srcOrd="1" destOrd="0" presId="urn:microsoft.com/office/officeart/2008/layout/HorizontalMultiLevelHierarchy"/>
    <dgm:cxn modelId="{C94CC5FF-6F4D-4A72-92BA-CB3694FE2E40}" type="presOf" srcId="{CA8BCEA3-F1A8-4137-B9F6-B5D3D42CA2CF}" destId="{068C4C41-149E-4F90-A4FC-ECA6B16444E4}" srcOrd="1" destOrd="0" presId="urn:microsoft.com/office/officeart/2008/layout/HorizontalMultiLevelHierarchy"/>
    <dgm:cxn modelId="{5422DA02-4FBC-471F-AA91-2EB142F11E73}" type="presOf" srcId="{6546C8B6-EA5D-4583-B122-02493339C971}" destId="{63540167-8E9A-4BE5-B9A0-6A19B2D51849}" srcOrd="0" destOrd="0" presId="urn:microsoft.com/office/officeart/2008/layout/HorizontalMultiLevelHierarchy"/>
    <dgm:cxn modelId="{E326F482-0974-4873-9E76-7CB80A9C5700}" srcId="{8B5DADC3-4A75-446C-8E8E-490E42D50338}" destId="{C545914B-A3DA-44D4-8FB7-386417248156}" srcOrd="0" destOrd="0" parTransId="{CA8BCEA3-F1A8-4137-B9F6-B5D3D42CA2CF}" sibTransId="{5CB83444-93B8-45B7-8BFD-959D56CAC04B}"/>
    <dgm:cxn modelId="{05C80DA7-C72C-4E8F-894C-EBD4FFAB38E8}" type="presOf" srcId="{C545914B-A3DA-44D4-8FB7-386417248156}" destId="{37DCD67A-02E4-4ED4-8D51-3F49A07C0308}" srcOrd="0" destOrd="0" presId="urn:microsoft.com/office/officeart/2008/layout/HorizontalMultiLevelHierarchy"/>
    <dgm:cxn modelId="{6068577A-E682-4FDB-8490-15853EB1A87C}" type="presOf" srcId="{8B5DADC3-4A75-446C-8E8E-490E42D50338}" destId="{38169673-DCAD-4683-A5C8-A25D03E0D6D5}" srcOrd="0" destOrd="0" presId="urn:microsoft.com/office/officeart/2008/layout/HorizontalMultiLevelHierarchy"/>
    <dgm:cxn modelId="{4549E7EC-633C-45A6-90FC-F32E2E0E9E38}" type="presOf" srcId="{B1F8F985-30A1-48B6-9265-D2426F1E1ED9}" destId="{AF649920-C30A-4E77-B148-307C274AD954}" srcOrd="0" destOrd="0" presId="urn:microsoft.com/office/officeart/2008/layout/HorizontalMultiLevelHierarchy"/>
    <dgm:cxn modelId="{22752267-4CC2-4831-A06C-7C5F2B03DCB6}" type="presOf" srcId="{03FEF719-5ABA-426F-9817-FFA3895AB097}" destId="{1F8C94BA-2701-4BBF-9734-F077E94728DD}" srcOrd="0" destOrd="0" presId="urn:microsoft.com/office/officeart/2008/layout/HorizontalMultiLevelHierarchy"/>
    <dgm:cxn modelId="{E396EB51-3E12-4185-835C-761855FCCB40}" type="presOf" srcId="{47126A8E-438A-4240-9AC2-C545F3FA19C3}" destId="{D0714C95-496D-4067-BA0D-E05E5A0CD6CA}" srcOrd="0" destOrd="0" presId="urn:microsoft.com/office/officeart/2008/layout/HorizontalMultiLevelHierarchy"/>
    <dgm:cxn modelId="{C94E01C4-D266-4AAF-B228-A30F0D316224}" type="presOf" srcId="{4E23DEF3-969D-4CA1-AEDD-68711070D6B4}" destId="{EBE2AFB7-9FD3-4C66-A62B-5C454FD6DC8B}" srcOrd="1" destOrd="0" presId="urn:microsoft.com/office/officeart/2008/layout/HorizontalMultiLevelHierarchy"/>
    <dgm:cxn modelId="{F6BE3FE8-9532-44B1-8993-F609DEF39CD3}" type="presOf" srcId="{74C12C45-6AE5-4EE5-A2EF-C08553A32FB6}" destId="{FFA71A25-209A-425C-8A3A-ADA50A08793C}" srcOrd="1" destOrd="0" presId="urn:microsoft.com/office/officeart/2008/layout/HorizontalMultiLevelHierarchy"/>
    <dgm:cxn modelId="{4CF17428-F622-4FBF-827E-1338162E88A9}" srcId="{8B5DADC3-4A75-446C-8E8E-490E42D50338}" destId="{5E06532F-1F79-45BF-B966-D87756E6D484}" srcOrd="1" destOrd="0" parTransId="{4E23DEF3-969D-4CA1-AEDD-68711070D6B4}" sibTransId="{F832A402-C770-451D-A9F8-1634CF8D8A15}"/>
    <dgm:cxn modelId="{8A0FAECC-DBA1-4B2D-BC57-792A0696B7EF}" type="presOf" srcId="{17FF31F8-0342-4D05-81A9-6E95645CEDA2}" destId="{621B17F6-1E9F-48A3-9D7A-BBD7E0245970}" srcOrd="0" destOrd="0" presId="urn:microsoft.com/office/officeart/2008/layout/HorizontalMultiLevelHierarchy"/>
    <dgm:cxn modelId="{247E9A53-9DEB-4F62-92B2-D9B89C699FC7}" type="presOf" srcId="{ED0DA3EA-C6E2-4DBA-9684-5EDCA7F8FB03}" destId="{5E1231B2-27FD-4A24-90F6-D9188A365E0A}" srcOrd="0" destOrd="0" presId="urn:microsoft.com/office/officeart/2008/layout/HorizontalMultiLevelHierarchy"/>
    <dgm:cxn modelId="{5E4EDEB8-269B-4C85-B163-AC9AE4844E77}" type="presOf" srcId="{CA8BCEA3-F1A8-4137-B9F6-B5D3D42CA2CF}" destId="{561E1AB4-6C42-4863-A142-BC41EB909504}" srcOrd="0" destOrd="0" presId="urn:microsoft.com/office/officeart/2008/layout/HorizontalMultiLevelHierarchy"/>
    <dgm:cxn modelId="{16562AE0-FB79-4DB0-AF0D-7AC546D948FB}" type="presParOf" srcId="{000AB573-3E4F-43C3-8AC9-BF5F2A118059}" destId="{2CD911EA-5140-46D7-8306-F4B116371B53}" srcOrd="0" destOrd="0" presId="urn:microsoft.com/office/officeart/2008/layout/HorizontalMultiLevelHierarchy"/>
    <dgm:cxn modelId="{B60600BF-FB5A-432D-B650-A43E318F562B}" type="presParOf" srcId="{2CD911EA-5140-46D7-8306-F4B116371B53}" destId="{38169673-DCAD-4683-A5C8-A25D03E0D6D5}" srcOrd="0" destOrd="0" presId="urn:microsoft.com/office/officeart/2008/layout/HorizontalMultiLevelHierarchy"/>
    <dgm:cxn modelId="{A06FCBDC-1DA5-4EE2-A11A-FD1C5A6D8252}" type="presParOf" srcId="{2CD911EA-5140-46D7-8306-F4B116371B53}" destId="{10B206FA-2D99-4B85-8764-4ACE3352C94B}" srcOrd="1" destOrd="0" presId="urn:microsoft.com/office/officeart/2008/layout/HorizontalMultiLevelHierarchy"/>
    <dgm:cxn modelId="{596A5551-5296-41A6-A778-0F2B43332E4B}" type="presParOf" srcId="{10B206FA-2D99-4B85-8764-4ACE3352C94B}" destId="{561E1AB4-6C42-4863-A142-BC41EB909504}" srcOrd="0" destOrd="0" presId="urn:microsoft.com/office/officeart/2008/layout/HorizontalMultiLevelHierarchy"/>
    <dgm:cxn modelId="{258FDD12-F862-470B-B912-7F9CFF2997DE}" type="presParOf" srcId="{561E1AB4-6C42-4863-A142-BC41EB909504}" destId="{068C4C41-149E-4F90-A4FC-ECA6B16444E4}" srcOrd="0" destOrd="0" presId="urn:microsoft.com/office/officeart/2008/layout/HorizontalMultiLevelHierarchy"/>
    <dgm:cxn modelId="{C5AF5F15-C82D-4351-9F60-2B3C8AF0B115}" type="presParOf" srcId="{10B206FA-2D99-4B85-8764-4ACE3352C94B}" destId="{9235D7D1-4C58-4E65-832A-781EF5333ADD}" srcOrd="1" destOrd="0" presId="urn:microsoft.com/office/officeart/2008/layout/HorizontalMultiLevelHierarchy"/>
    <dgm:cxn modelId="{47A21B7E-B152-43B2-8C33-0F10F532A7C7}" type="presParOf" srcId="{9235D7D1-4C58-4E65-832A-781EF5333ADD}" destId="{37DCD67A-02E4-4ED4-8D51-3F49A07C0308}" srcOrd="0" destOrd="0" presId="urn:microsoft.com/office/officeart/2008/layout/HorizontalMultiLevelHierarchy"/>
    <dgm:cxn modelId="{EE05480F-4A52-4CC0-B545-E02155994B3D}" type="presParOf" srcId="{9235D7D1-4C58-4E65-832A-781EF5333ADD}" destId="{8408D8D5-A793-4BB3-8CF1-D7ABA101CD0D}" srcOrd="1" destOrd="0" presId="urn:microsoft.com/office/officeart/2008/layout/HorizontalMultiLevelHierarchy"/>
    <dgm:cxn modelId="{C58EE015-6C2A-4C2D-B3BB-2D00E4425916}" type="presParOf" srcId="{8408D8D5-A793-4BB3-8CF1-D7ABA101CD0D}" destId="{AF649920-C30A-4E77-B148-307C274AD954}" srcOrd="0" destOrd="0" presId="urn:microsoft.com/office/officeart/2008/layout/HorizontalMultiLevelHierarchy"/>
    <dgm:cxn modelId="{DBBBDCD2-B48A-4D17-BF34-F5863F3843C0}" type="presParOf" srcId="{AF649920-C30A-4E77-B148-307C274AD954}" destId="{E79317A7-8BFC-4906-9AFD-B7F5B600070B}" srcOrd="0" destOrd="0" presId="urn:microsoft.com/office/officeart/2008/layout/HorizontalMultiLevelHierarchy"/>
    <dgm:cxn modelId="{FC560A88-EA87-4A80-81B8-25BE01892B01}" type="presParOf" srcId="{8408D8D5-A793-4BB3-8CF1-D7ABA101CD0D}" destId="{6EBF855D-5864-4983-9069-1F620C054F22}" srcOrd="1" destOrd="0" presId="urn:microsoft.com/office/officeart/2008/layout/HorizontalMultiLevelHierarchy"/>
    <dgm:cxn modelId="{A1331ECC-1B3E-4CF2-8101-D1DD8EB6FB82}" type="presParOf" srcId="{6EBF855D-5864-4983-9069-1F620C054F22}" destId="{5E1231B2-27FD-4A24-90F6-D9188A365E0A}" srcOrd="0" destOrd="0" presId="urn:microsoft.com/office/officeart/2008/layout/HorizontalMultiLevelHierarchy"/>
    <dgm:cxn modelId="{337D0D3A-B152-4595-AD6E-F1A24D122DD8}" type="presParOf" srcId="{6EBF855D-5864-4983-9069-1F620C054F22}" destId="{E413323D-9A20-40B1-8A27-A44532B70795}" srcOrd="1" destOrd="0" presId="urn:microsoft.com/office/officeart/2008/layout/HorizontalMultiLevelHierarchy"/>
    <dgm:cxn modelId="{678BE364-1597-4884-B003-7C8C525667D6}" type="presParOf" srcId="{8408D8D5-A793-4BB3-8CF1-D7ABA101CD0D}" destId="{621B17F6-1E9F-48A3-9D7A-BBD7E0245970}" srcOrd="2" destOrd="0" presId="urn:microsoft.com/office/officeart/2008/layout/HorizontalMultiLevelHierarchy"/>
    <dgm:cxn modelId="{205485B8-083C-4ADC-AA0C-6FF5B44D06C2}" type="presParOf" srcId="{621B17F6-1E9F-48A3-9D7A-BBD7E0245970}" destId="{15277FE3-C63E-496C-AF10-758C28BA5C24}" srcOrd="0" destOrd="0" presId="urn:microsoft.com/office/officeart/2008/layout/HorizontalMultiLevelHierarchy"/>
    <dgm:cxn modelId="{0924E878-B31D-4EB3-9D8F-250AB27CD493}" type="presParOf" srcId="{8408D8D5-A793-4BB3-8CF1-D7ABA101CD0D}" destId="{89681455-4CBE-431C-994B-C48E3E5C8EB9}" srcOrd="3" destOrd="0" presId="urn:microsoft.com/office/officeart/2008/layout/HorizontalMultiLevelHierarchy"/>
    <dgm:cxn modelId="{D081C0D5-C209-4EEF-B8D2-D4E18F1580B5}" type="presParOf" srcId="{89681455-4CBE-431C-994B-C48E3E5C8EB9}" destId="{67255090-4629-4BB8-838E-0ADCBF9C7F7E}" srcOrd="0" destOrd="0" presId="urn:microsoft.com/office/officeart/2008/layout/HorizontalMultiLevelHierarchy"/>
    <dgm:cxn modelId="{D5DAF08D-1991-4E1B-91DF-F15CCD49B4BD}" type="presParOf" srcId="{89681455-4CBE-431C-994B-C48E3E5C8EB9}" destId="{6673BE59-F98E-400B-A3AB-1D5CC4E80AE3}" srcOrd="1" destOrd="0" presId="urn:microsoft.com/office/officeart/2008/layout/HorizontalMultiLevelHierarchy"/>
    <dgm:cxn modelId="{D0FEEDDE-4A03-4A06-BDE1-399063EAD0C3}" type="presParOf" srcId="{10B206FA-2D99-4B85-8764-4ACE3352C94B}" destId="{C0FB8EC1-D244-4B8D-94D6-16FE9AF5A0F9}" srcOrd="2" destOrd="0" presId="urn:microsoft.com/office/officeart/2008/layout/HorizontalMultiLevelHierarchy"/>
    <dgm:cxn modelId="{F032AA01-CD21-467B-8468-8D0837F8A806}" type="presParOf" srcId="{C0FB8EC1-D244-4B8D-94D6-16FE9AF5A0F9}" destId="{EBE2AFB7-9FD3-4C66-A62B-5C454FD6DC8B}" srcOrd="0" destOrd="0" presId="urn:microsoft.com/office/officeart/2008/layout/HorizontalMultiLevelHierarchy"/>
    <dgm:cxn modelId="{836089B1-C334-44BA-B43D-A7EA4D8AAA11}" type="presParOf" srcId="{10B206FA-2D99-4B85-8764-4ACE3352C94B}" destId="{0BCA8519-1FDD-499D-A617-298B6F2B4223}" srcOrd="3" destOrd="0" presId="urn:microsoft.com/office/officeart/2008/layout/HorizontalMultiLevelHierarchy"/>
    <dgm:cxn modelId="{5733322D-5B8C-4CAE-A357-9C1DC57EEB7A}" type="presParOf" srcId="{0BCA8519-1FDD-499D-A617-298B6F2B4223}" destId="{FF99478C-C6C7-437A-B94A-A25613354A49}" srcOrd="0" destOrd="0" presId="urn:microsoft.com/office/officeart/2008/layout/HorizontalMultiLevelHierarchy"/>
    <dgm:cxn modelId="{9A2074F1-9147-4365-93AF-804AB39EF435}" type="presParOf" srcId="{0BCA8519-1FDD-499D-A617-298B6F2B4223}" destId="{00BA08DB-53D3-43BD-AEDD-92D14FEA67DD}" srcOrd="1" destOrd="0" presId="urn:microsoft.com/office/officeart/2008/layout/HorizontalMultiLevelHierarchy"/>
    <dgm:cxn modelId="{8C805299-809F-4F6F-AF67-6B8D7B5C9748}" type="presParOf" srcId="{00BA08DB-53D3-43BD-AEDD-92D14FEA67DD}" destId="{CEE23E3D-5D8B-4676-A7CA-A03F23489730}" srcOrd="0" destOrd="0" presId="urn:microsoft.com/office/officeart/2008/layout/HorizontalMultiLevelHierarchy"/>
    <dgm:cxn modelId="{16A06EFB-FC9A-4366-A911-6247D7959574}" type="presParOf" srcId="{CEE23E3D-5D8B-4676-A7CA-A03F23489730}" destId="{FFA71A25-209A-425C-8A3A-ADA50A08793C}" srcOrd="0" destOrd="0" presId="urn:microsoft.com/office/officeart/2008/layout/HorizontalMultiLevelHierarchy"/>
    <dgm:cxn modelId="{56A77635-25E4-4B67-BC05-9CB3D84EE8DD}" type="presParOf" srcId="{00BA08DB-53D3-43BD-AEDD-92D14FEA67DD}" destId="{63891569-FF02-4F87-8143-7BE7F47F89E2}" srcOrd="1" destOrd="0" presId="urn:microsoft.com/office/officeart/2008/layout/HorizontalMultiLevelHierarchy"/>
    <dgm:cxn modelId="{70D1B324-162E-442A-990C-B4336BD2C29A}" type="presParOf" srcId="{63891569-FF02-4F87-8143-7BE7F47F89E2}" destId="{63540167-8E9A-4BE5-B9A0-6A19B2D51849}" srcOrd="0" destOrd="0" presId="urn:microsoft.com/office/officeart/2008/layout/HorizontalMultiLevelHierarchy"/>
    <dgm:cxn modelId="{9DD9E036-F11B-4419-8673-55C9CCFCFDA3}" type="presParOf" srcId="{63891569-FF02-4F87-8143-7BE7F47F89E2}" destId="{569D0C4B-F908-4F42-8D1C-9833FC811052}" srcOrd="1" destOrd="0" presId="urn:microsoft.com/office/officeart/2008/layout/HorizontalMultiLevelHierarchy"/>
    <dgm:cxn modelId="{9273BE48-C5A9-4B9C-919A-B5BDBDA92639}" type="presParOf" srcId="{00BA08DB-53D3-43BD-AEDD-92D14FEA67DD}" destId="{5433E8BC-3E6D-4CC3-8CF2-39FFEA05067C}" srcOrd="2" destOrd="0" presId="urn:microsoft.com/office/officeart/2008/layout/HorizontalMultiLevelHierarchy"/>
    <dgm:cxn modelId="{6CEB7D0B-16FF-4DDD-A7E0-F132E152F153}" type="presParOf" srcId="{5433E8BC-3E6D-4CC3-8CF2-39FFEA05067C}" destId="{BC6315D5-9C82-43BF-A9DD-5AA6A45A1786}" srcOrd="0" destOrd="0" presId="urn:microsoft.com/office/officeart/2008/layout/HorizontalMultiLevelHierarchy"/>
    <dgm:cxn modelId="{BD56DF95-5D94-406A-8AF6-7C5B6E8AB487}" type="presParOf" srcId="{00BA08DB-53D3-43BD-AEDD-92D14FEA67DD}" destId="{0694E61F-FEA9-4306-B5F7-8B1C67B640D5}" srcOrd="3" destOrd="0" presId="urn:microsoft.com/office/officeart/2008/layout/HorizontalMultiLevelHierarchy"/>
    <dgm:cxn modelId="{F077CB8E-EC17-4CAC-834E-2C20E056ACD4}" type="presParOf" srcId="{0694E61F-FEA9-4306-B5F7-8B1C67B640D5}" destId="{D0714C95-496D-4067-BA0D-E05E5A0CD6CA}" srcOrd="0" destOrd="0" presId="urn:microsoft.com/office/officeart/2008/layout/HorizontalMultiLevelHierarchy"/>
    <dgm:cxn modelId="{BB16ABC9-8922-492F-8A75-F2A6A4D419E6}" type="presParOf" srcId="{0694E61F-FEA9-4306-B5F7-8B1C67B640D5}" destId="{6B1AFB1B-29C9-44E1-BE22-1EA15B496D93}" srcOrd="1" destOrd="0" presId="urn:microsoft.com/office/officeart/2008/layout/HorizontalMultiLevelHierarchy"/>
    <dgm:cxn modelId="{DC229FE1-F8C8-4FFF-8FAE-B0AE4D5C0562}" type="presParOf" srcId="{00BA08DB-53D3-43BD-AEDD-92D14FEA67DD}" destId="{24603BA3-9210-4382-AB4E-22EF6EB2BEF7}" srcOrd="4" destOrd="0" presId="urn:microsoft.com/office/officeart/2008/layout/HorizontalMultiLevelHierarchy"/>
    <dgm:cxn modelId="{C0740EF2-4C41-4283-B1F0-DF160EEC155C}" type="presParOf" srcId="{24603BA3-9210-4382-AB4E-22EF6EB2BEF7}" destId="{2D4A07AB-3824-430B-9795-58E1CC84E594}" srcOrd="0" destOrd="0" presId="urn:microsoft.com/office/officeart/2008/layout/HorizontalMultiLevelHierarchy"/>
    <dgm:cxn modelId="{5025D6AD-52B3-4C2C-B065-C9351E854117}" type="presParOf" srcId="{00BA08DB-53D3-43BD-AEDD-92D14FEA67DD}" destId="{F77B1936-84A2-4640-A150-E18124E8C044}" srcOrd="5" destOrd="0" presId="urn:microsoft.com/office/officeart/2008/layout/HorizontalMultiLevelHierarchy"/>
    <dgm:cxn modelId="{B1FB84C9-B2F2-4998-9EBE-3FE121CE6236}" type="presParOf" srcId="{F77B1936-84A2-4640-A150-E18124E8C044}" destId="{1F8C94BA-2701-4BBF-9734-F077E94728DD}" srcOrd="0" destOrd="0" presId="urn:microsoft.com/office/officeart/2008/layout/HorizontalMultiLevelHierarchy"/>
    <dgm:cxn modelId="{24EE7993-5EDB-4924-A824-8CA54DEAFA64}" type="presParOf" srcId="{F77B1936-84A2-4640-A150-E18124E8C044}" destId="{653ABB1D-4C02-46A6-A6A8-53952EC3E26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FF911-6621-457D-812D-272A9C0E0DED}">
      <dsp:nvSpPr>
        <dsp:cNvPr id="0" name=""/>
        <dsp:cNvSpPr/>
      </dsp:nvSpPr>
      <dsp:spPr>
        <a:xfrm>
          <a:off x="4310829" y="1337735"/>
          <a:ext cx="192408" cy="1751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1250"/>
              </a:lnTo>
              <a:lnTo>
                <a:pt x="192408" y="1751250"/>
              </a:lnTo>
            </a:path>
          </a:pathLst>
        </a:custGeom>
        <a:noFill/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45354B-7321-4371-B23E-8A41485F94FA}">
      <dsp:nvSpPr>
        <dsp:cNvPr id="0" name=""/>
        <dsp:cNvSpPr/>
      </dsp:nvSpPr>
      <dsp:spPr>
        <a:xfrm>
          <a:off x="4196116" y="1337735"/>
          <a:ext cx="114713" cy="673967"/>
        </a:xfrm>
        <a:custGeom>
          <a:avLst/>
          <a:gdLst/>
          <a:ahLst/>
          <a:cxnLst/>
          <a:rect l="0" t="0" r="0" b="0"/>
          <a:pathLst>
            <a:path>
              <a:moveTo>
                <a:pt x="114713" y="0"/>
              </a:moveTo>
              <a:lnTo>
                <a:pt x="114713" y="673967"/>
              </a:lnTo>
              <a:lnTo>
                <a:pt x="0" y="673967"/>
              </a:lnTo>
            </a:path>
          </a:pathLst>
        </a:custGeom>
        <a:noFill/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F9A713-3B4A-4F3B-85D5-35698F568412}">
      <dsp:nvSpPr>
        <dsp:cNvPr id="0" name=""/>
        <dsp:cNvSpPr/>
      </dsp:nvSpPr>
      <dsp:spPr>
        <a:xfrm>
          <a:off x="4310829" y="1337735"/>
          <a:ext cx="392589" cy="557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7366"/>
              </a:lnTo>
              <a:lnTo>
                <a:pt x="392589" y="557366"/>
              </a:lnTo>
            </a:path>
          </a:pathLst>
        </a:custGeom>
        <a:noFill/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23BC00-C3FA-4CE5-B50E-F655C125D9B8}">
      <dsp:nvSpPr>
        <dsp:cNvPr id="0" name=""/>
        <dsp:cNvSpPr/>
      </dsp:nvSpPr>
      <dsp:spPr>
        <a:xfrm>
          <a:off x="3548433" y="389315"/>
          <a:ext cx="1584735" cy="5064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5642"/>
              </a:lnTo>
              <a:lnTo>
                <a:pt x="1584735" y="375642"/>
              </a:lnTo>
              <a:lnTo>
                <a:pt x="1584735" y="506406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CAEF11-3CCB-469C-8011-B6EB44518BB4}">
      <dsp:nvSpPr>
        <dsp:cNvPr id="0" name=""/>
        <dsp:cNvSpPr/>
      </dsp:nvSpPr>
      <dsp:spPr>
        <a:xfrm>
          <a:off x="929520" y="1311551"/>
          <a:ext cx="143593" cy="1574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4744"/>
              </a:lnTo>
              <a:lnTo>
                <a:pt x="143593" y="1574744"/>
              </a:lnTo>
            </a:path>
          </a:pathLst>
        </a:custGeom>
        <a:noFill/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13F663-1ECD-48BF-901E-6AC5A6A3C2B6}">
      <dsp:nvSpPr>
        <dsp:cNvPr id="0" name=""/>
        <dsp:cNvSpPr/>
      </dsp:nvSpPr>
      <dsp:spPr>
        <a:xfrm>
          <a:off x="929520" y="1311551"/>
          <a:ext cx="143593" cy="716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6178"/>
              </a:lnTo>
              <a:lnTo>
                <a:pt x="143593" y="716178"/>
              </a:lnTo>
            </a:path>
          </a:pathLst>
        </a:custGeom>
        <a:noFill/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0698EB-6F20-4ADF-AF4A-39788DC2CBAD}">
      <dsp:nvSpPr>
        <dsp:cNvPr id="0" name=""/>
        <dsp:cNvSpPr/>
      </dsp:nvSpPr>
      <dsp:spPr>
        <a:xfrm>
          <a:off x="1632646" y="389315"/>
          <a:ext cx="1915786" cy="530467"/>
        </a:xfrm>
        <a:custGeom>
          <a:avLst/>
          <a:gdLst/>
          <a:ahLst/>
          <a:cxnLst/>
          <a:rect l="0" t="0" r="0" b="0"/>
          <a:pathLst>
            <a:path>
              <a:moveTo>
                <a:pt x="1915786" y="0"/>
              </a:moveTo>
              <a:lnTo>
                <a:pt x="1915786" y="399703"/>
              </a:lnTo>
              <a:lnTo>
                <a:pt x="0" y="399703"/>
              </a:lnTo>
              <a:lnTo>
                <a:pt x="0" y="530467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AA0C24-12E1-4252-BB79-7194DE0A9468}">
      <dsp:nvSpPr>
        <dsp:cNvPr id="0" name=""/>
        <dsp:cNvSpPr/>
      </dsp:nvSpPr>
      <dsp:spPr>
        <a:xfrm>
          <a:off x="1320843" y="0"/>
          <a:ext cx="4455179" cy="38931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ГЛАВНЫЕ АДМИНИСТРАТОРЫ ДОХОДОВ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20843" y="0"/>
        <a:ext cx="4455179" cy="389315"/>
      </dsp:txXfrm>
    </dsp:sp>
    <dsp:sp modelId="{170F6D0D-AB3B-4252-906D-12FD44F27447}">
      <dsp:nvSpPr>
        <dsp:cNvPr id="0" name=""/>
        <dsp:cNvSpPr/>
      </dsp:nvSpPr>
      <dsp:spPr>
        <a:xfrm>
          <a:off x="753738" y="919782"/>
          <a:ext cx="1757816" cy="391768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НАЛОГОВЫ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3738" y="919782"/>
        <a:ext cx="1757816" cy="391768"/>
      </dsp:txXfrm>
    </dsp:sp>
    <dsp:sp modelId="{442E1E88-A9F3-4E14-801B-1731318382EF}">
      <dsp:nvSpPr>
        <dsp:cNvPr id="0" name=""/>
        <dsp:cNvSpPr/>
      </dsp:nvSpPr>
      <dsp:spPr>
        <a:xfrm>
          <a:off x="1073114" y="1787663"/>
          <a:ext cx="1187984" cy="480134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УФНС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289,4(43,8%)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3114" y="1787663"/>
        <a:ext cx="1187984" cy="480134"/>
      </dsp:txXfrm>
    </dsp:sp>
    <dsp:sp modelId="{3E3A4D9F-BB0F-4397-AB73-13EA213BAA64}">
      <dsp:nvSpPr>
        <dsp:cNvPr id="0" name=""/>
        <dsp:cNvSpPr/>
      </dsp:nvSpPr>
      <dsp:spPr>
        <a:xfrm>
          <a:off x="1073114" y="2493571"/>
          <a:ext cx="1452912" cy="785449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Министерство экологии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0,05(0,01%)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3114" y="2493571"/>
        <a:ext cx="1452912" cy="785449"/>
      </dsp:txXfrm>
    </dsp:sp>
    <dsp:sp modelId="{E5FB7254-49F1-4432-9B29-9045723AF63D}">
      <dsp:nvSpPr>
        <dsp:cNvPr id="0" name=""/>
        <dsp:cNvSpPr/>
      </dsp:nvSpPr>
      <dsp:spPr>
        <a:xfrm>
          <a:off x="4105244" y="895722"/>
          <a:ext cx="2055846" cy="442013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НЕНАЛОГОВЫ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05244" y="895722"/>
        <a:ext cx="2055846" cy="442013"/>
      </dsp:txXfrm>
    </dsp:sp>
    <dsp:sp modelId="{CE8DD864-566F-4124-B883-39D18409DABB}">
      <dsp:nvSpPr>
        <dsp:cNvPr id="0" name=""/>
        <dsp:cNvSpPr/>
      </dsp:nvSpPr>
      <dsp:spPr>
        <a:xfrm>
          <a:off x="4703418" y="1565240"/>
          <a:ext cx="1376172" cy="659723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Министерство юстиции                0,6 (0,1%)</a:t>
          </a:r>
        </a:p>
      </dsp:txBody>
      <dsp:txXfrm>
        <a:off x="4703418" y="1565240"/>
        <a:ext cx="1376172" cy="659723"/>
      </dsp:txXfrm>
    </dsp:sp>
    <dsp:sp modelId="{AA38DAD4-C174-4CBC-A4B8-1AE0CFC605FF}">
      <dsp:nvSpPr>
        <dsp:cNvPr id="0" name=""/>
        <dsp:cNvSpPr/>
      </dsp:nvSpPr>
      <dsp:spPr>
        <a:xfrm>
          <a:off x="2648169" y="1619899"/>
          <a:ext cx="1547946" cy="783606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Администрация г.Судака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368,1(55,7%)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48169" y="1619899"/>
        <a:ext cx="1547946" cy="783606"/>
      </dsp:txXfrm>
    </dsp:sp>
    <dsp:sp modelId="{9818A58E-F28F-418A-AC0B-DFCEC70BBEAD}">
      <dsp:nvSpPr>
        <dsp:cNvPr id="0" name=""/>
        <dsp:cNvSpPr/>
      </dsp:nvSpPr>
      <dsp:spPr>
        <a:xfrm>
          <a:off x="4503237" y="2698528"/>
          <a:ext cx="1660590" cy="780916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Федеральная служба по надзору в сфере природопользования  2,5 (0,3%)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03237" y="2698528"/>
        <a:ext cx="1660590" cy="7809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0.19887</cdr:x>
      <cdr:y>0.47354</cdr:y>
    </cdr:from>
    <cdr:to>
      <cdr:x>0.31575</cdr:x>
      <cdr:y>0.56744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32255" y="2216396"/>
          <a:ext cx="900543" cy="4395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1 393,3</a:t>
          </a:r>
        </a:p>
        <a:p xmlns:a="http://schemas.openxmlformats.org/drawingml/2006/main"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0.45365</cdr:x>
      <cdr:y>0.25815</cdr:y>
    </cdr:from>
    <cdr:to>
      <cdr:x>0.5658</cdr:x>
      <cdr:y>0.35046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495294" y="1208284"/>
          <a:ext cx="864100" cy="4320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1 795,4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0.71237</cdr:x>
      <cdr:y>0.36923</cdr:y>
    </cdr:from>
    <cdr:to>
      <cdr:x>0.82243</cdr:x>
      <cdr:y>0.44615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488740" y="1728192"/>
          <a:ext cx="847932" cy="360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1 528,5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0.57219</cdr:x>
      <cdr:y>0.25879</cdr:y>
    </cdr:from>
    <cdr:to>
      <cdr:x>0.68434</cdr:x>
      <cdr:y>0.36923</cdr:y>
    </cdr:to>
    <cdr:cxnSp macro="">
      <cdr:nvCxnSpPr>
        <cdr:cNvPr id="6" name="Прямая со стрелкой 5"/>
        <cdr:cNvCxnSpPr/>
      </cdr:nvCxnSpPr>
      <cdr:spPr>
        <a:xfrm xmlns:a="http://schemas.openxmlformats.org/drawingml/2006/main">
          <a:off x="4408620" y="1211258"/>
          <a:ext cx="864096" cy="516934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accent6">
              <a:lumMod val="50000"/>
            </a:schemeClr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0.28783</cdr:x>
      <cdr:y>0.33507</cdr:y>
    </cdr:from>
    <cdr:to>
      <cdr:x>0.43725</cdr:x>
      <cdr:y>0.45751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V="1">
          <a:off x="2217724" y="1568324"/>
          <a:ext cx="1151201" cy="573076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accent6">
              <a:lumMod val="50000"/>
            </a:schemeClr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0.28915</cdr:x>
      <cdr:y>0.28493</cdr:y>
    </cdr:from>
    <cdr:to>
      <cdr:x>0.4571</cdr:x>
      <cdr:y>0.36451</cdr:y>
    </cdr:to>
    <cdr:sp macro="" textlink="">
      <cdr:nvSpPr>
        <cdr:cNvPr id="9" name="TextBox 8"/>
        <cdr:cNvSpPr txBox="1"/>
      </cdr:nvSpPr>
      <cdr:spPr>
        <a:xfrm xmlns:a="http://schemas.openxmlformats.org/drawingml/2006/main" rot="-1440000">
          <a:off x="2227863" y="1333615"/>
          <a:ext cx="1294033" cy="3724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+28,9%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0.5799</cdr:x>
      <cdr:y>0.20925</cdr:y>
    </cdr:from>
    <cdr:to>
      <cdr:x>0.73048</cdr:x>
      <cdr:y>0.32731</cdr:y>
    </cdr:to>
    <cdr:sp macro="" textlink="">
      <cdr:nvSpPr>
        <cdr:cNvPr id="10" name="TextBox 9"/>
        <cdr:cNvSpPr txBox="1"/>
      </cdr:nvSpPr>
      <cdr:spPr>
        <a:xfrm xmlns:a="http://schemas.openxmlformats.org/drawingml/2006/main" rot="23460000">
          <a:off x="4468070" y="979383"/>
          <a:ext cx="1160177" cy="5526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14,9%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0.04762</cdr:x>
      <cdr:y>0.75323</cdr:y>
    </cdr:from>
    <cdr:to>
      <cdr:x>0.4085</cdr:x>
      <cdr:y>0.86221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" y="1855996"/>
          <a:ext cx="1091496" cy="268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 rtl="0">
            <a:defRPr lang="ru-RU" sz="1200" b="1" i="0" u="none" strike="noStrike" kern="1200" baseline="0" dirty="0">
              <a:solidFill>
                <a:srgbClr val="DC5924">
                  <a:lumMod val="10000"/>
                </a:srgbClr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r>
            <a:rPr lang="ru-RU" sz="1200" b="1" kern="1200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156,7  93,3%</a:t>
          </a:r>
          <a:endParaRPr lang="ru-RU" sz="1200" b="1" kern="1200" dirty="0">
            <a:solidFill>
              <a:schemeClr val="accent5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0.23684</cdr:x>
      <cdr:y>0.28566</cdr:y>
    </cdr:from>
    <cdr:to>
      <cdr:x>0.63128</cdr:x>
      <cdr:y>0.40278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48072" y="703868"/>
          <a:ext cx="1079302" cy="2886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 rtl="0">
            <a:defRPr lang="ru-RU" sz="1200" b="1" i="0" u="none" strike="noStrike" kern="1200" baseline="0" dirty="0">
              <a:solidFill>
                <a:srgbClr val="DC5924">
                  <a:lumMod val="10000"/>
                </a:srgbClr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r>
            <a:rPr lang="ru-RU" sz="1200" b="1" kern="1200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11,3    6,7%</a:t>
          </a:r>
          <a:endParaRPr lang="ru-RU" sz="1200" b="1" kern="1200" dirty="0">
            <a:solidFill>
              <a:schemeClr val="accent5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0.10353</cdr:x>
      <cdr:y>0.61111</cdr:y>
    </cdr:from>
    <cdr:to>
      <cdr:x>0.24783</cdr:x>
      <cdr:y>0.72222</cdr:y>
    </cdr:to>
    <cdr:cxnSp macro="">
      <cdr:nvCxnSpPr>
        <cdr:cNvPr id="6" name="Прямая со стрелкой 5"/>
        <cdr:cNvCxnSpPr/>
      </cdr:nvCxnSpPr>
      <cdr:spPr bwMode="auto">
        <a:xfrm xmlns:a="http://schemas.openxmlformats.org/drawingml/2006/main" flipV="1">
          <a:off x="929923" y="3168352"/>
          <a:ext cx="1296144" cy="57606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5">
              <a:lumMod val="25000"/>
            </a:schemeClr>
          </a:solidFill>
          <a:headEnd type="none" w="med" len="med"/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0.10566</cdr:x>
      <cdr:y>0.5988</cdr:y>
    </cdr:from>
    <cdr:to>
      <cdr:x>0.22193</cdr:x>
      <cdr:y>0.68762</cdr:y>
    </cdr:to>
    <cdr:sp macro="" textlink="">
      <cdr:nvSpPr>
        <cdr:cNvPr id="8" name="TextBox 7"/>
        <cdr:cNvSpPr txBox="1"/>
      </cdr:nvSpPr>
      <cdr:spPr>
        <a:xfrm xmlns:a="http://schemas.openxmlformats.org/drawingml/2006/main" rot="20275075">
          <a:off x="949083" y="3104536"/>
          <a:ext cx="1044343" cy="4604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>
              <a:latin typeface="Times New Roman" pitchFamily="18" charset="0"/>
              <a:cs typeface="Times New Roman" pitchFamily="18" charset="0"/>
            </a:rPr>
            <a:t>н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а 8,6%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0.30394</cdr:x>
      <cdr:y>0.63889</cdr:y>
    </cdr:from>
    <cdr:to>
      <cdr:x>0.44023</cdr:x>
      <cdr:y>0.75</cdr:y>
    </cdr:to>
    <cdr:cxnSp macro="">
      <cdr:nvCxnSpPr>
        <cdr:cNvPr id="9" name="Прямая со стрелкой 8"/>
        <cdr:cNvCxnSpPr/>
      </cdr:nvCxnSpPr>
      <cdr:spPr bwMode="auto">
        <a:xfrm xmlns:a="http://schemas.openxmlformats.org/drawingml/2006/main" flipV="1">
          <a:off x="2730123" y="3312368"/>
          <a:ext cx="1224136" cy="57606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5">
              <a:lumMod val="25000"/>
            </a:schemeClr>
          </a:solidFill>
          <a:headEnd type="none" w="med" len="med"/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0.29998</cdr:x>
      <cdr:y>0.60005</cdr:y>
    </cdr:from>
    <cdr:to>
      <cdr:x>0.42825</cdr:x>
      <cdr:y>0.68338</cdr:y>
    </cdr:to>
    <cdr:sp macro="" textlink="">
      <cdr:nvSpPr>
        <cdr:cNvPr id="13" name="TextBox 12"/>
        <cdr:cNvSpPr txBox="1"/>
      </cdr:nvSpPr>
      <cdr:spPr>
        <a:xfrm xmlns:a="http://schemas.openxmlformats.org/drawingml/2006/main" rot="20039842">
          <a:off x="2694510" y="3111007"/>
          <a:ext cx="1152128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>
              <a:latin typeface="Times New Roman" pitchFamily="18" charset="0"/>
              <a:cs typeface="Times New Roman" pitchFamily="18" charset="0"/>
            </a:rPr>
            <a:t>в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1,5 раз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0.66843</cdr:x>
      <cdr:y>0.05398</cdr:y>
    </cdr:from>
    <cdr:to>
      <cdr:x>0.79299</cdr:x>
      <cdr:y>0.19545</cdr:y>
    </cdr:to>
    <cdr:cxnSp macro="">
      <cdr:nvCxnSpPr>
        <cdr:cNvPr id="14" name="Прямая со стрелкой 13"/>
        <cdr:cNvCxnSpPr/>
      </cdr:nvCxnSpPr>
      <cdr:spPr bwMode="auto">
        <a:xfrm xmlns:a="http://schemas.openxmlformats.org/drawingml/2006/main" flipV="1">
          <a:off x="6004043" y="279862"/>
          <a:ext cx="1118837" cy="73346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5">
              <a:lumMod val="25000"/>
            </a:schemeClr>
          </a:solidFill>
          <a:headEnd type="none" w="med" len="med"/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0.49708</cdr:x>
      <cdr:y>0.2762</cdr:y>
    </cdr:from>
    <cdr:to>
      <cdr:x>0.65742</cdr:x>
      <cdr:y>0.31787</cdr:y>
    </cdr:to>
    <cdr:cxnSp macro="">
      <cdr:nvCxnSpPr>
        <cdr:cNvPr id="18" name="Прямая со стрелкой 17"/>
        <cdr:cNvCxnSpPr/>
      </cdr:nvCxnSpPr>
      <cdr:spPr bwMode="auto">
        <a:xfrm xmlns:a="http://schemas.openxmlformats.org/drawingml/2006/main">
          <a:off x="4464961" y="1431990"/>
          <a:ext cx="1440160" cy="21603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5">
              <a:lumMod val="25000"/>
            </a:schemeClr>
          </a:solidFill>
          <a:headEnd type="none" w="med" len="med"/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0.11342</cdr:x>
      <cdr:y>0.79371</cdr:y>
    </cdr:from>
    <cdr:to>
      <cdr:x>0.16152</cdr:x>
      <cdr:y>0.90713</cdr:y>
    </cdr:to>
    <cdr:sp macro="" textlink="">
      <cdr:nvSpPr>
        <cdr:cNvPr id="23" name="TextBox 22"/>
        <cdr:cNvSpPr txBox="1"/>
      </cdr:nvSpPr>
      <cdr:spPr>
        <a:xfrm xmlns:a="http://schemas.openxmlformats.org/drawingml/2006/main" rot="16374328">
          <a:off x="940808" y="4193027"/>
          <a:ext cx="588047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itchFamily="18" charset="0"/>
              <a:cs typeface="Times New Roman" pitchFamily="18" charset="0"/>
            </a:rPr>
            <a:t>266,2</a:t>
          </a:r>
        </a:p>
      </cdr:txBody>
    </cdr:sp>
  </cdr:relSizeAnchor>
  <cdr:relSizeAnchor xmlns:cdr="http://schemas.openxmlformats.org/drawingml/2006/chartDrawing">
    <cdr:from>
      <cdr:x>0.15796</cdr:x>
      <cdr:y>0.79167</cdr:y>
    </cdr:from>
    <cdr:to>
      <cdr:x>0.19195</cdr:x>
      <cdr:y>0.90278</cdr:y>
    </cdr:to>
    <cdr:sp macro="" textlink="">
      <cdr:nvSpPr>
        <cdr:cNvPr id="24" name="TextBox 23"/>
        <cdr:cNvSpPr txBox="1"/>
      </cdr:nvSpPr>
      <cdr:spPr>
        <a:xfrm xmlns:a="http://schemas.openxmlformats.org/drawingml/2006/main" rot="16200000">
          <a:off x="1283464" y="4239815"/>
          <a:ext cx="576064" cy="3053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itchFamily="18" charset="0"/>
              <a:cs typeface="Times New Roman" pitchFamily="18" charset="0"/>
            </a:rPr>
            <a:t>305,1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0.20774</cdr:x>
      <cdr:y>0.77778</cdr:y>
    </cdr:from>
    <cdr:to>
      <cdr:x>0.23981</cdr:x>
      <cdr:y>0.90278</cdr:y>
    </cdr:to>
    <cdr:sp macro="" textlink="">
      <cdr:nvSpPr>
        <cdr:cNvPr id="25" name="TextBox 24"/>
        <cdr:cNvSpPr txBox="1"/>
      </cdr:nvSpPr>
      <cdr:spPr>
        <a:xfrm xmlns:a="http://schemas.openxmlformats.org/drawingml/2006/main" rot="16200000">
          <a:off x="1686007" y="4212468"/>
          <a:ext cx="64807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itchFamily="18" charset="0"/>
              <a:cs typeface="Times New Roman" pitchFamily="18" charset="0"/>
            </a:rPr>
            <a:t>289,4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0.31404</cdr:x>
      <cdr:y>0.7762</cdr:y>
    </cdr:from>
    <cdr:to>
      <cdr:x>0.34611</cdr:x>
      <cdr:y>0.91667</cdr:y>
    </cdr:to>
    <cdr:sp macro="" textlink="">
      <cdr:nvSpPr>
        <cdr:cNvPr id="26" name="TextBox 25"/>
        <cdr:cNvSpPr txBox="1"/>
      </cdr:nvSpPr>
      <cdr:spPr>
        <a:xfrm xmlns:a="http://schemas.openxmlformats.org/drawingml/2006/main" rot="16200000">
          <a:off x="2600702" y="4244381"/>
          <a:ext cx="728267" cy="288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itchFamily="18" charset="0"/>
              <a:cs typeface="Times New Roman" pitchFamily="18" charset="0"/>
            </a:rPr>
            <a:t> 244,4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0.18369</cdr:x>
      <cdr:y>0.13889</cdr:y>
    </cdr:from>
    <cdr:to>
      <cdr:x>0.24783</cdr:x>
      <cdr:y>0.23611</cdr:y>
    </cdr:to>
    <cdr:sp macro="" textlink="">
      <cdr:nvSpPr>
        <cdr:cNvPr id="27" name="TextBox 26"/>
        <cdr:cNvSpPr txBox="1"/>
      </cdr:nvSpPr>
      <cdr:spPr>
        <a:xfrm xmlns:a="http://schemas.openxmlformats.org/drawingml/2006/main">
          <a:off x="1650003" y="720080"/>
          <a:ext cx="576064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0.36006</cdr:x>
      <cdr:y>0.79167</cdr:y>
    </cdr:from>
    <cdr:to>
      <cdr:x>0.39213</cdr:x>
      <cdr:y>0.90972</cdr:y>
    </cdr:to>
    <cdr:sp macro="" textlink="">
      <cdr:nvSpPr>
        <cdr:cNvPr id="28" name="TextBox 27"/>
        <cdr:cNvSpPr txBox="1"/>
      </cdr:nvSpPr>
      <cdr:spPr>
        <a:xfrm xmlns:a="http://schemas.openxmlformats.org/drawingml/2006/main" rot="16200000">
          <a:off x="3072161" y="4266474"/>
          <a:ext cx="61206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itchFamily="18" charset="0"/>
              <a:cs typeface="Times New Roman" pitchFamily="18" charset="0"/>
            </a:rPr>
            <a:t> 300,3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0.40816</cdr:x>
      <cdr:y>0.77778</cdr:y>
    </cdr:from>
    <cdr:to>
      <cdr:x>0.44023</cdr:x>
      <cdr:y>0.89583</cdr:y>
    </cdr:to>
    <cdr:sp macro="" textlink="">
      <cdr:nvSpPr>
        <cdr:cNvPr id="29" name="TextBox 28"/>
        <cdr:cNvSpPr txBox="1"/>
      </cdr:nvSpPr>
      <cdr:spPr>
        <a:xfrm xmlns:a="http://schemas.openxmlformats.org/drawingml/2006/main" rot="16200000">
          <a:off x="3504209" y="4194466"/>
          <a:ext cx="61206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itchFamily="18" charset="0"/>
              <a:cs typeface="Times New Roman" pitchFamily="18" charset="0"/>
            </a:rPr>
            <a:t>371,4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0.51238</cdr:x>
      <cdr:y>0.54167</cdr:y>
    </cdr:from>
    <cdr:to>
      <cdr:x>0.55246</cdr:x>
      <cdr:y>0.79009</cdr:y>
    </cdr:to>
    <cdr:sp macro="" textlink="">
      <cdr:nvSpPr>
        <cdr:cNvPr id="30" name="TextBox 29"/>
        <cdr:cNvSpPr txBox="1"/>
      </cdr:nvSpPr>
      <cdr:spPr>
        <a:xfrm xmlns:a="http://schemas.openxmlformats.org/drawingml/2006/main" rot="16200000">
          <a:off x="4138384" y="3272301"/>
          <a:ext cx="1287957" cy="3600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itchFamily="18" charset="0"/>
              <a:cs typeface="Times New Roman" pitchFamily="18" charset="0"/>
            </a:rPr>
            <a:t>882,7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0.56048</cdr:x>
      <cdr:y>0.625</cdr:y>
    </cdr:from>
    <cdr:to>
      <cdr:x>0.59254</cdr:x>
      <cdr:y>0.79009</cdr:y>
    </cdr:to>
    <cdr:sp macro="" textlink="">
      <cdr:nvSpPr>
        <cdr:cNvPr id="31" name="TextBox 30"/>
        <cdr:cNvSpPr txBox="1"/>
      </cdr:nvSpPr>
      <cdr:spPr>
        <a:xfrm xmlns:a="http://schemas.openxmlformats.org/drawingml/2006/main" rot="16200000">
          <a:off x="4750430" y="3524336"/>
          <a:ext cx="855926" cy="2879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itchFamily="18" charset="0"/>
              <a:cs typeface="Times New Roman" pitchFamily="18" charset="0"/>
            </a:rPr>
            <a:t>1190,0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0.60858</cdr:x>
      <cdr:y>0.65278</cdr:y>
    </cdr:from>
    <cdr:to>
      <cdr:x>0.64064</cdr:x>
      <cdr:y>0.79167</cdr:y>
    </cdr:to>
    <cdr:sp macro="" textlink="">
      <cdr:nvSpPr>
        <cdr:cNvPr id="32" name="TextBox 31"/>
        <cdr:cNvSpPr txBox="1"/>
      </cdr:nvSpPr>
      <cdr:spPr>
        <a:xfrm xmlns:a="http://schemas.openxmlformats.org/drawingml/2006/main" rot="16200000">
          <a:off x="5250403" y="3600400"/>
          <a:ext cx="72008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itchFamily="18" charset="0"/>
              <a:cs typeface="Times New Roman" pitchFamily="18" charset="0"/>
            </a:rPr>
            <a:t>867,7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0.71279</cdr:x>
      <cdr:y>0.40278</cdr:y>
    </cdr:from>
    <cdr:to>
      <cdr:x>0.74486</cdr:x>
      <cdr:y>0.66509</cdr:y>
    </cdr:to>
    <cdr:sp macro="" textlink="">
      <cdr:nvSpPr>
        <cdr:cNvPr id="33" name="TextBox 32"/>
        <cdr:cNvSpPr txBox="1"/>
      </cdr:nvSpPr>
      <cdr:spPr>
        <a:xfrm xmlns:a="http://schemas.openxmlformats.org/drawingml/2006/main" rot="16200000">
          <a:off x="5866547" y="2624198"/>
          <a:ext cx="1359970" cy="288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itchFamily="18" charset="0"/>
              <a:cs typeface="Times New Roman" pitchFamily="18" charset="0"/>
            </a:rPr>
            <a:t>1393,3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0.76089</cdr:x>
      <cdr:y>0.51389</cdr:y>
    </cdr:from>
    <cdr:to>
      <cdr:x>0.79296</cdr:x>
      <cdr:y>0.66509</cdr:y>
    </cdr:to>
    <cdr:sp macro="" textlink="">
      <cdr:nvSpPr>
        <cdr:cNvPr id="34" name="TextBox 33"/>
        <cdr:cNvSpPr txBox="1"/>
      </cdr:nvSpPr>
      <cdr:spPr>
        <a:xfrm xmlns:a="http://schemas.openxmlformats.org/drawingml/2006/main" rot="16200000">
          <a:off x="6586627" y="2912226"/>
          <a:ext cx="783912" cy="2880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itchFamily="18" charset="0"/>
              <a:cs typeface="Times New Roman" pitchFamily="18" charset="0"/>
            </a:rPr>
            <a:t>1795,4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0.80098</cdr:x>
      <cdr:y>0.48453</cdr:y>
    </cdr:from>
    <cdr:to>
      <cdr:x>0.83304</cdr:x>
      <cdr:y>0.6512</cdr:y>
    </cdr:to>
    <cdr:sp macro="" textlink="">
      <cdr:nvSpPr>
        <cdr:cNvPr id="35" name="TextBox 34"/>
        <cdr:cNvSpPr txBox="1"/>
      </cdr:nvSpPr>
      <cdr:spPr>
        <a:xfrm xmlns:a="http://schemas.openxmlformats.org/drawingml/2006/main" rot="16200000">
          <a:off x="6906590" y="2800170"/>
          <a:ext cx="864097" cy="2879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itchFamily="18" charset="0"/>
              <a:cs typeface="Times New Roman" pitchFamily="18" charset="0"/>
            </a:rPr>
            <a:t>1528,5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0.62115</cdr:x>
      <cdr:y>0.20976</cdr:y>
    </cdr:from>
    <cdr:to>
      <cdr:x>0.66123</cdr:x>
      <cdr:y>0.39032</cdr:y>
    </cdr:to>
    <cdr:sp macro="" textlink="">
      <cdr:nvSpPr>
        <cdr:cNvPr id="36" name="TextBox 35"/>
        <cdr:cNvSpPr txBox="1"/>
      </cdr:nvSpPr>
      <cdr:spPr>
        <a:xfrm xmlns:a="http://schemas.openxmlformats.org/drawingml/2006/main" rot="2960995">
          <a:off x="5291304" y="1375575"/>
          <a:ext cx="936127" cy="3600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0.63966</cdr:x>
      <cdr:y>0.06322</cdr:y>
    </cdr:from>
    <cdr:to>
      <cdr:x>0.78666</cdr:x>
      <cdr:y>0.12409</cdr:y>
    </cdr:to>
    <cdr:sp macro="" textlink="">
      <cdr:nvSpPr>
        <cdr:cNvPr id="37" name="TextBox 36"/>
        <cdr:cNvSpPr txBox="1"/>
      </cdr:nvSpPr>
      <cdr:spPr>
        <a:xfrm xmlns:a="http://schemas.openxmlformats.org/drawingml/2006/main" rot="19547608">
          <a:off x="5745629" y="327756"/>
          <a:ext cx="1320409" cy="3155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>
              <a:latin typeface="Times New Roman" pitchFamily="18" charset="0"/>
              <a:cs typeface="Times New Roman" pitchFamily="18" charset="0"/>
            </a:rPr>
            <a:t>н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а 9,7%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0.49708</cdr:x>
      <cdr:y>0.24842</cdr:y>
    </cdr:from>
    <cdr:to>
      <cdr:x>0.63387</cdr:x>
      <cdr:y>0.34565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464961" y="1287974"/>
          <a:ext cx="1228626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0.50802</cdr:x>
      <cdr:y>0.29009</cdr:y>
    </cdr:from>
    <cdr:to>
      <cdr:x>0.64188</cdr:x>
      <cdr:y>0.47065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4563163" y="1503998"/>
          <a:ext cx="1202432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0.58818</cdr:x>
      <cdr:y>0.23454</cdr:y>
    </cdr:from>
    <cdr:to>
      <cdr:x>0.68998</cdr:x>
      <cdr:y>0.4109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283243" y="121596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0.5481</cdr:x>
      <cdr:y>0.23454</cdr:y>
    </cdr:from>
    <cdr:to>
      <cdr:x>0.6499</cdr:x>
      <cdr:y>0.4109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923203" y="121596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на 1,7%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0.48861</cdr:x>
      <cdr:y>0.51348</cdr:y>
    </cdr:from>
    <cdr:to>
      <cdr:x>0.72774</cdr:x>
      <cdr:y>0.67062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16508" y="2674364"/>
          <a:ext cx="2014655" cy="8184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НДФЛ 217,1</a:t>
          </a:r>
        </a:p>
        <a:p xmlns:a="http://schemas.openxmlformats.org/drawingml/2006/main"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75%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0.0472</cdr:y>
    </cdr:from>
    <cdr:to>
      <cdr:x>0.43262</cdr:x>
      <cdr:y>0.23292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-1331640" y="245818"/>
          <a:ext cx="3644796" cy="9672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700" dirty="0" smtClean="0">
              <a:latin typeface="Times New Roman" pitchFamily="18" charset="0"/>
              <a:cs typeface="Times New Roman" pitchFamily="18" charset="0"/>
            </a:rPr>
            <a:t>Налоги на имущество</a:t>
          </a:r>
        </a:p>
        <a:p xmlns:a="http://schemas.openxmlformats.org/drawingml/2006/main">
          <a:r>
            <a:rPr lang="ru-RU" sz="1700" dirty="0" smtClean="0">
              <a:latin typeface="Times New Roman" pitchFamily="18" charset="0"/>
              <a:cs typeface="Times New Roman" pitchFamily="18" charset="0"/>
            </a:rPr>
            <a:t>(земельный налог)- 20,3 </a:t>
          </a:r>
          <a:br>
            <a:rPr lang="ru-RU" sz="1700" dirty="0" smtClean="0">
              <a:latin typeface="Times New Roman" pitchFamily="18" charset="0"/>
              <a:cs typeface="Times New Roman" pitchFamily="18" charset="0"/>
            </a:rPr>
          </a:br>
          <a:r>
            <a:rPr lang="ru-RU" sz="1700" dirty="0" smtClean="0">
              <a:latin typeface="Times New Roman" pitchFamily="18" charset="0"/>
              <a:cs typeface="Times New Roman" pitchFamily="18" charset="0"/>
            </a:rPr>
            <a:t> (7%)</a:t>
          </a:r>
          <a:endParaRPr lang="ru-RU" sz="17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0.59829</cdr:x>
      <cdr:y>0.05749</cdr:y>
    </cdr:from>
    <cdr:to>
      <cdr:x>0.87504</cdr:x>
      <cdr:y>0.25684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040560" y="299408"/>
          <a:ext cx="2331616" cy="10383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700" dirty="0" smtClean="0">
              <a:latin typeface="Times New Roman" pitchFamily="18" charset="0"/>
              <a:cs typeface="Times New Roman" pitchFamily="18" charset="0"/>
            </a:rPr>
            <a:t>Государственная пошлина -4,5 </a:t>
          </a:r>
          <a:br>
            <a:rPr lang="ru-RU" sz="1700" dirty="0" smtClean="0">
              <a:latin typeface="Times New Roman" pitchFamily="18" charset="0"/>
              <a:cs typeface="Times New Roman" pitchFamily="18" charset="0"/>
            </a:rPr>
          </a:br>
          <a:r>
            <a:rPr lang="ru-RU" sz="1700" dirty="0" smtClean="0">
              <a:latin typeface="Times New Roman" pitchFamily="18" charset="0"/>
              <a:cs typeface="Times New Roman" pitchFamily="18" charset="0"/>
            </a:rPr>
            <a:t>(1,6%)</a:t>
          </a:r>
          <a:endParaRPr lang="ru-RU" sz="17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0.48164</cdr:x>
      <cdr:y>0.16557</cdr:y>
    </cdr:from>
    <cdr:to>
      <cdr:x>0.611</cdr:x>
      <cdr:y>0.18743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 rot="19767729">
          <a:off x="4057809" y="862319"/>
          <a:ext cx="1089816" cy="113893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0.39459</cdr:x>
      <cdr:y>0.56925</cdr:y>
    </cdr:from>
    <cdr:to>
      <cdr:x>0.74483</cdr:x>
      <cdr:y>0.76671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24392" y="2964849"/>
          <a:ext cx="2950750" cy="10284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Доходы от использования имущества  240,8</a:t>
          </a:r>
        </a:p>
        <a:p xmlns:a="http://schemas.openxmlformats.org/drawingml/2006/main"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64,9%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0.33099</cdr:x>
      <cdr:y>0.06352</cdr:y>
    </cdr:from>
    <cdr:to>
      <cdr:x>0.49186</cdr:x>
      <cdr:y>0.18796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88563" y="330833"/>
          <a:ext cx="1355320" cy="6481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700" dirty="0" smtClean="0">
              <a:latin typeface="Times New Roman" pitchFamily="18" charset="0"/>
              <a:cs typeface="Times New Roman" pitchFamily="18" charset="0"/>
            </a:rPr>
            <a:t>Штрафы 6,8  </a:t>
          </a:r>
        </a:p>
        <a:p xmlns:a="http://schemas.openxmlformats.org/drawingml/2006/main">
          <a:r>
            <a:rPr lang="ru-RU" sz="1700" dirty="0" smtClean="0">
              <a:latin typeface="Times New Roman" pitchFamily="18" charset="0"/>
              <a:cs typeface="Times New Roman" pitchFamily="18" charset="0"/>
            </a:rPr>
            <a:t>(1,8%)</a:t>
          </a:r>
          <a:endParaRPr lang="ru-RU" sz="17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0.57265</cdr:x>
      <cdr:y>0.07028</cdr:y>
    </cdr:from>
    <cdr:to>
      <cdr:x>0.9188</cdr:x>
      <cdr:y>0.21314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824536" y="366040"/>
          <a:ext cx="2916324" cy="7440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700" dirty="0" smtClean="0">
              <a:latin typeface="Times New Roman" pitchFamily="18" charset="0"/>
              <a:cs typeface="Times New Roman" pitchFamily="18" charset="0"/>
            </a:rPr>
            <a:t>Прочие неналоговые доходы- 0,8 ( 0,2%)  </a:t>
          </a:r>
          <a:endParaRPr lang="ru-RU" sz="17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0.53442</cdr:x>
      <cdr:y>0.09042</cdr:y>
    </cdr:from>
    <cdr:to>
      <cdr:x>0.54775</cdr:x>
      <cdr:y>0.29684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 rot="18542205">
          <a:off x="4021088" y="952341"/>
          <a:ext cx="1075100" cy="11230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0.15528</cdr:x>
      <cdr:y>0.3614</cdr:y>
    </cdr:from>
    <cdr:to>
      <cdr:x>0.26381</cdr:x>
      <cdr:y>0.53696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308195" y="188227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0.40475</cdr:x>
      <cdr:y>0.13612</cdr:y>
    </cdr:from>
    <cdr:to>
      <cdr:x>0.47216</cdr:x>
      <cdr:y>0.21253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 flipH="1">
          <a:off x="3409968" y="708949"/>
          <a:ext cx="567925" cy="397967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0.14124</cdr:x>
      <cdr:y>0.41802</cdr:y>
    </cdr:from>
    <cdr:to>
      <cdr:x>0.27663</cdr:x>
      <cdr:y>0.87001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28934" y="1656184"/>
          <a:ext cx="1080120" cy="1800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0.14124</cdr:x>
      <cdr:y>0.59887</cdr:y>
    </cdr:from>
    <cdr:to>
      <cdr:x>0.21356</cdr:x>
      <cdr:y>0.81594</cdr:y>
    </cdr:to>
    <cdr:sp macro="" textlink="">
      <cdr:nvSpPr>
        <cdr:cNvPr id="3" name="TextBox 2"/>
        <cdr:cNvSpPr txBox="1"/>
      </cdr:nvSpPr>
      <cdr:spPr>
        <a:xfrm xmlns:a="http://schemas.openxmlformats.org/drawingml/2006/main" rot="16200000">
          <a:off x="984918" y="2520280"/>
          <a:ext cx="864096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1393,3</a:t>
          </a:r>
        </a:p>
        <a:p xmlns:a="http://schemas.openxmlformats.org/drawingml/2006/main"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0.23133</cdr:x>
      <cdr:y>0.7435</cdr:y>
    </cdr:from>
    <cdr:to>
      <cdr:x>0.24935</cdr:x>
      <cdr:y>0.75475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49014" y="2952328"/>
          <a:ext cx="144016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0.20456</cdr:x>
      <cdr:y>0.61679</cdr:y>
    </cdr:from>
    <cdr:to>
      <cdr:x>0.28564</cdr:x>
      <cdr:y>0.88812</cdr:y>
    </cdr:to>
    <cdr:sp macro="" textlink="">
      <cdr:nvSpPr>
        <cdr:cNvPr id="5" name="TextBox 4"/>
        <cdr:cNvSpPr txBox="1"/>
      </cdr:nvSpPr>
      <cdr:spPr>
        <a:xfrm xmlns:a="http://schemas.openxmlformats.org/drawingml/2006/main" rot="16200000">
          <a:off x="1416641" y="2663925"/>
          <a:ext cx="1080835" cy="6480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lnSpc>
              <a:spcPts val="1700"/>
            </a:lnSpc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882,7         63,4%</a:t>
          </a:r>
        </a:p>
      </cdr:txBody>
    </cdr:sp>
  </cdr:relSizeAnchor>
  <cdr:relSizeAnchor xmlns:cdr="http://schemas.openxmlformats.org/drawingml/2006/chartDrawing">
    <cdr:from>
      <cdr:x>0.37573</cdr:x>
      <cdr:y>0.63509</cdr:y>
    </cdr:from>
    <cdr:to>
      <cdr:x>0.43879</cdr:x>
      <cdr:y>0.8431</cdr:y>
    </cdr:to>
    <cdr:sp macro="" textlink="">
      <cdr:nvSpPr>
        <cdr:cNvPr id="6" name="TextBox 5"/>
        <cdr:cNvSpPr txBox="1"/>
      </cdr:nvSpPr>
      <cdr:spPr>
        <a:xfrm xmlns:a="http://schemas.openxmlformats.org/drawingml/2006/main" rot="16200000">
          <a:off x="2839124" y="2682298"/>
          <a:ext cx="82809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1 795,4</a:t>
          </a:r>
        </a:p>
      </cdr:txBody>
    </cdr:sp>
  </cdr:relSizeAnchor>
  <cdr:relSizeAnchor xmlns:cdr="http://schemas.openxmlformats.org/drawingml/2006/chartDrawing">
    <cdr:from>
      <cdr:x>0.43973</cdr:x>
      <cdr:y>0.66201</cdr:y>
    </cdr:from>
    <cdr:to>
      <cdr:x>0.53883</cdr:x>
      <cdr:y>0.87882</cdr:y>
    </cdr:to>
    <cdr:sp macro="" textlink="">
      <cdr:nvSpPr>
        <cdr:cNvPr id="7" name="TextBox 6"/>
        <cdr:cNvSpPr txBox="1"/>
      </cdr:nvSpPr>
      <cdr:spPr>
        <a:xfrm xmlns:a="http://schemas.openxmlformats.org/drawingml/2006/main" rot="16200000">
          <a:off x="3384531" y="2495220"/>
          <a:ext cx="810214" cy="7675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lnSpc>
              <a:spcPts val="1600"/>
            </a:lnSpc>
          </a:pP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1 190,0</a:t>
          </a:r>
        </a:p>
        <a:p xmlns:a="http://schemas.openxmlformats.org/drawingml/2006/main">
          <a:pPr>
            <a:lnSpc>
              <a:spcPts val="1600"/>
            </a:lnSpc>
          </a:pP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66,3%</a:t>
          </a:r>
        </a:p>
      </cdr:txBody>
    </cdr:sp>
  </cdr:relSizeAnchor>
  <cdr:relSizeAnchor xmlns:cdr="http://schemas.openxmlformats.org/drawingml/2006/chartDrawing">
    <cdr:from>
      <cdr:x>0.60996</cdr:x>
      <cdr:y>0.5588</cdr:y>
    </cdr:from>
    <cdr:to>
      <cdr:x>0.68203</cdr:x>
      <cdr:y>0.8338</cdr:y>
    </cdr:to>
    <cdr:sp macro="" textlink="">
      <cdr:nvSpPr>
        <cdr:cNvPr id="8" name="TextBox 7"/>
        <cdr:cNvSpPr txBox="1"/>
      </cdr:nvSpPr>
      <cdr:spPr>
        <a:xfrm xmlns:a="http://schemas.openxmlformats.org/drawingml/2006/main" rot="16200000">
          <a:off x="4489668" y="2322955"/>
          <a:ext cx="1027659" cy="5582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1 528,5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0.67474</cdr:x>
      <cdr:y>0.5588</cdr:y>
    </cdr:from>
    <cdr:to>
      <cdr:x>0.76473</cdr:x>
      <cdr:y>0.84805</cdr:y>
    </cdr:to>
    <cdr:sp macro="" textlink="">
      <cdr:nvSpPr>
        <cdr:cNvPr id="9" name="TextBox 8"/>
        <cdr:cNvSpPr txBox="1"/>
      </cdr:nvSpPr>
      <cdr:spPr>
        <a:xfrm xmlns:a="http://schemas.openxmlformats.org/drawingml/2006/main" rot="16200000">
          <a:off x="5034164" y="2280187"/>
          <a:ext cx="1080920" cy="6970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lnSpc>
              <a:spcPts val="1400"/>
            </a:lnSpc>
          </a:pP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867 7</a:t>
          </a:r>
        </a:p>
        <a:p xmlns:a="http://schemas.openxmlformats.org/drawingml/2006/main">
          <a:pPr>
            <a:lnSpc>
              <a:spcPts val="1300"/>
            </a:lnSpc>
          </a:pP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56,8%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0.6</cdr:y>
    </cdr:from>
    <cdr:to>
      <cdr:x>0.3053</cdr:x>
      <cdr:y>0.825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0" y="1771397"/>
          <a:ext cx="854422" cy="6642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0.73171</cdr:x>
      <cdr:y>0.2</cdr:y>
    </cdr:from>
    <cdr:to>
      <cdr:x>0.9878</cdr:x>
      <cdr:y>0.475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2134078" y="576064"/>
          <a:ext cx="746927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3.47184E-7</cdr:x>
      <cdr:y>0.1</cdr:y>
    </cdr:from>
    <cdr:to>
      <cdr:x>0.26148</cdr:x>
      <cdr:y>0.33382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1" y="324036"/>
          <a:ext cx="753145" cy="7576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0.64201</cdr:x>
      <cdr:y>0</cdr:y>
    </cdr:from>
    <cdr:to>
      <cdr:x>1</cdr:x>
      <cdr:y>0.2</cdr:y>
    </cdr:to>
    <cdr:sp macro="" textlink="">
      <cdr:nvSpPr>
        <cdr:cNvPr id="29" name="TextBox 28"/>
        <cdr:cNvSpPr txBox="1"/>
      </cdr:nvSpPr>
      <cdr:spPr>
        <a:xfrm xmlns:a="http://schemas.openxmlformats.org/drawingml/2006/main">
          <a:off x="1872457" y="0"/>
          <a:ext cx="1044116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0.5309</cdr:x>
      <cdr:y>0.075</cdr:y>
    </cdr:from>
    <cdr:to>
      <cdr:x>1</cdr:x>
      <cdr:y>0.2</cdr:y>
    </cdr:to>
    <cdr:sp macro="" textlink="">
      <cdr:nvSpPr>
        <cdr:cNvPr id="30" name="TextBox 29"/>
        <cdr:cNvSpPr txBox="1"/>
      </cdr:nvSpPr>
      <cdr:spPr>
        <a:xfrm xmlns:a="http://schemas.openxmlformats.org/drawingml/2006/main">
          <a:off x="1656433" y="216024"/>
          <a:ext cx="136815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0.66893</cdr:x>
      <cdr:y>0.20436</cdr:y>
    </cdr:from>
    <cdr:to>
      <cdr:x>0.8139</cdr:x>
      <cdr:y>0.41485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19307" y="88778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0.68035</cdr:x>
      <cdr:y>0.06492</cdr:y>
    </cdr:from>
    <cdr:to>
      <cdr:x>0.78309</cdr:x>
      <cdr:y>0.2754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291315" y="282002"/>
          <a:ext cx="648072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1,3   0,1%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0.61185</cdr:x>
      <cdr:y>0.13806</cdr:y>
    </cdr:from>
    <cdr:to>
      <cdr:x>0.71447</cdr:x>
      <cdr:y>0.22094</cdr:y>
    </cdr:to>
    <cdr:cxnSp macro="">
      <cdr:nvCxnSpPr>
        <cdr:cNvPr id="6" name="Прямая со стрелкой 5"/>
        <cdr:cNvCxnSpPr/>
      </cdr:nvCxnSpPr>
      <cdr:spPr>
        <a:xfrm xmlns:a="http://schemas.openxmlformats.org/drawingml/2006/main" flipH="1">
          <a:off x="3859267" y="599750"/>
          <a:ext cx="647278" cy="36004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2">
              <a:lumMod val="7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0.5091</cdr:x>
      <cdr:y>0.78951</cdr:y>
    </cdr:from>
    <cdr:to>
      <cdr:x>0.65407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211195" y="342976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2,1</a:t>
          </a:r>
        </a:p>
        <a:p xmlns:a="http://schemas.openxmlformats.org/drawingml/2006/main">
          <a:r>
            <a:rPr lang="ru-RU" sz="1800" dirty="0" smtClean="0"/>
            <a:t>0,2%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0.55413</cdr:x>
      <cdr:y>0.67517</cdr:y>
    </cdr:from>
    <cdr:to>
      <cdr:x>0.58837</cdr:x>
      <cdr:y>0.80427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V="1">
          <a:off x="3495172" y="2933070"/>
          <a:ext cx="216024" cy="56082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2">
              <a:lumMod val="7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0.03784</cdr:x>
      <cdr:y>0.70844</cdr:y>
    </cdr:from>
    <cdr:to>
      <cdr:x>0.4085</cdr:x>
      <cdr:y>0.86221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3360" y="1745621"/>
          <a:ext cx="914400" cy="3789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 rtl="0">
            <a:defRPr lang="ru-RU" sz="1200" b="1" i="0" u="none" strike="noStrike" kern="1200" baseline="0" dirty="0">
              <a:solidFill>
                <a:srgbClr val="DC5924">
                  <a:lumMod val="10000"/>
                </a:srgbClr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r>
            <a:rPr lang="ru-RU" sz="1200" b="1" kern="1200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56,6 %</a:t>
          </a:r>
          <a:endParaRPr lang="ru-RU" sz="1200" b="1" kern="1200" dirty="0">
            <a:solidFill>
              <a:schemeClr val="accent5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0.26062</cdr:x>
      <cdr:y>0.31511</cdr:y>
    </cdr:from>
    <cdr:to>
      <cdr:x>0.63128</cdr:x>
      <cdr:y>0.40278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42957" y="776436"/>
          <a:ext cx="91440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 rtl="0">
            <a:defRPr lang="ru-RU" sz="1200" b="1" i="0" u="none" strike="noStrike" kern="1200" baseline="0" dirty="0">
              <a:solidFill>
                <a:srgbClr val="DC5924">
                  <a:lumMod val="10000"/>
                </a:srgbClr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r>
            <a:rPr lang="ru-RU" sz="1200" b="1" kern="1200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43,4</a:t>
          </a:r>
          <a:endParaRPr lang="ru-RU" sz="1200" b="1" kern="1200" dirty="0">
            <a:solidFill>
              <a:schemeClr val="accent5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0.04762</cdr:x>
      <cdr:y>0.75323</cdr:y>
    </cdr:from>
    <cdr:to>
      <cdr:x>0.4085</cdr:x>
      <cdr:y>0.86221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" y="1855996"/>
          <a:ext cx="1091496" cy="268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 rtl="0">
            <a:defRPr lang="ru-RU" sz="1200" b="1" i="0" u="none" strike="noStrike" kern="1200" baseline="0" dirty="0">
              <a:solidFill>
                <a:srgbClr val="DC5924">
                  <a:lumMod val="10000"/>
                </a:srgbClr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r>
            <a:rPr lang="ru-RU" sz="1200" b="1" kern="1200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426,7  65,7%</a:t>
          </a:r>
          <a:endParaRPr lang="ru-RU" sz="1200" b="1" kern="1200" dirty="0">
            <a:solidFill>
              <a:schemeClr val="accent5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0.23684</cdr:x>
      <cdr:y>0.28566</cdr:y>
    </cdr:from>
    <cdr:to>
      <cdr:x>0.63128</cdr:x>
      <cdr:y>0.40278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48072" y="703868"/>
          <a:ext cx="1079302" cy="2886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 rtl="0">
            <a:defRPr lang="ru-RU" sz="1200" b="1" i="0" u="none" strike="noStrike" kern="1200" baseline="0" dirty="0">
              <a:solidFill>
                <a:srgbClr val="DC5924">
                  <a:lumMod val="10000"/>
                </a:srgbClr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r>
            <a:rPr lang="ru-RU" sz="1200" b="1" kern="1200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222,8  34,3%</a:t>
          </a:r>
          <a:endParaRPr lang="ru-RU" sz="1200" b="1" kern="1200" dirty="0">
            <a:solidFill>
              <a:schemeClr val="accent5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0.04762</cdr:x>
      <cdr:y>0.75323</cdr:y>
    </cdr:from>
    <cdr:to>
      <cdr:x>0.4085</cdr:x>
      <cdr:y>0.86221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" y="1855996"/>
          <a:ext cx="1091496" cy="268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 rtl="0">
            <a:defRPr lang="ru-RU" sz="1200" b="1" i="0" u="none" strike="noStrike" kern="1200" baseline="0" dirty="0">
              <a:solidFill>
                <a:srgbClr val="DC5924">
                  <a:lumMod val="10000"/>
                </a:srgbClr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r>
            <a:rPr lang="ru-RU" sz="1200" b="1" kern="1200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54,2  96,7%</a:t>
          </a:r>
          <a:endParaRPr lang="ru-RU" sz="1200" b="1" kern="1200" dirty="0">
            <a:solidFill>
              <a:schemeClr val="accent5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0.23684</cdr:x>
      <cdr:y>0.28566</cdr:y>
    </cdr:from>
    <cdr:to>
      <cdr:x>0.63128</cdr:x>
      <cdr:y>0.40278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48072" y="703868"/>
          <a:ext cx="1079302" cy="2886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 rtl="0">
            <a:defRPr lang="ru-RU" sz="1200" b="1" i="0" u="none" strike="noStrike" kern="1200" baseline="0" dirty="0">
              <a:solidFill>
                <a:srgbClr val="DC5924">
                  <a:lumMod val="10000"/>
                </a:srgbClr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r>
            <a:rPr lang="ru-RU" sz="1200" b="1" kern="1200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1,9  3,3%</a:t>
          </a:r>
          <a:endParaRPr lang="ru-RU" sz="1200" b="1" kern="1200" dirty="0">
            <a:solidFill>
              <a:schemeClr val="accent5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577" tIns="48289" rIns="96577" bIns="482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577" tIns="48289" rIns="96577" bIns="482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A095413D-6950-4C68-8069-C7B5D10A42F3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77" tIns="48289" rIns="96577" bIns="48289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8892"/>
            <a:ext cx="5510530" cy="4508421"/>
          </a:xfrm>
          <a:prstGeom prst="rect">
            <a:avLst/>
          </a:prstGeom>
        </p:spPr>
        <p:txBody>
          <a:bodyPr vert="horz" lIns="96577" tIns="48289" rIns="96577" bIns="48289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0936"/>
          </a:xfrm>
          <a:prstGeom prst="rect">
            <a:avLst/>
          </a:prstGeom>
        </p:spPr>
        <p:txBody>
          <a:bodyPr vert="horz" lIns="96577" tIns="48289" rIns="96577" bIns="482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0936"/>
          </a:xfrm>
          <a:prstGeom prst="rect">
            <a:avLst/>
          </a:prstGeom>
        </p:spPr>
        <p:txBody>
          <a:bodyPr vert="horz" lIns="96577" tIns="48289" rIns="96577" bIns="482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F74FA04E-EDF4-4D92-B9F1-5519D89ABE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37423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4FA04E-EDF4-4D92-B9F1-5519D89ABE0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76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372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579B48-EFA2-4AAF-867A-3CB0A464F72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6923E-1B28-4491-BF80-24056DF58854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D1EAE-E3F8-4272-939A-A42FE4442F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B6949-3508-4376-92E9-AFFC5F8D1A3B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39CC6-EEC3-4135-84F8-9D6FB03403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852A4-6674-488B-8A81-237FF0650C11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835C5-F0B6-4E8B-B937-2C7347CDA9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A0AC1F5-3D8A-43BB-8E49-F39DD041A1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2CC5CA-4F06-43F3-BD69-3372ED0D4E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25F2A04-65AC-418C-ACFB-43CE4A52FA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BA7C1B-B5E0-4045-BEC7-775889DAF1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2D9597A-307E-42B9-BA92-FCFF62CDB3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33E21C0-3EC9-4C02-8EA8-A519FAE34A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5BAE88F-16D1-4FEF-89C5-162FE8F34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4CCE69-3D22-4A4C-BD86-8131928D25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F20F1-103A-4DA2-B93B-472CFDD47679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44DD1-D5FB-450A-BF6A-87D25A353F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952A47-799F-4A9A-9190-1105A4A50D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EE23AD-3688-4251-B290-DE45CE8624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137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137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704E35-E738-4ABB-A97D-F5B96560F8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705412D-8CC7-4562-8229-C13DB7B75E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D3CD5F1-FE5B-460B-BD78-60F5250459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662651-6CE4-4778-8C7A-92F8CBF350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34F9E7F-2B31-4078-B1AB-0645F808EE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0DD235A-25AD-494E-ACB3-98395AB8A8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5B83FB4-F97B-4A32-A3E4-B35B108C4C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22B77E2-BBA9-412E-B865-6248182551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6CA3B-1C7F-43B4-A2F8-DC0E73242090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66E2A-6590-4877-AA7E-B2E3D67633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43A4E5B-0D31-4B25-8CC3-53096F8227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FDDBB8E-DEE4-4277-8D74-8EFF0B34AA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B3563C-F372-4830-B260-CEC736CCB3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137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137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E46904E-B3BE-43DE-8DE6-0FCCFAA209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4E479-20E9-4DC8-B505-30C3D26FA568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95862-E1D6-4CA4-BAF3-6A300C61A9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CD63F-9279-44B5-A165-FC085DCDBD70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E069D-F650-43A1-A548-2E39F67920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C924-525C-4E19-AA2A-13A970319FB4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D3A97-EFA2-4BB1-B714-8923AB8A63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4CBBB-EBE6-4602-BBFC-955AE6DCB8D9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F0419-7F2C-41DC-A388-EB9A01C221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3E55C-F247-4880-9732-D084422DDE05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D1086-13C3-45EE-B7F8-845F1EF058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B3CD8-51FD-4135-ACB1-FA5680F6AF59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FD2FD-ADE9-4103-8988-E8A7977F3D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DDCCE-EFD9-41D9-8F8B-6B21B12BF905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D146C-4456-44B2-BCDD-E3CF40E25F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5E6DD-B370-4B06-BB17-A7C59D55397C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DEDDF-B2E3-4E3C-9DF5-4CC97E3F9F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7E6DD-E7D0-42AE-96E8-944FD880C7CF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62313-9EFF-43A8-9829-5F238967E1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D5AB4-FD9F-472D-A682-A0DA653405FD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DF5DC-F80B-4101-B1D4-B09A59A6B9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600BD-2CF9-40F8-B47F-89C04C136990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D77F4-163C-4A82-8118-EA599E9941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6FD5D-AEAA-4936-B269-3BB9FBE21C45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CB1D9-294C-4241-812E-5C92B94D1A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0AC92-A89E-407C-ADB8-227FE5419DAF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874CD-AA50-4A06-933F-B1B0CB9C65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BFA2F-11C5-4FF0-861C-37BA4CAE692F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77902-38A6-4F3C-BDB2-4EB207203F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7C160-09DE-4014-B809-E98F75BB23BD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866A2-1152-48E5-BFAC-3F165674AB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A0ADF-1C9B-4DB0-9625-44A6D7D86703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5C4F3-2918-4C77-9781-0BED3CDEF2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AFEF-5FC1-4BDC-A9B6-73B0B486187B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D5866-5B6A-4698-B2B4-0C804F35D5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D7001-AED2-455C-A174-3D18950B6EFE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B0901-CBD8-4F4B-AB3C-F9D4F4F801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368AB-C16D-4AB4-8086-4FB45166CF2D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AF989-B90C-432D-B013-7B5F100D1D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7B5B5-B890-48D6-B03E-522B1126E465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35FAC-9179-4DD0-B43C-5881C30767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44361-A7C6-459B-B3D1-FBF7975CE1C7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39439-40CB-4DA3-A2F1-C049CA08E68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F96C1-7D6F-4141-B254-2A3DBC7DB17F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88D6E-76C7-44EF-AFF8-AA387557E9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C85E9-2D83-464F-95BA-27E8C1E6FE70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13C4E-D071-4F4B-917A-F4D810FFDD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C4CC3-2B89-4DBB-8D08-DB6F2ED0240D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C4A7B-0A29-4E07-80E6-92C63C91D9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4DDBB-0AE9-4836-8344-79238CD73667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0E18E-BABF-4565-8616-56EC177F46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53504-7A20-4328-9ED0-443F24D7F4C1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01CF0-65A8-4D64-94AB-56679E2B6E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2C57C-75A7-4B21-8B9A-AD26B1C6E474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DCE49-2A38-438B-8933-7BFF0CC1EFB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9B5B2-3D51-46CC-BCAC-E78719C4FF03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CFB3A-25E2-47C0-9FF7-4A459E0CD8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8EAB0-3991-4FE1-BA7C-CF1B14941AD5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2CFC1-EE2A-45F3-9601-1144F2B1AD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2B3B0-F440-4869-9F9A-4B9B29AACB67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31F42-E2E8-46FD-AE9F-62F87AA6C2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3AC8D-FDC8-49BF-AAE5-E96A794C93E8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046F4-F793-4DD1-A0CB-6B68E0572DA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10EC7-E7C4-45F4-BCB4-DD397876BA51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4FB58-5B01-4258-8CA3-FCA0D659F1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3F62A-3231-4B27-ADA6-FA15376AE48F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7D8B9-C9C6-489C-92A3-86843605E3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EEA73-186C-40A3-B68C-F1C1CF8F9B58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FD217-82A1-466E-87EA-FBFC9B46FD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5619E-B968-420B-880D-B04F87AD9139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BA160-77B0-4146-8531-8BD9F917AF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29322-1E6C-4092-817E-A20B71D4CA82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60DF4-0761-4E9A-936D-0ACEDB52AC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234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7070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93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412BB-AAE8-4B13-B139-B5243825DB21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18C67-B75C-4C8A-8F44-E238A394060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048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208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6914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927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635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715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0095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498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3D3C0-27A8-4C4D-A860-F24E0A51E103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34605-073C-4642-83F8-EBDCE6F0AF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A4336-05CD-48EC-9165-E2F3FD10A611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F75EF-325D-423B-8BAF-00BE719BB0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4000"/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024CBC-C3D1-4A8B-BF8A-4543290BB804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641AC0-8D6E-4D2D-B547-577C07B70C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88" r:id="rId2"/>
    <p:sldLayoutId id="2147483787" r:id="rId3"/>
    <p:sldLayoutId id="2147483786" r:id="rId4"/>
    <p:sldLayoutId id="2147483785" r:id="rId5"/>
    <p:sldLayoutId id="2147483784" r:id="rId6"/>
    <p:sldLayoutId id="2147483783" r:id="rId7"/>
    <p:sldLayoutId id="2147483782" r:id="rId8"/>
    <p:sldLayoutId id="2147483781" r:id="rId9"/>
    <p:sldLayoutId id="2147483780" r:id="rId10"/>
    <p:sldLayoutId id="21474837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4000"/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E95FF660-54F5-43AD-BB44-204D8E40B0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609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4000"/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A8D53628-7ED0-4CEC-AD87-C8B5E5B9D4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609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4000"/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78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DDABA41-6D58-4DCE-9ABF-DFD4E1C80497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C92E8CC-6347-41EE-8FCA-E68C6CF69D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99" r:id="rId2"/>
    <p:sldLayoutId id="2147483798" r:id="rId3"/>
    <p:sldLayoutId id="2147483797" r:id="rId4"/>
    <p:sldLayoutId id="2147483796" r:id="rId5"/>
    <p:sldLayoutId id="2147483795" r:id="rId6"/>
    <p:sldLayoutId id="2147483794" r:id="rId7"/>
    <p:sldLayoutId id="2147483793" r:id="rId8"/>
    <p:sldLayoutId id="2147483792" r:id="rId9"/>
    <p:sldLayoutId id="2147483791" r:id="rId10"/>
    <p:sldLayoutId id="214748379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4000"/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017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8F414B8-5C07-4E72-96AB-BDE3CF4274C8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8BC8C60-73C4-4559-8484-0B8724098AD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0" r:id="rId2"/>
    <p:sldLayoutId id="2147483809" r:id="rId3"/>
    <p:sldLayoutId id="2147483808" r:id="rId4"/>
    <p:sldLayoutId id="2147483807" r:id="rId5"/>
    <p:sldLayoutId id="2147483806" r:id="rId6"/>
    <p:sldLayoutId id="2147483805" r:id="rId7"/>
    <p:sldLayoutId id="2147483804" r:id="rId8"/>
    <p:sldLayoutId id="2147483803" r:id="rId9"/>
    <p:sldLayoutId id="2147483802" r:id="rId10"/>
    <p:sldLayoutId id="214748380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4000"/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70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54A09BF-39A9-4EA2-A66B-B25B059D7181}" type="datetimeFigureOut">
              <a:rPr lang="ru-RU"/>
              <a:pPr>
                <a:defRPr/>
              </a:pPr>
              <a:t>20.05.2024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AF0A752-3EFC-495A-A21A-CCD5784DDE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3" r:id="rId2"/>
    <p:sldLayoutId id="2147483842" r:id="rId3"/>
    <p:sldLayoutId id="2147483841" r:id="rId4"/>
    <p:sldLayoutId id="2147483840" r:id="rId5"/>
    <p:sldLayoutId id="2147483839" r:id="rId6"/>
    <p:sldLayoutId id="2147483838" r:id="rId7"/>
    <p:sldLayoutId id="2147483837" r:id="rId8"/>
    <p:sldLayoutId id="2147483836" r:id="rId9"/>
    <p:sldLayoutId id="2147483835" r:id="rId10"/>
    <p:sldLayoutId id="214748383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4000"/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20.05.2024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26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chart" Target="../charts/char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4.png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2699792" cy="108842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Управление финансов администрации города Судака Республики Крым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93912" y="1076114"/>
            <a:ext cx="6444208" cy="345638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Отчет об исполнении бюджета муниципального образования городской округ Судак Республики Крым за 2023 год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4931" name="Picture 2" descr="C:\Users\Пользователь\Desktop\Презентация\Russian_COA_of_Sudak_(2015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5808" y="0"/>
            <a:ext cx="1728192" cy="1943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5"/>
            <a:ext cx="2987824" cy="2132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31432"/>
            <a:ext cx="3276214" cy="2326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30" y="4796165"/>
            <a:ext cx="2959818" cy="20549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Заголовок 1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9600" cy="620712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БЮДЖЕТА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952750" y="836613"/>
            <a:ext cx="32131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-31750"/>
            <a:ext cx="295275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738066253"/>
              </p:ext>
            </p:extLst>
          </p:nvPr>
        </p:nvGraphicFramePr>
        <p:xfrm>
          <a:off x="68716" y="1576050"/>
          <a:ext cx="6307539" cy="4344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6389655" y="1844824"/>
            <a:ext cx="2286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363343" y="2963117"/>
            <a:ext cx="228600" cy="3231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389655" y="3546096"/>
            <a:ext cx="246009" cy="4040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2108" name="TextBox 26"/>
          <p:cNvSpPr txBox="1">
            <a:spLocks noChangeArrowheads="1"/>
          </p:cNvSpPr>
          <p:nvPr/>
        </p:nvSpPr>
        <p:spPr bwMode="auto">
          <a:xfrm>
            <a:off x="6635664" y="1693541"/>
            <a:ext cx="227333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Субвенции – (на финансирование передаваемых полномочий, социальные выплаты гражданам) </a:t>
            </a:r>
          </a:p>
          <a:p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109" name="TextBox 27"/>
          <p:cNvSpPr txBox="1">
            <a:spLocks noChangeArrowheads="1"/>
          </p:cNvSpPr>
          <p:nvPr/>
        </p:nvSpPr>
        <p:spPr bwMode="auto">
          <a:xfrm>
            <a:off x="6607095" y="2801536"/>
            <a:ext cx="22956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Субсидии</a:t>
            </a: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(на софинансирование капитальных вложений</a:t>
            </a: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111" name="TextBox 29"/>
          <p:cNvSpPr txBox="1">
            <a:spLocks noChangeArrowheads="1"/>
          </p:cNvSpPr>
          <p:nvPr/>
        </p:nvSpPr>
        <p:spPr bwMode="auto">
          <a:xfrm>
            <a:off x="6646054" y="3447867"/>
            <a:ext cx="22956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Дотации – (на выравнивание бюджетной обеспеченности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на поддержку мер по обеспечению сбалансированности </a:t>
            </a: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бюджетов)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32112" name="TextBox 31"/>
          <p:cNvSpPr txBox="1">
            <a:spLocks noChangeArrowheads="1"/>
          </p:cNvSpPr>
          <p:nvPr/>
        </p:nvSpPr>
        <p:spPr bwMode="auto">
          <a:xfrm>
            <a:off x="250825" y="857250"/>
            <a:ext cx="87856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itchFamily="34" charset="0"/>
              </a:rPr>
              <a:t>Доля отдельных видов межбюджетных трансфертов  от общей суммы безвозмездных поступлений от других бюджетов бюджетной системы РФ                                 </a:t>
            </a:r>
            <a:r>
              <a:rPr lang="ru-RU" b="1" u="sng" dirty="0">
                <a:solidFill>
                  <a:srgbClr val="000000"/>
                </a:solidFill>
                <a:latin typeface="Calibri" pitchFamily="34" charset="0"/>
              </a:rPr>
              <a:t>млн.руб</a:t>
            </a:r>
            <a:r>
              <a:rPr lang="ru-RU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/%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900113" y="3353522"/>
            <a:ext cx="0" cy="34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6400045" y="4839111"/>
            <a:ext cx="246009" cy="4040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46054" y="4839110"/>
            <a:ext cx="1737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Иные межбюджетные </a:t>
            </a:r>
            <a:endParaRPr lang="ru-RU" sz="1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трансферты</a:t>
            </a: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294340"/>
            <a:ext cx="4427984" cy="15959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88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Заголовок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8002587" cy="1008063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Мероприятия по увеличению поступлений налоговых и неналоговых доходов в бюджет городского округа Судак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-31750"/>
            <a:ext cx="295275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27088" y="1125538"/>
            <a:ext cx="7777162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555465246"/>
              </p:ext>
            </p:extLst>
          </p:nvPr>
        </p:nvGraphicFramePr>
        <p:xfrm>
          <a:off x="323528" y="1412776"/>
          <a:ext cx="864096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Результаты по итогам Межведомственных комиссий по увеличению налоговых и неналоговых доходов бюджета МО ГО Судак за 2023 год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31750"/>
            <a:ext cx="295275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11188" y="1052513"/>
            <a:ext cx="7921625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3568" y="1196752"/>
            <a:ext cx="7704782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Межведомственных комиссий рассмотрены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вопросы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полнота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своевременность уплаты НДФЛ, легализация и выплата заработной платы не ниже среднеотраслевого по РК (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заслушано - 70 субъектов);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рассмотрение результатов финансово-хозяйственной деятельности МУПов (заслушано - 4 предприятия).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погашение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задолженности по налогам и обязательным платежам РК (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заслушано - 34 субъекта).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обособленного подразделения (заслушано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- 11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проведенной работы дополнительно поступило: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налога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доходы физических  лиц –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16,4 млн.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погашена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недоимка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страховым взносам 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хозяйствующими субъектами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 млн.руб.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огашено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задолженности по  арендной  плате  за 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землю  и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имущество: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по  претензионно-исковой  работе погашены долги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104,8 млн.руб. (аренда земли);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0,1 млн.руб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(нестационарные торговые объекты);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0,2 млн.руб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(аренда имущества).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97152"/>
            <a:ext cx="3585003" cy="2060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РАСХОДЫ БЮДЖЕТА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0" y="-31750"/>
            <a:ext cx="295275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952750" y="548680"/>
            <a:ext cx="32131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26" name="TextBox 7"/>
          <p:cNvSpPr txBox="1">
            <a:spLocks noChangeArrowheads="1"/>
          </p:cNvSpPr>
          <p:nvPr/>
        </p:nvSpPr>
        <p:spPr bwMode="auto">
          <a:xfrm>
            <a:off x="107504" y="765175"/>
            <a:ext cx="1800200" cy="56938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Главный распорядитель бюджетных средств 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орган государственной власти (местного самоуправления), а также наиболее значимое учреждение науки, образования, культуры и здравоохранения, указанное в ведомственной структуре расходов бюджета, имеющие право распределять бюджетные ассигнования и лимиты бюджетных обязательств между подведомственными распорядителями и (или) получателями бюджетных средств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99792" y="795591"/>
            <a:ext cx="48245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Главные распорядители бюджетных средств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5722" y="1453682"/>
            <a:ext cx="1656184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Администрация г.Судака</a:t>
            </a: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8190" y="1453682"/>
            <a:ext cx="122565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Судакский городской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совет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6" y="1478124"/>
            <a:ext cx="158417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Контрольно-счетная палата г.Судака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7736" y="1446629"/>
            <a:ext cx="2376264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Департамент труда и социальной защиты населения Администрации г.Судака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85889" y="2708920"/>
            <a:ext cx="1505991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МКУ «Центр по обеспечению деятельности бюджетных учреждений»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26983" y="4374396"/>
            <a:ext cx="1660434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МКУ «Единая диспетчерская служба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52648" y="5419920"/>
            <a:ext cx="2088232" cy="11695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МКУ «Управление по обеспечению деятельности органов местного самоуправления»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3069698" y="2309121"/>
            <a:ext cx="854230" cy="39979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3438339" y="2309120"/>
            <a:ext cx="485589" cy="206527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954527" y="2255152"/>
            <a:ext cx="159287" cy="316476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27984" y="2684759"/>
            <a:ext cx="2566408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бюджетных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учреждений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20" name="Прямоугольник 133119"/>
          <p:cNvSpPr/>
          <p:nvPr/>
        </p:nvSpPr>
        <p:spPr>
          <a:xfrm>
            <a:off x="4417351" y="3472456"/>
            <a:ext cx="4572000" cy="16004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образовательные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учреждения 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 детских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садов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 общеобразовательных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школ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дополнительное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образование – МБУ «Центр детского и юношеского  творчества» и МБУ «Музыкальная школа им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Шендерева»;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учреждения культуры,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 учреждение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спорта,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МБУ «Судак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– Медиа»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МБУ «Коммунхоз»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3122" name="Прямая со стрелкой 133121"/>
          <p:cNvCxnSpPr/>
          <p:nvPr/>
        </p:nvCxnSpPr>
        <p:spPr>
          <a:xfrm>
            <a:off x="5580112" y="3023313"/>
            <a:ext cx="288032" cy="44914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129" name="Прямая со стрелкой 133128"/>
          <p:cNvCxnSpPr/>
          <p:nvPr/>
        </p:nvCxnSpPr>
        <p:spPr>
          <a:xfrm>
            <a:off x="4427984" y="2309121"/>
            <a:ext cx="574783" cy="40185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134" name="Прямая со стрелкой 133133"/>
          <p:cNvCxnSpPr/>
          <p:nvPr/>
        </p:nvCxnSpPr>
        <p:spPr>
          <a:xfrm flipH="1">
            <a:off x="2699792" y="1108075"/>
            <a:ext cx="504056" cy="338554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138" name="Прямая со стрелкой 133137"/>
          <p:cNvCxnSpPr/>
          <p:nvPr/>
        </p:nvCxnSpPr>
        <p:spPr>
          <a:xfrm flipH="1">
            <a:off x="3954527" y="1108075"/>
            <a:ext cx="164752" cy="338554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140" name="Прямая со стрелкой 133139"/>
          <p:cNvCxnSpPr/>
          <p:nvPr/>
        </p:nvCxnSpPr>
        <p:spPr>
          <a:xfrm flipH="1">
            <a:off x="5580112" y="1111809"/>
            <a:ext cx="208839" cy="33482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142" name="Прямая со стрелкой 133141"/>
          <p:cNvCxnSpPr/>
          <p:nvPr/>
        </p:nvCxnSpPr>
        <p:spPr>
          <a:xfrm>
            <a:off x="7067128" y="1108075"/>
            <a:ext cx="169168" cy="338554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069182"/>
            <a:ext cx="3826536" cy="1871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36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1750"/>
            <a:ext cx="2771775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789940"/>
              </p:ext>
            </p:extLst>
          </p:nvPr>
        </p:nvGraphicFramePr>
        <p:xfrm>
          <a:off x="611188" y="647700"/>
          <a:ext cx="8064896" cy="5994445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294324"/>
                <a:gridCol w="2363848"/>
                <a:gridCol w="1668600"/>
                <a:gridCol w="1738124"/>
              </a:tblGrid>
              <a:tr h="76470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отраслей</a:t>
                      </a:r>
                      <a:endParaRPr lang="ru-RU" sz="14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(млн. рублей)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Кассовый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расход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(млн. рублей)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</a:tr>
              <a:tr h="4686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121,1</a:t>
                      </a: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119,1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98,3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</a:tr>
              <a:tr h="859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16,3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79,3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</a:tr>
              <a:tr h="4686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77,9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</a:tr>
              <a:tr h="66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340,8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89,8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</a:tr>
              <a:tr h="29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</a:tr>
              <a:tr h="29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650,1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649,6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</a:tr>
              <a:tr h="4686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</a:t>
                      </a: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</a:tr>
              <a:tr h="4909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168,3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168,0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108,1</a:t>
                      </a: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107,4</a:t>
                      </a: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99,4</a:t>
                      </a: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</a:tr>
              <a:tr h="3937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Средства массовой информации</a:t>
                      </a: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</a:tr>
              <a:tr h="479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1 573,5</a:t>
                      </a: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1 511,4</a:t>
                      </a: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96,1</a:t>
                      </a:r>
                    </a:p>
                  </a:txBody>
                  <a:tcPr horzOverflow="overflow"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sp>
        <p:nvSpPr>
          <p:cNvPr id="136242" name="TextBox 2"/>
          <p:cNvSpPr txBox="1">
            <a:spLocks noChangeArrowheads="1"/>
          </p:cNvSpPr>
          <p:nvPr/>
        </p:nvSpPr>
        <p:spPr bwMode="auto">
          <a:xfrm>
            <a:off x="2771775" y="260350"/>
            <a:ext cx="3922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651528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Расходы бюджета за </a:t>
            </a:r>
            <a:r>
              <a:rPr lang="ru-RU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1750"/>
            <a:ext cx="295275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6373" y="629682"/>
            <a:ext cx="311812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ОБЩЕГОСУДАРСТВЕННЫЕ </a:t>
            </a: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ВОПРОСЫ– 119,1 </a:t>
            </a: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млн.руб.:</a:t>
            </a:r>
            <a:b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Администрация города Судака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87,7 млн.руб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Судакский городской совет –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4,0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Контрольно-счетная палата города Судака- 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3,2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"Управление по обеспечению деятельности органов местного самоуправления городского округа Судак» -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24,2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 </a:t>
            </a:r>
            <a:endParaRPr lang="ru-RU" sz="1200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725" y="3346646"/>
            <a:ext cx="3622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НАЦИОНАЛЬНАЯ БЕЗОПАСНОСТЬ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16,3 </a:t>
            </a: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млн.руб.:</a:t>
            </a: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МКУ «Единая дежурно-диспетчерская служба муниципального образования городской округ Судак Республики Крым» -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6,2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08400" y="3654424"/>
            <a:ext cx="19351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деятельности - координация действий дежурных и дежурно-диспетчерских служб, оперативный сбор информации и организация экстренного реагирования в случае возникновения чрезвычайных ситуаций на территории муниципального образования городской округ Судак, штат </a:t>
            </a:r>
            <a:r>
              <a:rPr lang="ru-RU" sz="10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12 </a:t>
            </a:r>
            <a:r>
              <a:rPr lang="ru-RU" sz="10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724" y="4362309"/>
            <a:ext cx="362267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«Безопасность жизнедеятельности населения муниципального образования городской округ Судак на 2020-2024 годы» – 10,1 млн.руб., из них: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1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оснащение </a:t>
            </a:r>
            <a:r>
              <a:rPr lang="ru-RU" sz="11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инженерно-техническими средствами укреплённости и техническими средствами охраны объектов IV категории в сумме </a:t>
            </a:r>
            <a:r>
              <a:rPr lang="ru-RU" sz="11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0,5 млн.руб.;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11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уровня антитеррористической защищенности объектов возможных террористических посягательств, расположенных на территории городского округа Судак в сумме </a:t>
            </a:r>
            <a:r>
              <a:rPr lang="ru-RU" sz="11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2,9 млн.руб.;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мероприятия по профилактике правонарушений в сфере общественного </a:t>
            </a:r>
            <a:r>
              <a:rPr lang="ru-RU" sz="11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порядка – 6,7 млн.руб.</a:t>
            </a:r>
            <a:endParaRPr lang="ru-RU" sz="11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35963" y="122238"/>
            <a:ext cx="76041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</a:p>
        </p:txBody>
      </p:sp>
      <p:sp>
        <p:nvSpPr>
          <p:cNvPr id="139277" name="TextBox 28"/>
          <p:cNvSpPr txBox="1">
            <a:spLocks noChangeArrowheads="1"/>
          </p:cNvSpPr>
          <p:nvPr/>
        </p:nvSpPr>
        <p:spPr bwMode="auto">
          <a:xfrm>
            <a:off x="3708400" y="1196975"/>
            <a:ext cx="949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>
              <a:latin typeface="Verdan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19438" y="1196975"/>
            <a:ext cx="1812602" cy="1367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Полномочия на основании решения 2 сессии 1 созыва Судакского городского совета № 67 от 14.11.2014 г. «О принятии устава муниципального образования городской округ Судак Республики Крым»</a:t>
            </a:r>
          </a:p>
        </p:txBody>
      </p:sp>
      <p:sp>
        <p:nvSpPr>
          <p:cNvPr id="139279" name="TextBox 29"/>
          <p:cNvSpPr txBox="1">
            <a:spLocks noChangeArrowheads="1"/>
          </p:cNvSpPr>
          <p:nvPr/>
        </p:nvSpPr>
        <p:spPr bwMode="auto">
          <a:xfrm>
            <a:off x="2025650" y="260350"/>
            <a:ext cx="56827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Исполнение бюджета в разрезе </a:t>
            </a:r>
            <a:r>
              <a:rPr lang="ru-RU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отраслей за 2023 год</a:t>
            </a:r>
            <a:endParaRPr lang="ru-RU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4979130"/>
            <a:ext cx="3660279" cy="18453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666" y="1130823"/>
            <a:ext cx="4092326" cy="25236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1750"/>
            <a:ext cx="295275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</p:txBody>
      </p:sp>
      <p:sp>
        <p:nvSpPr>
          <p:cNvPr id="140293" name="TextBox 28"/>
          <p:cNvSpPr txBox="1">
            <a:spLocks noChangeArrowheads="1"/>
          </p:cNvSpPr>
          <p:nvPr/>
        </p:nvSpPr>
        <p:spPr bwMode="auto">
          <a:xfrm>
            <a:off x="3708400" y="1196975"/>
            <a:ext cx="949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>
              <a:latin typeface="Verdan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19450" y="630238"/>
            <a:ext cx="2400300" cy="8002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НАЦИОНАЛЬНАЯ ЭКОНОМИКА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год – 47,1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млн.руб.:</a:t>
            </a:r>
            <a:b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b="1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95" name="TextBox 29"/>
          <p:cNvSpPr txBox="1">
            <a:spLocks noChangeArrowheads="1"/>
          </p:cNvSpPr>
          <p:nvPr/>
        </p:nvSpPr>
        <p:spPr bwMode="auto">
          <a:xfrm>
            <a:off x="2025650" y="260350"/>
            <a:ext cx="4400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Исполнение бюджета в разрезе отраслей</a:t>
            </a:r>
          </a:p>
        </p:txBody>
      </p:sp>
      <p:pic>
        <p:nvPicPr>
          <p:cNvPr id="14029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663335"/>
            <a:ext cx="773112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9650" y="1017588"/>
            <a:ext cx="49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443920" y="1457991"/>
            <a:ext cx="259543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b="1" dirty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Расходы по программам: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- «Развитие курортов и туризма в муниципальном образовании городской округ Судак на </a:t>
            </a:r>
            <a:r>
              <a:rPr lang="ru-RU" sz="1200" dirty="0" smtClean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2022-2026годы</a:t>
            </a:r>
            <a:r>
              <a:rPr lang="ru-RU" sz="1200" dirty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» –0,3 млн.руб.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dirty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Стимулирование развития экономики в городском округе Судак на </a:t>
            </a:r>
            <a:r>
              <a:rPr lang="ru-RU" sz="1200" dirty="0" smtClean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2019-2023годы</a:t>
            </a:r>
            <a:r>
              <a:rPr lang="ru-RU" sz="1200" dirty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» - </a:t>
            </a:r>
            <a:r>
              <a:rPr lang="ru-RU" sz="1200" dirty="0" smtClean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0,4 млн.руб.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«Совершенствование градостроительной деятельности в городском округе Судак на  2022-2026 годы»  -  4,5 млн.руб.;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«Управление земельными ресурсами на территории муниципального образования городской округ Судак на 2021-2025 годы</a:t>
            </a:r>
            <a:r>
              <a:rPr lang="ru-RU" sz="1200" dirty="0" smtClean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»- 0,4 млн.руб.;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«Профилактика безнадзорности, правонарушений среди несовершеннолетних, защита их прав и охрана детства в муниципальном образовании городской округ Судак на 2022-2026 </a:t>
            </a:r>
            <a:r>
              <a:rPr lang="ru-RU" sz="1200" dirty="0" smtClean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годы» </a:t>
            </a:r>
            <a:r>
              <a:rPr lang="ru-RU" sz="800" dirty="0" smtClean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(расходы </a:t>
            </a:r>
            <a:r>
              <a:rPr lang="ru-RU" sz="800" dirty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на организацию временного трудоустройства несовершеннолетних граждан в возрасте от 14 до 18 лет в свободное от учебы время и стимулирование их интеграции в трудовую </a:t>
            </a:r>
            <a:r>
              <a:rPr lang="ru-RU" sz="800" dirty="0" smtClean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деятельность) </a:t>
            </a:r>
            <a:r>
              <a:rPr lang="ru-RU" sz="1200" dirty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200" dirty="0" smtClean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0,2 млн.руб</a:t>
            </a:r>
            <a:r>
              <a:rPr lang="ru-RU" sz="1200" dirty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08401" y="5139686"/>
            <a:ext cx="271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084022"/>
            <a:ext cx="345688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b="1" dirty="0" smtClean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Дорожное хозяйство -  40,2  млн. руб.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 «Содержание и ремонт улично-дорожной сети в муниципальном образовании городской округ Судак Республики Крым на 2022-2026 годы»: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разработка технических паспортов автомобильных дорог общего пользования местного значения– 0,5 млн.руб.;</a:t>
            </a:r>
          </a:p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приобретение посыпочного материала -0,9 млн.руб.;</a:t>
            </a:r>
          </a:p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содержание улично-дорожной сети (нанесение дорожной разметки, приобретение и установка технических средств организации дорожного движения, восстановление изношенных верхних слоев асфальтобетонных покрытий) – 12,0  млн.руб.;</a:t>
            </a:r>
          </a:p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200" dirty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проектов организации дорожного движения автомобильных дорог общего пользования местного значения </a:t>
            </a:r>
            <a:r>
              <a:rPr lang="ru-RU" sz="1200" dirty="0" smtClean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городского округа Судак – 1,6 млн.руб.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smtClean="0">
              <a:solidFill>
                <a:srgbClr val="DC5924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Профилировка (грейдирование) грунтовых дорог, восстановление поперечного профиля и ровности проезжей части гравийных и щебеночных покрытий автомобильных дорог общего пользования местного значения за счет трансфертов: - </a:t>
            </a:r>
            <a:r>
              <a:rPr lang="ru-RU" sz="1200" dirty="0" smtClean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25,2 </a:t>
            </a:r>
            <a:r>
              <a:rPr lang="ru-RU" sz="1200" dirty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958" y="1266124"/>
            <a:ext cx="2862064" cy="1908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27317" y="5484085"/>
            <a:ext cx="33843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dirty="0"/>
              <a:t> </a:t>
            </a:r>
            <a:r>
              <a:rPr lang="ru-RU" sz="1200" dirty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осуществление </a:t>
            </a:r>
            <a:r>
              <a:rPr lang="ru-RU" sz="1200" dirty="0" smtClean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регулярных перевозок муниципальном </a:t>
            </a:r>
            <a:r>
              <a:rPr lang="ru-RU" sz="1200" dirty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маршруте № 14 «Громовка -Ворон  израсходовано – </a:t>
            </a:r>
            <a:r>
              <a:rPr lang="ru-RU" sz="1200" dirty="0" smtClean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1,1 млн.руб</a:t>
            </a:r>
            <a:r>
              <a:rPr lang="ru-RU" sz="1200" dirty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. (выполнено </a:t>
            </a:r>
            <a:r>
              <a:rPr lang="ru-RU" sz="1200" dirty="0" smtClean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741 рейс, </a:t>
            </a:r>
            <a:r>
              <a:rPr lang="ru-RU" sz="1200" dirty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перевезено </a:t>
            </a:r>
            <a:r>
              <a:rPr lang="ru-RU" sz="1200" dirty="0" smtClean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4,82 </a:t>
            </a:r>
            <a:r>
              <a:rPr lang="ru-RU" sz="1200" dirty="0">
                <a:solidFill>
                  <a:srgbClr val="DC5924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тыс. чел. пассажиров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269" y="3212976"/>
            <a:ext cx="2862064" cy="23617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66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1750"/>
            <a:ext cx="295275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184" y="5541039"/>
            <a:ext cx="308133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Коммунальное хозяйство– </a:t>
            </a: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0, 6 млн. </a:t>
            </a: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руб.: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"Обеспечение населения городского округа Судак Республики Крым питьевой водой на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2022-2026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годы» –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0,6 млн.руб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1" y="1798229"/>
            <a:ext cx="3133725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291B01"/>
                </a:solidFill>
                <a:latin typeface="Times New Roman" pitchFamily="18" charset="0"/>
                <a:cs typeface="Times New Roman" pitchFamily="18" charset="0"/>
              </a:rPr>
              <a:t>   Жилищное </a:t>
            </a:r>
            <a:r>
              <a:rPr lang="ru-RU" sz="1200" b="1" dirty="0">
                <a:solidFill>
                  <a:srgbClr val="291B01"/>
                </a:solidFill>
                <a:latin typeface="Times New Roman" pitchFamily="18" charset="0"/>
                <a:cs typeface="Times New Roman" pitchFamily="18" charset="0"/>
              </a:rPr>
              <a:t>хозяйство– </a:t>
            </a:r>
            <a:r>
              <a:rPr lang="ru-RU" sz="1200" b="1" dirty="0" smtClean="0">
                <a:solidFill>
                  <a:srgbClr val="291B01"/>
                </a:solidFill>
                <a:latin typeface="Times New Roman" pitchFamily="18" charset="0"/>
                <a:cs typeface="Times New Roman" pitchFamily="18" charset="0"/>
              </a:rPr>
              <a:t>24,1   </a:t>
            </a:r>
            <a:r>
              <a:rPr lang="ru-RU" sz="1200" b="1" dirty="0">
                <a:solidFill>
                  <a:srgbClr val="291B01"/>
                </a:solidFill>
                <a:latin typeface="Times New Roman" pitchFamily="18" charset="0"/>
                <a:cs typeface="Times New Roman" pitchFamily="18" charset="0"/>
              </a:rPr>
              <a:t>млн.руб:</a:t>
            </a:r>
          </a:p>
          <a:p>
            <a:r>
              <a:rPr lang="ru-RU" sz="1200" dirty="0">
                <a:solidFill>
                  <a:srgbClr val="291B0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solidFill>
                  <a:srgbClr val="291B0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291B01"/>
                </a:solidFill>
                <a:latin typeface="Times New Roman" pitchFamily="18" charset="0"/>
                <a:cs typeface="Times New Roman" pitchFamily="18" charset="0"/>
              </a:rPr>
              <a:t>Капитальный ремонт общежития, расположенного по адресу г.Судак, ул.Алуштинская, </a:t>
            </a:r>
            <a:r>
              <a:rPr lang="ru-RU" sz="1200" dirty="0" smtClean="0">
                <a:solidFill>
                  <a:srgbClr val="291B01"/>
                </a:solidFill>
                <a:latin typeface="Times New Roman" pitchFamily="18" charset="0"/>
                <a:cs typeface="Times New Roman" pitchFamily="18" charset="0"/>
              </a:rPr>
              <a:t>– 16,4 млн.руб.;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291B0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200" dirty="0">
                <a:solidFill>
                  <a:srgbClr val="291B01"/>
                </a:solidFill>
                <a:latin typeface="Times New Roman" pitchFamily="18" charset="0"/>
                <a:cs typeface="Times New Roman" pitchFamily="18" charset="0"/>
              </a:rPr>
              <a:t>актуализацию схемы теплоснабжения городского округа </a:t>
            </a:r>
            <a:r>
              <a:rPr lang="ru-RU" sz="1200" dirty="0" smtClean="0">
                <a:solidFill>
                  <a:srgbClr val="291B01"/>
                </a:solidFill>
                <a:latin typeface="Times New Roman" pitchFamily="18" charset="0"/>
                <a:cs typeface="Times New Roman" pitchFamily="18" charset="0"/>
              </a:rPr>
              <a:t>Судак – 0,2 млн.руб.;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rgbClr val="291B01"/>
                </a:solidFill>
                <a:latin typeface="Times New Roman" pitchFamily="18" charset="0"/>
                <a:cs typeface="Times New Roman" pitchFamily="18" charset="0"/>
              </a:rPr>
              <a:t>на обеспечение мероприятий по переселению граждан </a:t>
            </a:r>
            <a:r>
              <a:rPr lang="ru-RU" sz="1200" dirty="0" smtClean="0">
                <a:solidFill>
                  <a:srgbClr val="291B01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1200" dirty="0">
                <a:solidFill>
                  <a:srgbClr val="291B01"/>
                </a:solidFill>
                <a:latin typeface="Times New Roman" pitchFamily="18" charset="0"/>
                <a:cs typeface="Times New Roman" pitchFamily="18" charset="0"/>
              </a:rPr>
              <a:t>аварийного жилищного </a:t>
            </a:r>
            <a:r>
              <a:rPr lang="ru-RU" sz="1200" dirty="0" smtClean="0">
                <a:solidFill>
                  <a:srgbClr val="291B01"/>
                </a:solidFill>
                <a:latin typeface="Times New Roman" pitchFamily="18" charset="0"/>
                <a:cs typeface="Times New Roman" pitchFamily="18" charset="0"/>
              </a:rPr>
              <a:t>фонда – 7,5 млн.руб. ( в т.ч. 7,4 млн.руб. за счет трансфертов).</a:t>
            </a:r>
            <a:endParaRPr lang="ru-RU" sz="1200" dirty="0">
              <a:solidFill>
                <a:srgbClr val="291B0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solidFill>
                <a:srgbClr val="291B0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35963" y="122238"/>
            <a:ext cx="76041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</a:p>
        </p:txBody>
      </p:sp>
      <p:sp>
        <p:nvSpPr>
          <p:cNvPr id="31" name="TextBox 1"/>
          <p:cNvSpPr txBox="1"/>
          <p:nvPr/>
        </p:nvSpPr>
        <p:spPr>
          <a:xfrm>
            <a:off x="3219450" y="1637656"/>
            <a:ext cx="5876925" cy="5103712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Благоустройство 316,0 млн.руб.</a:t>
            </a:r>
            <a:endParaRPr lang="ru-RU" sz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субсидия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выполнение муниципального задания МБУ «Коммунхоз» городского округа Судак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97,4 млн.руб.;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приобретение элементов благоустройства – малых архитектурных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 (парковые бетонные и уличные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скамейки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31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., урны 46 шт.) – 0,2 млн.руб.;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обустройство и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установку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контейнерных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площадок (63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.) -7,1 млн.руб.;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укрепление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материально-технической базы МБУ «Коммунхоз»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- 5,3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(приобретение контейнеров для мусора – 132шт.,  урн – 50шт., капитальный ремонт техники и пр.);</a:t>
            </a: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по санитарной очистке и уборке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территории пгт.Новый свет – 2,4 млн. руб.;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проведение мероприятий по обеспечению уличным освещением с.Веселое и с.Морское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-2,1 млн. руб. (за счет трансфертов);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отлов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безнадзорных животных–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0,5 млн.руб.,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счет субсидии из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РБ;</a:t>
            </a: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на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озеленение территории общего пользования городского округа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Судак – 1,3 млн.руб.;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реализации соглашения между Правительством Москвы и Советом министров Республики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Крым:</a:t>
            </a: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-на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благоустройство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контейнерных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площадок для сбора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ТКО-1,8 млн.руб. (9 шт.);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на приобретение специализированной техники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экскаватора-погрузчика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базе трактора Беларус с поливомоечным оборудованием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21,3 млн.руб., за счет республиканского бюджета.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318" name="TextBox 28"/>
          <p:cNvSpPr txBox="1">
            <a:spLocks noChangeArrowheads="1"/>
          </p:cNvSpPr>
          <p:nvPr/>
        </p:nvSpPr>
        <p:spPr bwMode="auto">
          <a:xfrm>
            <a:off x="3708400" y="1196975"/>
            <a:ext cx="949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>
              <a:latin typeface="Verdan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19450" y="630238"/>
            <a:ext cx="2400300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0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sz="10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340,8 </a:t>
            </a:r>
            <a:r>
              <a:rPr lang="ru-RU" sz="10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млн.руб.:</a:t>
            </a:r>
            <a:br>
              <a:rPr lang="ru-RU" sz="10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0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320" name="TextBox 29"/>
          <p:cNvSpPr txBox="1">
            <a:spLocks noChangeArrowheads="1"/>
          </p:cNvSpPr>
          <p:nvPr/>
        </p:nvSpPr>
        <p:spPr bwMode="auto">
          <a:xfrm>
            <a:off x="2025650" y="260350"/>
            <a:ext cx="4400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Исполнение бюджета в разрезе отраслей</a:t>
            </a:r>
          </a:p>
        </p:txBody>
      </p:sp>
      <p:pic>
        <p:nvPicPr>
          <p:cNvPr id="14132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9638" y="1495440"/>
            <a:ext cx="773112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3877" y="1374368"/>
            <a:ext cx="5000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24" name="TextBox 1"/>
          <p:cNvSpPr txBox="1">
            <a:spLocks noChangeArrowheads="1"/>
          </p:cNvSpPr>
          <p:nvPr/>
        </p:nvSpPr>
        <p:spPr bwMode="auto">
          <a:xfrm>
            <a:off x="323850" y="5884863"/>
            <a:ext cx="976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6241" y="1057959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291B01"/>
                </a:solidFill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1200" b="1" dirty="0">
                <a:solidFill>
                  <a:srgbClr val="291B01"/>
                </a:solidFill>
                <a:latin typeface="Times New Roman" pitchFamily="18" charset="0"/>
                <a:cs typeface="Times New Roman" pitchFamily="18" charset="0"/>
              </a:rPr>
              <a:t>"Комплексное благоустройство, содержание территории и обслуживание объектов муниципального образования городской округ Судак на </a:t>
            </a:r>
            <a:r>
              <a:rPr lang="ru-RU" sz="1200" b="1" dirty="0" smtClean="0">
                <a:solidFill>
                  <a:srgbClr val="291B01"/>
                </a:solidFill>
                <a:latin typeface="Times New Roman" pitchFamily="18" charset="0"/>
                <a:cs typeface="Times New Roman" pitchFamily="18" charset="0"/>
              </a:rPr>
              <a:t>2022-2026 </a:t>
            </a:r>
            <a:r>
              <a:rPr lang="ru-RU" sz="1200" b="1" dirty="0">
                <a:solidFill>
                  <a:srgbClr val="291B01"/>
                </a:solidFill>
                <a:latin typeface="Times New Roman" pitchFamily="18" charset="0"/>
                <a:cs typeface="Times New Roman" pitchFamily="18" charset="0"/>
              </a:rPr>
              <a:t>годы":</a:t>
            </a:r>
          </a:p>
        </p:txBody>
      </p:sp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366" y="5548181"/>
            <a:ext cx="76835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0" y="3717032"/>
            <a:ext cx="1996466" cy="12241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172" y="4509120"/>
            <a:ext cx="1786278" cy="103906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548181"/>
            <a:ext cx="1910415" cy="12830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713321"/>
            <a:ext cx="2728912" cy="11446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1750"/>
            <a:ext cx="295275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35963" y="122238"/>
            <a:ext cx="76041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</a:p>
        </p:txBody>
      </p:sp>
      <p:sp>
        <p:nvSpPr>
          <p:cNvPr id="31" name="TextBox 1"/>
          <p:cNvSpPr txBox="1"/>
          <p:nvPr/>
        </p:nvSpPr>
        <p:spPr>
          <a:xfrm>
            <a:off x="107505" y="911854"/>
            <a:ext cx="3888431" cy="5773411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Благоустройство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"Формирование современной городской среды в муниципальном образовании городской округ Судак на </a:t>
            </a: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2026 годы»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т.ч.: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благоустройство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дворовых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территорий – 2,4 млн. руб.;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благоустройство территорий общего пользования – 9,6 млн.руб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реализацию Соглашения между Правительством Москвы и Советом министров Республики Крым о торгово-экономическом, научно-техническом и культурном сотрудничестве в рамках Государственной программы Республики Крым «Формирование современной городской среды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»: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благоустройство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10 дворовых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территорий - 52,0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благоустройство общественных территорий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районе Холма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Славы -25,0 млн. руб.;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благоустройство общественной территории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квартал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Молодежный – 40,0 млн.руб.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200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счет федерального бюджета на благоустройство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территории парка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пгт.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Новый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Свет- 43,4 млн.руб.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318" name="TextBox 28"/>
          <p:cNvSpPr txBox="1">
            <a:spLocks noChangeArrowheads="1"/>
          </p:cNvSpPr>
          <p:nvPr/>
        </p:nvSpPr>
        <p:spPr bwMode="auto">
          <a:xfrm>
            <a:off x="3708399" y="1069071"/>
            <a:ext cx="949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>
              <a:latin typeface="Verdan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19450" y="630238"/>
            <a:ext cx="24003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Жилищно-коммунальное </a:t>
            </a:r>
            <a:r>
              <a:rPr lang="ru-RU" sz="10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хозяйство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0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sz="10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340,8 </a:t>
            </a:r>
            <a:r>
              <a:rPr lang="ru-RU" sz="10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млн.руб.:</a:t>
            </a:r>
            <a:br>
              <a:rPr lang="ru-RU" sz="10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000" b="1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320" name="TextBox 29"/>
          <p:cNvSpPr txBox="1">
            <a:spLocks noChangeArrowheads="1"/>
          </p:cNvSpPr>
          <p:nvPr/>
        </p:nvSpPr>
        <p:spPr bwMode="auto">
          <a:xfrm>
            <a:off x="2025650" y="260350"/>
            <a:ext cx="4400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Исполнение бюджета в разрезе отраслей</a:t>
            </a:r>
          </a:p>
        </p:txBody>
      </p:sp>
      <p:sp>
        <p:nvSpPr>
          <p:cNvPr id="141324" name="TextBox 1"/>
          <p:cNvSpPr txBox="1">
            <a:spLocks noChangeArrowheads="1"/>
          </p:cNvSpPr>
          <p:nvPr/>
        </p:nvSpPr>
        <p:spPr bwMode="auto">
          <a:xfrm>
            <a:off x="323850" y="5884863"/>
            <a:ext cx="976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>
              <a:latin typeface="Verdana" pitchFamily="34" charset="0"/>
            </a:endParaRPr>
          </a:p>
        </p:txBody>
      </p:sp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956" y="773114"/>
            <a:ext cx="76835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40168650"/>
              </p:ext>
            </p:extLst>
          </p:nvPr>
        </p:nvGraphicFramePr>
        <p:xfrm>
          <a:off x="3983398" y="1451610"/>
          <a:ext cx="2664296" cy="2346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88224" y="1451610"/>
            <a:ext cx="2496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Жилищно-коммунальное хозяйство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израсходовано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году: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148,2 млн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руб. – собственных средств;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139,9 млн.руб. –средства Правительства Москвы;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10,3 млн. руб. – средства республиканского бюджета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42,4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руб. – средства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федерального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 marL="171450" indent="-171450" algn="just">
              <a:buFontTx/>
              <a:buChar char="-"/>
            </a:pP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493" y="3621733"/>
            <a:ext cx="2798995" cy="26330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867" y="4272668"/>
            <a:ext cx="2574280" cy="272545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0" y="5371740"/>
            <a:ext cx="2517826" cy="14942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74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1750"/>
            <a:ext cx="295275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75" y="3068960"/>
            <a:ext cx="29576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 детей– </a:t>
            </a: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36,6 млн. </a:t>
            </a: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руб.: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ДОД «Судакский Центр детского и юношеского творчества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- 21,4 млн.руб.,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работает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57 кружков,  122  группы, 2838 учащихся</a:t>
            </a:r>
            <a:endParaRPr lang="ru-RU" sz="12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МДОДУ «Детская музыкальная школа имени Георгия Шендерева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-15,2 млн. руб.,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обучается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182 ребенка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753" y="1015041"/>
            <a:ext cx="3048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 – </a:t>
            </a: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137,4   </a:t>
            </a: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млн.руб: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дошкольных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учреждений -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1046 детей  в 49 группах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финансирование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дошкольных учреждений на выполнение муниципального задания в виде субсидий –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117,1 млн.руб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финансирование субсидий на иные цели –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20,3 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1"/>
          <p:cNvSpPr txBox="1"/>
          <p:nvPr/>
        </p:nvSpPr>
        <p:spPr>
          <a:xfrm>
            <a:off x="5990430" y="1040052"/>
            <a:ext cx="3153570" cy="5989347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Общее образование – 460,1 млн.руб.: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общеобразовательных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школ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194 класса,  4 217 учащихся, кроме того  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детей в садиках при школах -14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групп, 308 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учеников, 6 групп продленного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дня, 141 обучающийся;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финансирование общеобразовательных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учреждений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          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выполнение муниципального задания в виде субсидий –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310,6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           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финансирование субсидий на иные цели –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136,4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капитальные вложения СМР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модульная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котельная МБОУ «Морская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СОШ» - 13,1 млн.руб.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200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341" name="TextBox 28"/>
          <p:cNvSpPr txBox="1">
            <a:spLocks noChangeArrowheads="1"/>
          </p:cNvSpPr>
          <p:nvPr/>
        </p:nvSpPr>
        <p:spPr bwMode="auto">
          <a:xfrm>
            <a:off x="3708400" y="1196975"/>
            <a:ext cx="949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>
              <a:latin typeface="Verdana" pitchFamily="34" charset="0"/>
            </a:endParaRPr>
          </a:p>
        </p:txBody>
      </p:sp>
      <p:sp>
        <p:nvSpPr>
          <p:cNvPr id="142342" name="TextBox 32"/>
          <p:cNvSpPr txBox="1">
            <a:spLocks noChangeArrowheads="1"/>
          </p:cNvSpPr>
          <p:nvPr/>
        </p:nvSpPr>
        <p:spPr bwMode="auto">
          <a:xfrm>
            <a:off x="3448936" y="567347"/>
            <a:ext cx="24003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/>
            <a:r>
              <a:rPr lang="ru-RU" sz="1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sz="1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649,6 </a:t>
            </a:r>
            <a:r>
              <a:rPr lang="ru-RU" sz="1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млн.руб.:</a:t>
            </a:r>
            <a:r>
              <a:rPr lang="ru-RU" sz="1200" b="1" dirty="0">
                <a:solidFill>
                  <a:srgbClr val="65152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solidFill>
                  <a:srgbClr val="651528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solidFill>
                <a:srgbClr val="6515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343" name="TextBox 29"/>
          <p:cNvSpPr txBox="1">
            <a:spLocks noChangeArrowheads="1"/>
          </p:cNvSpPr>
          <p:nvPr/>
        </p:nvSpPr>
        <p:spPr bwMode="auto">
          <a:xfrm>
            <a:off x="2025650" y="260350"/>
            <a:ext cx="4400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Исполнение бюджета в разрезе отраслей</a:t>
            </a:r>
          </a:p>
        </p:txBody>
      </p:sp>
      <p:pic>
        <p:nvPicPr>
          <p:cNvPr id="14234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5824" y="891197"/>
            <a:ext cx="773112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0367" y="965200"/>
            <a:ext cx="5000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7" name="TextBox 1"/>
          <p:cNvSpPr txBox="1">
            <a:spLocks noChangeArrowheads="1"/>
          </p:cNvSpPr>
          <p:nvPr/>
        </p:nvSpPr>
        <p:spPr bwMode="auto">
          <a:xfrm>
            <a:off x="323850" y="5884863"/>
            <a:ext cx="976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775" y="4823286"/>
            <a:ext cx="313372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подготовка, повышение квалификации– </a:t>
            </a: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0,2   </a:t>
            </a: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5429" y="3498008"/>
            <a:ext cx="28950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Молодежная политика – </a:t>
            </a: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0,3  </a:t>
            </a: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 по программам: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«Реализация молодежной политики в муниципальном образовании городской округ Судак на 2022-2026 годы»"</a:t>
            </a: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«Профилактика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безнадзорности, правонарушений среди несовершеннолетних, защита их прав и охрана детства на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2022-2026 годы»</a:t>
            </a: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53481" y="5410340"/>
            <a:ext cx="25745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Другие вопросы в области – </a:t>
            </a: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15,0 </a:t>
            </a: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"Центр по обеспечению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деятельности бюджетных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учреждений городского округа Судак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32,5 штатных единиц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647662363"/>
              </p:ext>
            </p:extLst>
          </p:nvPr>
        </p:nvGraphicFramePr>
        <p:xfrm>
          <a:off x="3097651" y="921157"/>
          <a:ext cx="3024510" cy="2464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399034496"/>
              </p:ext>
            </p:extLst>
          </p:nvPr>
        </p:nvGraphicFramePr>
        <p:xfrm>
          <a:off x="5849236" y="4025522"/>
          <a:ext cx="3294764" cy="2819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16632"/>
            <a:ext cx="5292080" cy="6741368"/>
          </a:xfrm>
          <a:solidFill>
            <a:schemeClr val="accent3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УВАЖАЕМЫЕ ЖИТЕЛИ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ГОРОДСКОГО ОКРУГА СУДАК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indent="0" algn="ctr">
              <a:buNone/>
            </a:pP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вниманию годовой отчет об исполнении  бюджета за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Судака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 решением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сессии 2 созыва Судакского городского совета №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20.12.2022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«О бюджете муниципального образования городской округ Судак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2023год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плановый период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исполнения бюджета в виде годового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отчета предоставлены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Министерство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 Республики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Крым, о чем  получено уведомление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26.03.2024г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принятии годовой бюджетной (бухгалтерской) отчетности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2023год».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Получено Заключение Контрольно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счетной палаты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Судака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26.04.24г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 результатам экспертно-аналитического мероприятия «Внешняя проверка годового отчета об исполнении бюджета муниципального образования городской округ Судак за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с внешней проверкой бюджетной отчетности главных распорядителей средств местного бюджета  и Годовой отчет предоставлен в Судакский городской совет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рассмотрения на сессии Судакского городского совета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310" y="0"/>
            <a:ext cx="2952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" y="2643024"/>
            <a:ext cx="3845538" cy="1937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388"/>
            <a:ext cx="3821414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0" y="4580206"/>
            <a:ext cx="3708585" cy="215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9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1750"/>
            <a:ext cx="295275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950" y="5665485"/>
            <a:ext cx="324008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Питание 1-4 классов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200" dirty="0" smtClean="0">
                <a:solidFill>
                  <a:srgbClr val="FDE0A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18,8 </a:t>
            </a:r>
            <a:r>
              <a:rPr lang="ru-RU" sz="1200" dirty="0">
                <a:solidFill>
                  <a:srgbClr val="FDE0A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млн.руб.  из бюджета РК </a:t>
            </a:r>
            <a:r>
              <a:rPr lang="ru-RU" sz="1200" dirty="0" smtClean="0">
                <a:solidFill>
                  <a:srgbClr val="FDE0A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и ФБ из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расчета по 71,46 руб. на 1 ребенка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среднее количество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 1494 человек.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28455" y="5569031"/>
            <a:ext cx="41764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Льготное питание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19,7 млн. руб. из местного бюджета 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среднее количество детей 1170 человек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расчета 130 руб. в день на одного ребенка (5-11 классы) и 65,60 руб. в день (1-4 классы, обед)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Подвоз учащихся –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12,2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</a:p>
        </p:txBody>
      </p:sp>
      <p:sp>
        <p:nvSpPr>
          <p:cNvPr id="143369" name="Прямоугольник 8"/>
          <p:cNvSpPr>
            <a:spLocks noChangeArrowheads="1"/>
          </p:cNvSpPr>
          <p:nvPr/>
        </p:nvSpPr>
        <p:spPr bwMode="auto">
          <a:xfrm>
            <a:off x="3203848" y="114300"/>
            <a:ext cx="28803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lvl="0" algn="ctr"/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649,6 млн.руб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.:</a:t>
            </a:r>
            <a:r>
              <a:rPr lang="ru-RU" sz="1200" b="1" dirty="0">
                <a:solidFill>
                  <a:srgbClr val="65152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solidFill>
                  <a:srgbClr val="651528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solidFill>
                <a:srgbClr val="6515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5613" y="437465"/>
            <a:ext cx="395982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2023 году профинансированы расходы: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капитальный ремонт учреждений: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Сады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8,4 </a:t>
            </a: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ограждение территории  МБДОУ ДС «Вишенка»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с.Междуречье – 5,4 млн.руб.;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ремонт кровли здания МБДОУ ДС «Сказка» с.Веселое –3,0 млн.руб.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Школы – 64,1 млн.руб.: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капитальный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ремонт Дачновской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СОШ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26,8 млн.руб. за счет трансфертов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- 24,2 млн. руб. за счет местного бюджета.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капитальные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вложения СМР модульная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котельная МБОУ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«Морская СОШ» - 13,1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улучшение материально-технической базы учреждений: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Сады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0,6 млн.руб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Школы -1,0 млн.руб.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394" y="620688"/>
            <a:ext cx="2633524" cy="18369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97" y="3483068"/>
            <a:ext cx="2586003" cy="19464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278" y="1658372"/>
            <a:ext cx="2712944" cy="18519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045" y="3573016"/>
            <a:ext cx="2826060" cy="18840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1750"/>
            <a:ext cx="295275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562" y="1223963"/>
            <a:ext cx="502049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Программа "Развитие сферы культуры, межнациональных отношений и обустройства депортированных граждан в городском округе Судак на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2022-2026 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»: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2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МБУК «Судакская централизованная библиотечная система» -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17,5 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млн.руб.,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штатная численность 34 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чел.,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 т.ч. на: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выполнение муниципального задания – 17,1 млн.руб.;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ПСД на капитальный ремонт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библиотеки – 0,2 млн.руб.;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-   приобретение 455 экз. книг – 0,2 млн.руб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 (за счет трансфертов из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   федерального 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2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МБУК 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«Централизованная клубная система»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 – 37,0 млн.руб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штатная численность 65 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чел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.,  в т.ч. на: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-   выполнение 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муниципального задания –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34,6 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млн.руб.;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улучшение 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материально-технической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базы: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1,0 млн.руб. 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(МФУ,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мобильные экраны, микшеры, радиосистемы, проекторы, системы 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звукоусиления,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кондиционеры, за 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счет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трансфертов из   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федерального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бюджета)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- 0,5 млн. руб. (сценические костюмы за счет местного бюджета);</a:t>
            </a:r>
            <a:endParaRPr lang="ru-RU" sz="12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-   0,9   млн.руб. (ПИР по строительству 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модульной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котельной 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Дома культуры с.Веселое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0,7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 (ПИР на мероприятия, связанные с реализацией федеральной целевой программы «Увековечение памяти погибших при защите Отечества на 2019-2024 годы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»);</a:t>
            </a: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культурно-массовые мероприятия,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     самодеятельных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коллективов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     образования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городской округ Судак в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фестивалях и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конкурсах различного уровня,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проведено  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28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общегородских мероприятий – 0,9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387" name="TextBox 28"/>
          <p:cNvSpPr txBox="1">
            <a:spLocks noChangeArrowheads="1"/>
          </p:cNvSpPr>
          <p:nvPr/>
        </p:nvSpPr>
        <p:spPr bwMode="auto">
          <a:xfrm>
            <a:off x="3708400" y="1196975"/>
            <a:ext cx="949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>
              <a:latin typeface="Verdana" pitchFamily="34" charset="0"/>
            </a:endParaRPr>
          </a:p>
        </p:txBody>
      </p:sp>
      <p:sp>
        <p:nvSpPr>
          <p:cNvPr id="144388" name="TextBox 32"/>
          <p:cNvSpPr txBox="1">
            <a:spLocks noChangeArrowheads="1"/>
          </p:cNvSpPr>
          <p:nvPr/>
        </p:nvSpPr>
        <p:spPr bwMode="auto">
          <a:xfrm>
            <a:off x="3452813" y="661988"/>
            <a:ext cx="2400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</a:p>
          <a:p>
            <a:pPr algn="ctr"/>
            <a:r>
              <a:rPr lang="ru-RU" sz="1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sz="1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56,1 млн.руб</a:t>
            </a:r>
            <a:r>
              <a:rPr lang="ru-RU" sz="1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.:</a:t>
            </a:r>
            <a:br>
              <a:rPr lang="ru-RU" sz="1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389" name="TextBox 29"/>
          <p:cNvSpPr txBox="1">
            <a:spLocks noChangeArrowheads="1"/>
          </p:cNvSpPr>
          <p:nvPr/>
        </p:nvSpPr>
        <p:spPr bwMode="auto">
          <a:xfrm>
            <a:off x="2025650" y="260350"/>
            <a:ext cx="44576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Исполнение </a:t>
            </a:r>
            <a:r>
              <a:rPr lang="ru-RU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бюджета  </a:t>
            </a:r>
            <a:r>
              <a:rPr lang="ru-RU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 разрезе отраслей</a:t>
            </a:r>
          </a:p>
        </p:txBody>
      </p:sp>
      <p:pic>
        <p:nvPicPr>
          <p:cNvPr id="14439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8113" y="961231"/>
            <a:ext cx="7747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3195" y="1201206"/>
            <a:ext cx="2666899" cy="20001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454071793"/>
              </p:ext>
            </p:extLst>
          </p:nvPr>
        </p:nvGraphicFramePr>
        <p:xfrm>
          <a:off x="5905901" y="4189102"/>
          <a:ext cx="3024510" cy="2464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3168931"/>
            <a:ext cx="3096344" cy="17416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1750"/>
            <a:ext cx="295275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012" y="1353898"/>
            <a:ext cx="4125913" cy="36009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Социальное обеспечение населения </a:t>
            </a: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-24,7  </a:t>
            </a: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оплата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жилищно-коммунальных услуг отдельным категориям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7,1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руб. (1414 чел.)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меры социальной поддержки отдельным категориям граждан–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12,8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руб. (2069 чел.) 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меры социальной защиты граждан в соответствии с Законом Республики Крым от 17 декабря 2014г. № 36-ЗРК/2014 "Об особенностях установления мер социальной защиты (поддержки) отдельным категориям граждан, проживающих на территории Республики Крым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-2,2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руб.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(272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чел.)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ежегодная денежная выплата лицам, награжденным нагрудным знаком "Почетный донор России" –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2,2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млн.руб.(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130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чел.)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прочие выплаты отдельным категориям граждан(пособие на погребение, приобретение технических и других средств реабилитации)   – 0,4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411" name="TextBox 28"/>
          <p:cNvSpPr txBox="1">
            <a:spLocks noChangeArrowheads="1"/>
          </p:cNvSpPr>
          <p:nvPr/>
        </p:nvSpPr>
        <p:spPr bwMode="auto">
          <a:xfrm>
            <a:off x="3708400" y="1196975"/>
            <a:ext cx="949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>
              <a:latin typeface="Verdana" pitchFamily="34" charset="0"/>
            </a:endParaRPr>
          </a:p>
        </p:txBody>
      </p:sp>
      <p:sp>
        <p:nvSpPr>
          <p:cNvPr id="145412" name="TextBox 32"/>
          <p:cNvSpPr txBox="1">
            <a:spLocks noChangeArrowheads="1"/>
          </p:cNvSpPr>
          <p:nvPr/>
        </p:nvSpPr>
        <p:spPr bwMode="auto">
          <a:xfrm>
            <a:off x="3452813" y="661988"/>
            <a:ext cx="2400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</a:p>
          <a:p>
            <a:pPr algn="ctr"/>
            <a:r>
              <a:rPr lang="ru-RU" sz="1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sz="1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168,0 </a:t>
            </a:r>
            <a:r>
              <a:rPr lang="ru-RU" sz="1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млн.руб.:</a:t>
            </a:r>
            <a:r>
              <a:rPr lang="ru-RU" sz="1200" b="1" dirty="0">
                <a:solidFill>
                  <a:srgbClr val="65152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solidFill>
                  <a:srgbClr val="651528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b="1" dirty="0">
              <a:solidFill>
                <a:srgbClr val="6515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413" name="TextBox 29"/>
          <p:cNvSpPr txBox="1">
            <a:spLocks noChangeArrowheads="1"/>
          </p:cNvSpPr>
          <p:nvPr/>
        </p:nvSpPr>
        <p:spPr bwMode="auto">
          <a:xfrm>
            <a:off x="2025650" y="260350"/>
            <a:ext cx="4400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Исполнение бюджета в разрезе отраслей</a:t>
            </a:r>
          </a:p>
        </p:txBody>
      </p:sp>
      <p:pic>
        <p:nvPicPr>
          <p:cNvPr id="1454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9450" y="1098550"/>
            <a:ext cx="7747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6" name="TextBox 2"/>
          <p:cNvSpPr txBox="1">
            <a:spLocks noChangeArrowheads="1"/>
          </p:cNvSpPr>
          <p:nvPr/>
        </p:nvSpPr>
        <p:spPr bwMode="auto">
          <a:xfrm>
            <a:off x="6948488" y="1990725"/>
            <a:ext cx="29046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25925" y="1566863"/>
            <a:ext cx="491807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Охрана семьи и детства </a:t>
            </a: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129,8  </a:t>
            </a: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ежемесячная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социальная поддержка детям-сиротам и детям, оставшимся без попечения родителей, лицам из числа детей-сирот и детей, оставшихся без попечения родителей–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86,6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руб.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(105 детей, 25 родителя-воспитателя)</a:t>
            </a: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приобретение жилья детям- сиротам  и детям, оставшимся без попечения родителей 24,4 млн.руб, приобретено 5 квартир  (за счет трансфертов из Федерального и республиканского  бюджетов и софинансирования местного бюджета)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компенсация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родительской платы за присмотр и уход за детьми, осваивающими образовательные программы дошкольного образования в организациях, осуществляющих образовательную деятельность, за счет субвенции из бюджета Республики Крым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17,2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1221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чел);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омпенсация расходов многодетным семьям на приобретение спортивной формы – 1,3 млн.руб. (580 чел.).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компенсации родителям обучающихся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ограниченными возможностями здоровья, а также детей-инвалидов, получающих образование на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дому – 0,3 млн.руб, (19 чел.).</a:t>
            </a: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12" y="4941168"/>
            <a:ext cx="403994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b="1" dirty="0" smtClean="0">
                <a:solidFill>
                  <a:srgbClr val="FDE0A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 Другие </a:t>
            </a:r>
            <a:r>
              <a:rPr lang="ru-RU" sz="1200" b="1" dirty="0">
                <a:solidFill>
                  <a:srgbClr val="FDE0A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вопросы в области социальной политики </a:t>
            </a:r>
            <a:r>
              <a:rPr lang="ru-RU" sz="1200" b="1" dirty="0" smtClean="0">
                <a:solidFill>
                  <a:srgbClr val="FDE0A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-12,6 млн. руб.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FDE0A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FDE0AA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Департамент труда и социальной защиты населения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администрации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города Судака –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12,5 млн.руб.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(23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.-штатная)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Судакской городской организации ветеранов войны, труда и военной службы – 0,1 млн.руб.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200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пенсионное обеспечение -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0,9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54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8479" y="1005007"/>
            <a:ext cx="500062" cy="697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874101871"/>
              </p:ext>
            </p:extLst>
          </p:nvPr>
        </p:nvGraphicFramePr>
        <p:xfrm>
          <a:off x="5436233" y="4509120"/>
          <a:ext cx="3024510" cy="2464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1750"/>
            <a:ext cx="295275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520" y="1126083"/>
            <a:ext cx="486003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"Развитие физической культуры и спорта в муниципальном образовании городской округ Судак на </a:t>
            </a: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2022-2026 </a:t>
            </a: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в т.ч.: </a:t>
            </a:r>
            <a:endParaRPr lang="ru-RU" sz="1200" b="1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субсидия на выполнение муниципального задания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 «Спортивная школа» городского округа Судак 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-11,5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млн.руб.,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среднесписочная численность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человек;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укрепление материально-технической базы – 0,5 млн.руб.; 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мероприятия по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программе–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0,7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руб.,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проведено – 20 спортивных мероприятий, в которых участвовало  - 1083 чел., 37 выездов на соревнования, приняло участие 559 чел.; 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 по устройству оснований под спортивные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площадки – 6,0 млн.руб. (7 площадок);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приобретение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устройство муниципальных многофункциональных спортивных площадок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14,5 млн.руб., за счет трансфертов (8 площадок);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строительство Физкультурно-оздоровительного комплекса  по ул.Коммунальная,9б г. Судак на сумму 74,2 млн.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.(контракт двухгодичный на 2023-2024 год).</a:t>
            </a: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200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200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436" name="TextBox 32"/>
          <p:cNvSpPr txBox="1">
            <a:spLocks noChangeArrowheads="1"/>
          </p:cNvSpPr>
          <p:nvPr/>
        </p:nvSpPr>
        <p:spPr bwMode="auto">
          <a:xfrm>
            <a:off x="685800" y="633524"/>
            <a:ext cx="22669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</a:p>
          <a:p>
            <a:pPr algn="ctr"/>
            <a:r>
              <a:rPr lang="ru-RU" sz="1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sz="1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107,4  </a:t>
            </a:r>
            <a:r>
              <a:rPr lang="ru-RU" sz="1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млн.руб.:</a:t>
            </a:r>
            <a:br>
              <a:rPr lang="ru-RU" sz="1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437" name="TextBox 29"/>
          <p:cNvSpPr txBox="1">
            <a:spLocks noChangeArrowheads="1"/>
          </p:cNvSpPr>
          <p:nvPr/>
        </p:nvSpPr>
        <p:spPr bwMode="auto">
          <a:xfrm>
            <a:off x="2025650" y="260350"/>
            <a:ext cx="4400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Исполнение бюджета в разрезе отраслей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2502" y="1519238"/>
            <a:ext cx="3891497" cy="1754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"Развитие муниципального образования городской округ Судак в области единой информационной политики на </a:t>
            </a: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2022-2026 </a:t>
            </a: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12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"–3,9 млн.руб</a:t>
            </a: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 «Городской информационный центр «Судак-медиа»,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среднесписочная численность 8 человек</a:t>
            </a:r>
            <a:endParaRPr lang="ru-RU" sz="12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газета «Судакские вести» в год –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51 выпуск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1150 экземпляров, всего – </a:t>
            </a:r>
            <a:r>
              <a:rPr lang="ru-RU" sz="12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51 300 экземпляров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46442" name="TextBox 15"/>
          <p:cNvSpPr txBox="1">
            <a:spLocks noChangeArrowheads="1"/>
          </p:cNvSpPr>
          <p:nvPr/>
        </p:nvSpPr>
        <p:spPr bwMode="auto">
          <a:xfrm>
            <a:off x="6227763" y="687388"/>
            <a:ext cx="23002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Средства массовой информации</a:t>
            </a:r>
          </a:p>
          <a:p>
            <a:pPr algn="ctr"/>
            <a:r>
              <a:rPr lang="ru-RU" sz="1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sz="1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3,9 млн.руб</a:t>
            </a:r>
            <a:r>
              <a:rPr lang="ru-RU" sz="1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.:</a:t>
            </a:r>
            <a:br>
              <a:rPr lang="ru-RU" sz="1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4" y="4707653"/>
            <a:ext cx="3093630" cy="20799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484" y="4707653"/>
            <a:ext cx="3733230" cy="20740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719" y="3733715"/>
            <a:ext cx="2152650" cy="304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70" name="Group 454"/>
          <p:cNvGrpSpPr>
            <a:grpSpLocks noChangeAspect="1"/>
          </p:cNvGrpSpPr>
          <p:nvPr/>
        </p:nvGrpSpPr>
        <p:grpSpPr bwMode="auto">
          <a:xfrm>
            <a:off x="-36512" y="115888"/>
            <a:ext cx="9250361" cy="6742113"/>
            <a:chOff x="-23" y="73"/>
            <a:chExt cx="5827" cy="4247"/>
          </a:xfrm>
        </p:grpSpPr>
        <p:sp>
          <p:nvSpPr>
            <p:cNvPr id="144771" name="AutoShape 453"/>
            <p:cNvSpPr>
              <a:spLocks noChangeAspect="1" noChangeArrowheads="1" noTextEdit="1"/>
            </p:cNvSpPr>
            <p:nvPr/>
          </p:nvSpPr>
          <p:spPr bwMode="auto">
            <a:xfrm>
              <a:off x="113" y="73"/>
              <a:ext cx="5611" cy="4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144772" name="Group 655"/>
            <p:cNvGrpSpPr>
              <a:grpSpLocks/>
            </p:cNvGrpSpPr>
            <p:nvPr/>
          </p:nvGrpSpPr>
          <p:grpSpPr bwMode="auto">
            <a:xfrm>
              <a:off x="-23" y="73"/>
              <a:ext cx="5827" cy="4247"/>
              <a:chOff x="-23" y="73"/>
              <a:chExt cx="5827" cy="4247"/>
            </a:xfrm>
          </p:grpSpPr>
          <p:sp>
            <p:nvSpPr>
              <p:cNvPr id="144794" name="Rectangle 455"/>
              <p:cNvSpPr>
                <a:spLocks noChangeArrowheads="1"/>
              </p:cNvSpPr>
              <p:nvPr/>
            </p:nvSpPr>
            <p:spPr bwMode="auto">
              <a:xfrm>
                <a:off x="4286" y="771"/>
                <a:ext cx="1438" cy="1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44795" name="Rectangle 456"/>
              <p:cNvSpPr>
                <a:spLocks noChangeArrowheads="1"/>
              </p:cNvSpPr>
              <p:nvPr/>
            </p:nvSpPr>
            <p:spPr bwMode="auto">
              <a:xfrm>
                <a:off x="4286" y="4125"/>
                <a:ext cx="1432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44796" name="Rectangle 457"/>
              <p:cNvSpPr>
                <a:spLocks noChangeArrowheads="1"/>
              </p:cNvSpPr>
              <p:nvPr/>
            </p:nvSpPr>
            <p:spPr bwMode="auto">
              <a:xfrm>
                <a:off x="131" y="550"/>
                <a:ext cx="160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№ 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797" name="Rectangle 458"/>
              <p:cNvSpPr>
                <a:spLocks noChangeArrowheads="1"/>
              </p:cNvSpPr>
              <p:nvPr/>
            </p:nvSpPr>
            <p:spPr bwMode="auto">
              <a:xfrm>
                <a:off x="131" y="666"/>
                <a:ext cx="178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п/п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798" name="Rectangle 459"/>
              <p:cNvSpPr>
                <a:spLocks noChangeArrowheads="1"/>
              </p:cNvSpPr>
              <p:nvPr/>
            </p:nvSpPr>
            <p:spPr bwMode="auto">
              <a:xfrm>
                <a:off x="291" y="666"/>
                <a:ext cx="1219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Наименование показателей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799" name="Rectangle 460"/>
              <p:cNvSpPr>
                <a:spLocks noChangeArrowheads="1"/>
              </p:cNvSpPr>
              <p:nvPr/>
            </p:nvSpPr>
            <p:spPr bwMode="auto">
              <a:xfrm>
                <a:off x="3907" y="666"/>
                <a:ext cx="361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Ед.изм.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20" name="Rectangle 461"/>
              <p:cNvSpPr>
                <a:spLocks noChangeArrowheads="1"/>
              </p:cNvSpPr>
              <p:nvPr/>
            </p:nvSpPr>
            <p:spPr bwMode="auto">
              <a:xfrm>
                <a:off x="4303" y="666"/>
                <a:ext cx="438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Значение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21" name="Rectangle 462"/>
              <p:cNvSpPr>
                <a:spLocks noChangeArrowheads="1"/>
              </p:cNvSpPr>
              <p:nvPr/>
            </p:nvSpPr>
            <p:spPr bwMode="auto">
              <a:xfrm>
                <a:off x="214" y="899"/>
                <a:ext cx="89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22" name="Rectangle 463"/>
              <p:cNvSpPr>
                <a:spLocks noChangeArrowheads="1"/>
              </p:cNvSpPr>
              <p:nvPr/>
            </p:nvSpPr>
            <p:spPr bwMode="auto">
              <a:xfrm>
                <a:off x="291" y="899"/>
                <a:ext cx="1320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Индекс потребительских цен 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24" name="Rectangle 464"/>
              <p:cNvSpPr>
                <a:spLocks noChangeArrowheads="1"/>
              </p:cNvSpPr>
              <p:nvPr/>
            </p:nvSpPr>
            <p:spPr bwMode="auto">
              <a:xfrm>
                <a:off x="3907" y="899"/>
                <a:ext cx="124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%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25" name="Rectangle 465"/>
              <p:cNvSpPr>
                <a:spLocks noChangeArrowheads="1"/>
              </p:cNvSpPr>
              <p:nvPr/>
            </p:nvSpPr>
            <p:spPr bwMode="auto">
              <a:xfrm>
                <a:off x="5493" y="899"/>
                <a:ext cx="20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105,6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26" name="Rectangle 466"/>
              <p:cNvSpPr>
                <a:spLocks noChangeArrowheads="1"/>
              </p:cNvSpPr>
              <p:nvPr/>
            </p:nvSpPr>
            <p:spPr bwMode="auto">
              <a:xfrm>
                <a:off x="214" y="1132"/>
                <a:ext cx="89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2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27" name="Rectangle 467"/>
              <p:cNvSpPr>
                <a:spLocks noChangeArrowheads="1"/>
              </p:cNvSpPr>
              <p:nvPr/>
            </p:nvSpPr>
            <p:spPr bwMode="auto">
              <a:xfrm>
                <a:off x="291" y="1132"/>
                <a:ext cx="1681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Среднемесячная заработная плата       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28" name="Rectangle 468"/>
              <p:cNvSpPr>
                <a:spLocks noChangeArrowheads="1"/>
              </p:cNvSpPr>
              <p:nvPr/>
            </p:nvSpPr>
            <p:spPr bwMode="auto">
              <a:xfrm>
                <a:off x="3907" y="1132"/>
                <a:ext cx="219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руб.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29" name="Rectangle 469"/>
              <p:cNvSpPr>
                <a:spLocks noChangeArrowheads="1"/>
              </p:cNvSpPr>
              <p:nvPr/>
            </p:nvSpPr>
            <p:spPr bwMode="auto">
              <a:xfrm>
                <a:off x="5375" y="1132"/>
                <a:ext cx="31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44 549,0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30" name="Rectangle 470"/>
              <p:cNvSpPr>
                <a:spLocks noChangeArrowheads="1"/>
              </p:cNvSpPr>
              <p:nvPr/>
            </p:nvSpPr>
            <p:spPr bwMode="auto">
              <a:xfrm>
                <a:off x="214" y="1365"/>
                <a:ext cx="89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3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31" name="Rectangle 471"/>
              <p:cNvSpPr>
                <a:spLocks noChangeArrowheads="1"/>
              </p:cNvSpPr>
              <p:nvPr/>
            </p:nvSpPr>
            <p:spPr bwMode="auto">
              <a:xfrm>
                <a:off x="291" y="1365"/>
                <a:ext cx="1065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прожиточный минимум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32" name="Rectangle 472"/>
              <p:cNvSpPr>
                <a:spLocks noChangeArrowheads="1"/>
              </p:cNvSpPr>
              <p:nvPr/>
            </p:nvSpPr>
            <p:spPr bwMode="auto">
              <a:xfrm>
                <a:off x="3907" y="1365"/>
                <a:ext cx="219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руб.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33" name="Rectangle 473"/>
              <p:cNvSpPr>
                <a:spLocks noChangeArrowheads="1"/>
              </p:cNvSpPr>
              <p:nvPr/>
            </p:nvSpPr>
            <p:spPr bwMode="auto">
              <a:xfrm>
                <a:off x="5375" y="1365"/>
                <a:ext cx="31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15 669,0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34" name="Rectangle 474"/>
              <p:cNvSpPr>
                <a:spLocks noChangeArrowheads="1"/>
              </p:cNvSpPr>
              <p:nvPr/>
            </p:nvSpPr>
            <p:spPr bwMode="auto">
              <a:xfrm>
                <a:off x="214" y="1597"/>
                <a:ext cx="89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4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35" name="Rectangle 475"/>
              <p:cNvSpPr>
                <a:spLocks noChangeArrowheads="1"/>
              </p:cNvSpPr>
              <p:nvPr/>
            </p:nvSpPr>
            <p:spPr bwMode="auto">
              <a:xfrm>
                <a:off x="291" y="1597"/>
                <a:ext cx="2273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Среднегодовая численность постоянного населения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36" name="Rectangle 476"/>
              <p:cNvSpPr>
                <a:spLocks noChangeArrowheads="1"/>
              </p:cNvSpPr>
              <p:nvPr/>
            </p:nvSpPr>
            <p:spPr bwMode="auto">
              <a:xfrm>
                <a:off x="3907" y="1597"/>
                <a:ext cx="391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тыс.чел.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37" name="Rectangle 477"/>
              <p:cNvSpPr>
                <a:spLocks noChangeArrowheads="1"/>
              </p:cNvSpPr>
              <p:nvPr/>
            </p:nvSpPr>
            <p:spPr bwMode="auto">
              <a:xfrm>
                <a:off x="5446" y="1597"/>
                <a:ext cx="22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  34,0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38" name="Rectangle 478"/>
              <p:cNvSpPr>
                <a:spLocks noChangeArrowheads="1"/>
              </p:cNvSpPr>
              <p:nvPr/>
            </p:nvSpPr>
            <p:spPr bwMode="auto">
              <a:xfrm>
                <a:off x="214" y="1714"/>
                <a:ext cx="89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5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39" name="Rectangle 479"/>
              <p:cNvSpPr>
                <a:spLocks noChangeArrowheads="1"/>
              </p:cNvSpPr>
              <p:nvPr/>
            </p:nvSpPr>
            <p:spPr bwMode="auto">
              <a:xfrm>
                <a:off x="291" y="1714"/>
                <a:ext cx="2871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Объем доходов бюджета городского округа в расчете на 1 жителя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40" name="Rectangle 480"/>
              <p:cNvSpPr>
                <a:spLocks noChangeArrowheads="1"/>
              </p:cNvSpPr>
              <p:nvPr/>
            </p:nvSpPr>
            <p:spPr bwMode="auto">
              <a:xfrm>
                <a:off x="3907" y="1714"/>
                <a:ext cx="397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тыс.руб.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41" name="Rectangle 481"/>
              <p:cNvSpPr>
                <a:spLocks noChangeArrowheads="1"/>
              </p:cNvSpPr>
              <p:nvPr/>
            </p:nvSpPr>
            <p:spPr bwMode="auto">
              <a:xfrm>
                <a:off x="5446" y="1714"/>
                <a:ext cx="24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1100" b="1" dirty="0" smtClean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    45,0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42" name="Rectangle 482"/>
              <p:cNvSpPr>
                <a:spLocks noChangeArrowheads="1"/>
              </p:cNvSpPr>
              <p:nvPr/>
            </p:nvSpPr>
            <p:spPr bwMode="auto">
              <a:xfrm>
                <a:off x="214" y="1830"/>
                <a:ext cx="89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6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43" name="Rectangle 483"/>
              <p:cNvSpPr>
                <a:spLocks noChangeArrowheads="1"/>
              </p:cNvSpPr>
              <p:nvPr/>
            </p:nvSpPr>
            <p:spPr bwMode="auto">
              <a:xfrm>
                <a:off x="291" y="1830"/>
                <a:ext cx="2196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Объем доходов бюджета городского округа, всего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44" name="Rectangle 484"/>
              <p:cNvSpPr>
                <a:spLocks noChangeArrowheads="1"/>
              </p:cNvSpPr>
              <p:nvPr/>
            </p:nvSpPr>
            <p:spPr bwMode="auto">
              <a:xfrm>
                <a:off x="3907" y="1830"/>
                <a:ext cx="397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тыс.руб.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45" name="Rectangle 485"/>
              <p:cNvSpPr>
                <a:spLocks noChangeArrowheads="1"/>
              </p:cNvSpPr>
              <p:nvPr/>
            </p:nvSpPr>
            <p:spPr bwMode="auto">
              <a:xfrm>
                <a:off x="5162" y="1830"/>
                <a:ext cx="533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    1 528 485,6</a:t>
                </a:r>
                <a:endParaRPr kumimoji="0" lang="ru-RU" sz="18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46" name="Rectangle 486"/>
              <p:cNvSpPr>
                <a:spLocks noChangeArrowheads="1"/>
              </p:cNvSpPr>
              <p:nvPr/>
            </p:nvSpPr>
            <p:spPr bwMode="auto">
              <a:xfrm>
                <a:off x="214" y="1947"/>
                <a:ext cx="89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7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47" name="Rectangle 487"/>
              <p:cNvSpPr>
                <a:spLocks noChangeArrowheads="1"/>
              </p:cNvSpPr>
              <p:nvPr/>
            </p:nvSpPr>
            <p:spPr bwMode="auto">
              <a:xfrm>
                <a:off x="291" y="1947"/>
                <a:ext cx="2936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Объем расходов бюджета городского округа в расчете на 1 жителя 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48" name="Rectangle 488"/>
              <p:cNvSpPr>
                <a:spLocks noChangeArrowheads="1"/>
              </p:cNvSpPr>
              <p:nvPr/>
            </p:nvSpPr>
            <p:spPr bwMode="auto">
              <a:xfrm>
                <a:off x="3907" y="1947"/>
                <a:ext cx="397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тыс.руб.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49" name="Rectangle 489"/>
              <p:cNvSpPr>
                <a:spLocks noChangeArrowheads="1"/>
              </p:cNvSpPr>
              <p:nvPr/>
            </p:nvSpPr>
            <p:spPr bwMode="auto">
              <a:xfrm>
                <a:off x="5446" y="1947"/>
                <a:ext cx="24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   44,5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50" name="Rectangle 490"/>
              <p:cNvSpPr>
                <a:spLocks noChangeArrowheads="1"/>
              </p:cNvSpPr>
              <p:nvPr/>
            </p:nvSpPr>
            <p:spPr bwMode="auto">
              <a:xfrm>
                <a:off x="214" y="2063"/>
                <a:ext cx="89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8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51" name="Rectangle 491"/>
              <p:cNvSpPr>
                <a:spLocks noChangeArrowheads="1"/>
              </p:cNvSpPr>
              <p:nvPr/>
            </p:nvSpPr>
            <p:spPr bwMode="auto">
              <a:xfrm>
                <a:off x="291" y="2063"/>
                <a:ext cx="2237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Объем расходов бюджета городского округа, всего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00" name="Rectangle 492"/>
              <p:cNvSpPr>
                <a:spLocks noChangeArrowheads="1"/>
              </p:cNvSpPr>
              <p:nvPr/>
            </p:nvSpPr>
            <p:spPr bwMode="auto">
              <a:xfrm>
                <a:off x="3907" y="2063"/>
                <a:ext cx="397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тыс.руб.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01" name="Rectangle 493"/>
              <p:cNvSpPr>
                <a:spLocks noChangeArrowheads="1"/>
              </p:cNvSpPr>
              <p:nvPr/>
            </p:nvSpPr>
            <p:spPr bwMode="auto">
              <a:xfrm>
                <a:off x="5162" y="2063"/>
                <a:ext cx="533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    1 511 353,5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02" name="Rectangle 494"/>
              <p:cNvSpPr>
                <a:spLocks noChangeArrowheads="1"/>
              </p:cNvSpPr>
              <p:nvPr/>
            </p:nvSpPr>
            <p:spPr bwMode="auto">
              <a:xfrm>
                <a:off x="214" y="2296"/>
                <a:ext cx="89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9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03" name="Rectangle 495"/>
              <p:cNvSpPr>
                <a:spLocks noChangeArrowheads="1"/>
              </p:cNvSpPr>
              <p:nvPr/>
            </p:nvSpPr>
            <p:spPr bwMode="auto">
              <a:xfrm>
                <a:off x="291" y="2179"/>
                <a:ext cx="3717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Объем расходов бюджета городского округа на жилищно-коммунальное хозяйство в 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04" name="Rectangle 496"/>
              <p:cNvSpPr>
                <a:spLocks noChangeArrowheads="1"/>
              </p:cNvSpPr>
              <p:nvPr/>
            </p:nvSpPr>
            <p:spPr bwMode="auto">
              <a:xfrm>
                <a:off x="291" y="2296"/>
                <a:ext cx="900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расчете на 1 жителя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05" name="Rectangle 497"/>
              <p:cNvSpPr>
                <a:spLocks noChangeArrowheads="1"/>
              </p:cNvSpPr>
              <p:nvPr/>
            </p:nvSpPr>
            <p:spPr bwMode="auto">
              <a:xfrm>
                <a:off x="3907" y="2296"/>
                <a:ext cx="397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тыс.руб.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06" name="Rectangle 498"/>
              <p:cNvSpPr>
                <a:spLocks noChangeArrowheads="1"/>
              </p:cNvSpPr>
              <p:nvPr/>
            </p:nvSpPr>
            <p:spPr bwMode="auto">
              <a:xfrm>
                <a:off x="5233" y="2296"/>
                <a:ext cx="44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               10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07" name="Rectangle 499"/>
              <p:cNvSpPr>
                <a:spLocks noChangeArrowheads="1"/>
              </p:cNvSpPr>
              <p:nvPr/>
            </p:nvSpPr>
            <p:spPr bwMode="auto">
              <a:xfrm>
                <a:off x="166" y="2412"/>
                <a:ext cx="142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10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08" name="Rectangle 500"/>
              <p:cNvSpPr>
                <a:spLocks noChangeArrowheads="1"/>
              </p:cNvSpPr>
              <p:nvPr/>
            </p:nvSpPr>
            <p:spPr bwMode="auto">
              <a:xfrm>
                <a:off x="291" y="2412"/>
                <a:ext cx="3616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Объем расходов бюджета городского округа на жилищно-коммунальное хозяйство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09" name="Rectangle 501"/>
              <p:cNvSpPr>
                <a:spLocks noChangeArrowheads="1"/>
              </p:cNvSpPr>
              <p:nvPr/>
            </p:nvSpPr>
            <p:spPr bwMode="auto">
              <a:xfrm>
                <a:off x="3907" y="2412"/>
                <a:ext cx="397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тыс.руб.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10" name="Rectangle 502"/>
              <p:cNvSpPr>
                <a:spLocks noChangeArrowheads="1"/>
              </p:cNvSpPr>
              <p:nvPr/>
            </p:nvSpPr>
            <p:spPr bwMode="auto">
              <a:xfrm>
                <a:off x="5335" y="2415"/>
                <a:ext cx="35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340 786,5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11" name="Rectangle 503"/>
              <p:cNvSpPr>
                <a:spLocks noChangeArrowheads="1"/>
              </p:cNvSpPr>
              <p:nvPr/>
            </p:nvSpPr>
            <p:spPr bwMode="auto">
              <a:xfrm>
                <a:off x="166" y="2529"/>
                <a:ext cx="142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11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12" name="Rectangle 504"/>
              <p:cNvSpPr>
                <a:spLocks noChangeArrowheads="1"/>
              </p:cNvSpPr>
              <p:nvPr/>
            </p:nvSpPr>
            <p:spPr bwMode="auto">
              <a:xfrm>
                <a:off x="291" y="2529"/>
                <a:ext cx="2634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Объем расходов бюджета городского округа на образование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13" name="Rectangle 505"/>
              <p:cNvSpPr>
                <a:spLocks noChangeArrowheads="1"/>
              </p:cNvSpPr>
              <p:nvPr/>
            </p:nvSpPr>
            <p:spPr bwMode="auto">
              <a:xfrm>
                <a:off x="3907" y="2529"/>
                <a:ext cx="397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тыс.руб.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14" name="Rectangle 506"/>
              <p:cNvSpPr>
                <a:spLocks noChangeArrowheads="1"/>
              </p:cNvSpPr>
              <p:nvPr/>
            </p:nvSpPr>
            <p:spPr bwMode="auto">
              <a:xfrm>
                <a:off x="5233" y="2529"/>
                <a:ext cx="46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    649 600,1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15" name="Rectangle 507"/>
              <p:cNvSpPr>
                <a:spLocks noChangeArrowheads="1"/>
              </p:cNvSpPr>
              <p:nvPr/>
            </p:nvSpPr>
            <p:spPr bwMode="auto">
              <a:xfrm>
                <a:off x="166" y="2645"/>
                <a:ext cx="142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12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16" name="Rectangle 508"/>
              <p:cNvSpPr>
                <a:spLocks noChangeArrowheads="1"/>
              </p:cNvSpPr>
              <p:nvPr/>
            </p:nvSpPr>
            <p:spPr bwMode="auto">
              <a:xfrm>
                <a:off x="291" y="2645"/>
                <a:ext cx="3587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Объем расходов бюджета городского округа на образование в расчете на 1 жителя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17" name="Rectangle 509"/>
              <p:cNvSpPr>
                <a:spLocks noChangeArrowheads="1"/>
              </p:cNvSpPr>
              <p:nvPr/>
            </p:nvSpPr>
            <p:spPr bwMode="auto">
              <a:xfrm>
                <a:off x="3907" y="2645"/>
                <a:ext cx="397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тыс.руб.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18" name="Rectangle 510"/>
              <p:cNvSpPr>
                <a:spLocks noChangeArrowheads="1"/>
              </p:cNvSpPr>
              <p:nvPr/>
            </p:nvSpPr>
            <p:spPr bwMode="auto">
              <a:xfrm>
                <a:off x="5446" y="2645"/>
                <a:ext cx="24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   19,1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19" name="Rectangle 511"/>
              <p:cNvSpPr>
                <a:spLocks noChangeArrowheads="1"/>
              </p:cNvSpPr>
              <p:nvPr/>
            </p:nvSpPr>
            <p:spPr bwMode="auto">
              <a:xfrm>
                <a:off x="166" y="2761"/>
                <a:ext cx="142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13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20" name="Rectangle 512"/>
              <p:cNvSpPr>
                <a:spLocks noChangeArrowheads="1"/>
              </p:cNvSpPr>
              <p:nvPr/>
            </p:nvSpPr>
            <p:spPr bwMode="auto">
              <a:xfrm>
                <a:off x="291" y="2761"/>
                <a:ext cx="3445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Объем расходов бюджета городского округа на культуру в расчете на 1 жителя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21" name="Rectangle 513"/>
              <p:cNvSpPr>
                <a:spLocks noChangeArrowheads="1"/>
              </p:cNvSpPr>
              <p:nvPr/>
            </p:nvSpPr>
            <p:spPr bwMode="auto">
              <a:xfrm>
                <a:off x="3907" y="2761"/>
                <a:ext cx="397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тыс.руб.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22" name="Rectangle 514"/>
              <p:cNvSpPr>
                <a:spLocks noChangeArrowheads="1"/>
              </p:cNvSpPr>
              <p:nvPr/>
            </p:nvSpPr>
            <p:spPr bwMode="auto">
              <a:xfrm>
                <a:off x="5280" y="2761"/>
                <a:ext cx="40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            1,6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23" name="Rectangle 515"/>
              <p:cNvSpPr>
                <a:spLocks noChangeArrowheads="1"/>
              </p:cNvSpPr>
              <p:nvPr/>
            </p:nvSpPr>
            <p:spPr bwMode="auto">
              <a:xfrm>
                <a:off x="166" y="2878"/>
                <a:ext cx="142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14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24" name="Rectangle 516"/>
              <p:cNvSpPr>
                <a:spLocks noChangeArrowheads="1"/>
              </p:cNvSpPr>
              <p:nvPr/>
            </p:nvSpPr>
            <p:spPr bwMode="auto">
              <a:xfrm>
                <a:off x="291" y="2878"/>
                <a:ext cx="2492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Объем расходов бюджета городского округа на культуру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25" name="Rectangle 517"/>
              <p:cNvSpPr>
                <a:spLocks noChangeArrowheads="1"/>
              </p:cNvSpPr>
              <p:nvPr/>
            </p:nvSpPr>
            <p:spPr bwMode="auto">
              <a:xfrm>
                <a:off x="3907" y="2878"/>
                <a:ext cx="397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тыс.руб.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26" name="Rectangle 518"/>
              <p:cNvSpPr>
                <a:spLocks noChangeArrowheads="1"/>
              </p:cNvSpPr>
              <p:nvPr/>
            </p:nvSpPr>
            <p:spPr bwMode="auto">
              <a:xfrm>
                <a:off x="5335" y="2888"/>
                <a:ext cx="46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56 093,3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27" name="Rectangle 519"/>
              <p:cNvSpPr>
                <a:spLocks noChangeArrowheads="1"/>
              </p:cNvSpPr>
              <p:nvPr/>
            </p:nvSpPr>
            <p:spPr bwMode="auto">
              <a:xfrm>
                <a:off x="166" y="3111"/>
                <a:ext cx="142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15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28" name="Rectangle 520"/>
              <p:cNvSpPr>
                <a:spLocks noChangeArrowheads="1"/>
              </p:cNvSpPr>
              <p:nvPr/>
            </p:nvSpPr>
            <p:spPr bwMode="auto">
              <a:xfrm>
                <a:off x="291" y="2994"/>
                <a:ext cx="3705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Объем расходов бюджета городского округа на социальную политику в расчете на 1 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29" name="Rectangle 521"/>
              <p:cNvSpPr>
                <a:spLocks noChangeArrowheads="1"/>
              </p:cNvSpPr>
              <p:nvPr/>
            </p:nvSpPr>
            <p:spPr bwMode="auto">
              <a:xfrm>
                <a:off x="291" y="3111"/>
                <a:ext cx="349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жителя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30" name="Rectangle 522"/>
              <p:cNvSpPr>
                <a:spLocks noChangeArrowheads="1"/>
              </p:cNvSpPr>
              <p:nvPr/>
            </p:nvSpPr>
            <p:spPr bwMode="auto">
              <a:xfrm>
                <a:off x="3907" y="3111"/>
                <a:ext cx="397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тыс.руб.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31" name="Rectangle 523"/>
              <p:cNvSpPr>
                <a:spLocks noChangeArrowheads="1"/>
              </p:cNvSpPr>
              <p:nvPr/>
            </p:nvSpPr>
            <p:spPr bwMode="auto">
              <a:xfrm>
                <a:off x="5233" y="3111"/>
                <a:ext cx="44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              4,9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32" name="Rectangle 524"/>
              <p:cNvSpPr>
                <a:spLocks noChangeArrowheads="1"/>
              </p:cNvSpPr>
              <p:nvPr/>
            </p:nvSpPr>
            <p:spPr bwMode="auto">
              <a:xfrm>
                <a:off x="166" y="3227"/>
                <a:ext cx="142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16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33" name="Rectangle 525"/>
              <p:cNvSpPr>
                <a:spLocks noChangeArrowheads="1"/>
              </p:cNvSpPr>
              <p:nvPr/>
            </p:nvSpPr>
            <p:spPr bwMode="auto">
              <a:xfrm>
                <a:off x="291" y="3227"/>
                <a:ext cx="3060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Объем расходов бюджета городского округа на социальную политику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34" name="Rectangle 526"/>
              <p:cNvSpPr>
                <a:spLocks noChangeArrowheads="1"/>
              </p:cNvSpPr>
              <p:nvPr/>
            </p:nvSpPr>
            <p:spPr bwMode="auto">
              <a:xfrm>
                <a:off x="3907" y="3227"/>
                <a:ext cx="397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тыс.руб.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35" name="Rectangle 527"/>
              <p:cNvSpPr>
                <a:spLocks noChangeArrowheads="1"/>
              </p:cNvSpPr>
              <p:nvPr/>
            </p:nvSpPr>
            <p:spPr bwMode="auto">
              <a:xfrm>
                <a:off x="5316" y="3216"/>
                <a:ext cx="35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167 952,5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36" name="Rectangle 528"/>
              <p:cNvSpPr>
                <a:spLocks noChangeArrowheads="1"/>
              </p:cNvSpPr>
              <p:nvPr/>
            </p:nvSpPr>
            <p:spPr bwMode="auto">
              <a:xfrm>
                <a:off x="166" y="3460"/>
                <a:ext cx="142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17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37" name="Rectangle 529"/>
              <p:cNvSpPr>
                <a:spLocks noChangeArrowheads="1"/>
              </p:cNvSpPr>
              <p:nvPr/>
            </p:nvSpPr>
            <p:spPr bwMode="auto">
              <a:xfrm>
                <a:off x="291" y="3343"/>
                <a:ext cx="3841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Объем расходов бюджета городского округа на физическую культуру и спорт в расчете 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38" name="Rectangle 530"/>
              <p:cNvSpPr>
                <a:spLocks noChangeArrowheads="1"/>
              </p:cNvSpPr>
              <p:nvPr/>
            </p:nvSpPr>
            <p:spPr bwMode="auto">
              <a:xfrm>
                <a:off x="291" y="3460"/>
                <a:ext cx="550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на 1 жителя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39" name="Rectangle 531"/>
              <p:cNvSpPr>
                <a:spLocks noChangeArrowheads="1"/>
              </p:cNvSpPr>
              <p:nvPr/>
            </p:nvSpPr>
            <p:spPr bwMode="auto">
              <a:xfrm>
                <a:off x="3907" y="3460"/>
                <a:ext cx="397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тыс.руб.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40" name="Rectangle 532"/>
              <p:cNvSpPr>
                <a:spLocks noChangeArrowheads="1"/>
              </p:cNvSpPr>
              <p:nvPr/>
            </p:nvSpPr>
            <p:spPr bwMode="auto">
              <a:xfrm>
                <a:off x="5280" y="3460"/>
                <a:ext cx="3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           3,1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41" name="Rectangle 533"/>
              <p:cNvSpPr>
                <a:spLocks noChangeArrowheads="1"/>
              </p:cNvSpPr>
              <p:nvPr/>
            </p:nvSpPr>
            <p:spPr bwMode="auto">
              <a:xfrm>
                <a:off x="166" y="3576"/>
                <a:ext cx="142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18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42" name="Rectangle 534"/>
              <p:cNvSpPr>
                <a:spLocks noChangeArrowheads="1"/>
              </p:cNvSpPr>
              <p:nvPr/>
            </p:nvSpPr>
            <p:spPr bwMode="auto">
              <a:xfrm>
                <a:off x="291" y="3576"/>
                <a:ext cx="3391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Объем расходов бюджета городского округа на физическую культуру и спорт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43" name="Rectangle 535"/>
              <p:cNvSpPr>
                <a:spLocks noChangeArrowheads="1"/>
              </p:cNvSpPr>
              <p:nvPr/>
            </p:nvSpPr>
            <p:spPr bwMode="auto">
              <a:xfrm>
                <a:off x="3907" y="3576"/>
                <a:ext cx="397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тыс.руб.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44" name="Rectangle 536"/>
              <p:cNvSpPr>
                <a:spLocks noChangeArrowheads="1"/>
              </p:cNvSpPr>
              <p:nvPr/>
            </p:nvSpPr>
            <p:spPr bwMode="auto">
              <a:xfrm>
                <a:off x="5280" y="3565"/>
                <a:ext cx="40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107 397,5  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45" name="Rectangle 537"/>
              <p:cNvSpPr>
                <a:spLocks noChangeArrowheads="1"/>
              </p:cNvSpPr>
              <p:nvPr/>
            </p:nvSpPr>
            <p:spPr bwMode="auto">
              <a:xfrm>
                <a:off x="166" y="3787"/>
                <a:ext cx="142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19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46" name="Rectangle 538"/>
              <p:cNvSpPr>
                <a:spLocks noChangeArrowheads="1"/>
              </p:cNvSpPr>
              <p:nvPr/>
            </p:nvSpPr>
            <p:spPr bwMode="auto">
              <a:xfrm>
                <a:off x="291" y="3787"/>
                <a:ext cx="3439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Объем расходов бюджета городского округа на содержание работников ОМС  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47" name="Rectangle 539"/>
              <p:cNvSpPr>
                <a:spLocks noChangeArrowheads="1"/>
              </p:cNvSpPr>
              <p:nvPr/>
            </p:nvSpPr>
            <p:spPr bwMode="auto">
              <a:xfrm>
                <a:off x="3907" y="3787"/>
                <a:ext cx="397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тыс.руб.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48" name="Rectangle 540"/>
              <p:cNvSpPr>
                <a:spLocks noChangeArrowheads="1"/>
              </p:cNvSpPr>
              <p:nvPr/>
            </p:nvSpPr>
            <p:spPr bwMode="auto">
              <a:xfrm>
                <a:off x="5233" y="3787"/>
                <a:ext cx="46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    119 065,4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49" name="Rectangle 541"/>
              <p:cNvSpPr>
                <a:spLocks noChangeArrowheads="1"/>
              </p:cNvSpPr>
              <p:nvPr/>
            </p:nvSpPr>
            <p:spPr bwMode="auto">
              <a:xfrm>
                <a:off x="166" y="4020"/>
                <a:ext cx="142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19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50" name="Rectangle 542"/>
              <p:cNvSpPr>
                <a:spLocks noChangeArrowheads="1"/>
              </p:cNvSpPr>
              <p:nvPr/>
            </p:nvSpPr>
            <p:spPr bwMode="auto">
              <a:xfrm>
                <a:off x="291" y="3903"/>
                <a:ext cx="3835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Объем расходов бюджета городского округа на содержание работников ОМС в расчете 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51" name="Rectangle 543"/>
              <p:cNvSpPr>
                <a:spLocks noChangeArrowheads="1"/>
              </p:cNvSpPr>
              <p:nvPr/>
            </p:nvSpPr>
            <p:spPr bwMode="auto">
              <a:xfrm>
                <a:off x="291" y="4020"/>
                <a:ext cx="521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на 1жителя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52" name="Rectangle 544"/>
              <p:cNvSpPr>
                <a:spLocks noChangeArrowheads="1"/>
              </p:cNvSpPr>
              <p:nvPr/>
            </p:nvSpPr>
            <p:spPr bwMode="auto">
              <a:xfrm>
                <a:off x="3907" y="4020"/>
                <a:ext cx="397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тыс.руб.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53" name="Rectangle 545"/>
              <p:cNvSpPr>
                <a:spLocks noChangeArrowheads="1"/>
              </p:cNvSpPr>
              <p:nvPr/>
            </p:nvSpPr>
            <p:spPr bwMode="auto">
              <a:xfrm>
                <a:off x="5493" y="4020"/>
                <a:ext cx="20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   3,5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54" name="Rectangle 546"/>
              <p:cNvSpPr>
                <a:spLocks noChangeArrowheads="1"/>
              </p:cNvSpPr>
              <p:nvPr/>
            </p:nvSpPr>
            <p:spPr bwMode="auto">
              <a:xfrm>
                <a:off x="166" y="4136"/>
                <a:ext cx="142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20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55" name="Rectangle 547"/>
              <p:cNvSpPr>
                <a:spLocks noChangeArrowheads="1"/>
              </p:cNvSpPr>
              <p:nvPr/>
            </p:nvSpPr>
            <p:spPr bwMode="auto">
              <a:xfrm>
                <a:off x="291" y="4136"/>
                <a:ext cx="1829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Штатная численность работников ОМСУ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56" name="Rectangle 548"/>
              <p:cNvSpPr>
                <a:spLocks noChangeArrowheads="1"/>
              </p:cNvSpPr>
              <p:nvPr/>
            </p:nvSpPr>
            <p:spPr bwMode="auto">
              <a:xfrm>
                <a:off x="3907" y="4136"/>
                <a:ext cx="355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единиц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57" name="Rectangle 549"/>
              <p:cNvSpPr>
                <a:spLocks noChangeArrowheads="1"/>
              </p:cNvSpPr>
              <p:nvPr/>
            </p:nvSpPr>
            <p:spPr bwMode="auto">
              <a:xfrm>
                <a:off x="5564" y="4136"/>
                <a:ext cx="189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137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58" name="Rectangle 550"/>
              <p:cNvSpPr>
                <a:spLocks noChangeArrowheads="1"/>
              </p:cNvSpPr>
              <p:nvPr/>
            </p:nvSpPr>
            <p:spPr bwMode="auto">
              <a:xfrm>
                <a:off x="1474" y="84"/>
                <a:ext cx="3172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ПЕРЕЧЕНЬ ПОКАЗАТЕЛЕЙ ДЛЯ СОСТАВЛЕНИЯ ДОКУМЕНТА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59" name="Rectangle 551"/>
              <p:cNvSpPr>
                <a:spLocks noChangeArrowheads="1"/>
              </p:cNvSpPr>
              <p:nvPr/>
            </p:nvSpPr>
            <p:spPr bwMode="auto">
              <a:xfrm>
                <a:off x="1474" y="200"/>
                <a:ext cx="3178" cy="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(ИНФОРМАЦИОННОГО РЕСУРСА) "БЮДЖЕТ ДЛЯ ГРАЖДАН"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860" name="Line 552"/>
              <p:cNvSpPr>
                <a:spLocks noChangeShapeType="1"/>
              </p:cNvSpPr>
              <p:nvPr/>
            </p:nvSpPr>
            <p:spPr bwMode="auto">
              <a:xfrm>
                <a:off x="273" y="73"/>
                <a:ext cx="0" cy="6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61" name="Rectangle 553"/>
              <p:cNvSpPr>
                <a:spLocks noChangeArrowheads="1"/>
              </p:cNvSpPr>
              <p:nvPr/>
            </p:nvSpPr>
            <p:spPr bwMode="auto">
              <a:xfrm>
                <a:off x="273" y="73"/>
                <a:ext cx="6" cy="6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62" name="Line 554"/>
              <p:cNvSpPr>
                <a:spLocks noChangeShapeType="1"/>
              </p:cNvSpPr>
              <p:nvPr/>
            </p:nvSpPr>
            <p:spPr bwMode="auto">
              <a:xfrm>
                <a:off x="3889" y="73"/>
                <a:ext cx="0" cy="6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63" name="Rectangle 555"/>
              <p:cNvSpPr>
                <a:spLocks noChangeArrowheads="1"/>
              </p:cNvSpPr>
              <p:nvPr/>
            </p:nvSpPr>
            <p:spPr bwMode="auto">
              <a:xfrm>
                <a:off x="3889" y="73"/>
                <a:ext cx="6" cy="6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64" name="Line 556"/>
              <p:cNvSpPr>
                <a:spLocks noChangeShapeType="1"/>
              </p:cNvSpPr>
              <p:nvPr/>
            </p:nvSpPr>
            <p:spPr bwMode="auto">
              <a:xfrm>
                <a:off x="4286" y="73"/>
                <a:ext cx="0" cy="6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65" name="Rectangle 557"/>
              <p:cNvSpPr>
                <a:spLocks noChangeArrowheads="1"/>
              </p:cNvSpPr>
              <p:nvPr/>
            </p:nvSpPr>
            <p:spPr bwMode="auto">
              <a:xfrm>
                <a:off x="4286" y="73"/>
                <a:ext cx="6" cy="6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66" name="Line 558"/>
              <p:cNvSpPr>
                <a:spLocks noChangeShapeType="1"/>
              </p:cNvSpPr>
              <p:nvPr/>
            </p:nvSpPr>
            <p:spPr bwMode="auto">
              <a:xfrm>
                <a:off x="113" y="73"/>
                <a:ext cx="0" cy="349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67" name="Rectangle 559"/>
              <p:cNvSpPr>
                <a:spLocks noChangeArrowheads="1"/>
              </p:cNvSpPr>
              <p:nvPr/>
            </p:nvSpPr>
            <p:spPr bwMode="auto">
              <a:xfrm>
                <a:off x="113" y="73"/>
                <a:ext cx="6" cy="349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68" name="Line 560"/>
              <p:cNvSpPr>
                <a:spLocks noChangeShapeType="1"/>
              </p:cNvSpPr>
              <p:nvPr/>
            </p:nvSpPr>
            <p:spPr bwMode="auto">
              <a:xfrm>
                <a:off x="273" y="311"/>
                <a:ext cx="0" cy="11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69" name="Rectangle 561"/>
              <p:cNvSpPr>
                <a:spLocks noChangeArrowheads="1"/>
              </p:cNvSpPr>
              <p:nvPr/>
            </p:nvSpPr>
            <p:spPr bwMode="auto">
              <a:xfrm>
                <a:off x="273" y="311"/>
                <a:ext cx="6" cy="111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70" name="Line 562"/>
              <p:cNvSpPr>
                <a:spLocks noChangeShapeType="1"/>
              </p:cNvSpPr>
              <p:nvPr/>
            </p:nvSpPr>
            <p:spPr bwMode="auto">
              <a:xfrm>
                <a:off x="3889" y="311"/>
                <a:ext cx="0" cy="11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71" name="Rectangle 563"/>
              <p:cNvSpPr>
                <a:spLocks noChangeArrowheads="1"/>
              </p:cNvSpPr>
              <p:nvPr/>
            </p:nvSpPr>
            <p:spPr bwMode="auto">
              <a:xfrm>
                <a:off x="3889" y="311"/>
                <a:ext cx="6" cy="111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72" name="Line 564"/>
              <p:cNvSpPr>
                <a:spLocks noChangeShapeType="1"/>
              </p:cNvSpPr>
              <p:nvPr/>
            </p:nvSpPr>
            <p:spPr bwMode="auto">
              <a:xfrm>
                <a:off x="4286" y="311"/>
                <a:ext cx="0" cy="11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73" name="Rectangle 565"/>
              <p:cNvSpPr>
                <a:spLocks noChangeArrowheads="1"/>
              </p:cNvSpPr>
              <p:nvPr/>
            </p:nvSpPr>
            <p:spPr bwMode="auto">
              <a:xfrm>
                <a:off x="4286" y="311"/>
                <a:ext cx="6" cy="111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74" name="Line 566"/>
              <p:cNvSpPr>
                <a:spLocks noChangeShapeType="1"/>
              </p:cNvSpPr>
              <p:nvPr/>
            </p:nvSpPr>
            <p:spPr bwMode="auto">
              <a:xfrm>
                <a:off x="119" y="422"/>
                <a:ext cx="560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75" name="Rectangle 567"/>
              <p:cNvSpPr>
                <a:spLocks noChangeArrowheads="1"/>
              </p:cNvSpPr>
              <p:nvPr/>
            </p:nvSpPr>
            <p:spPr bwMode="auto">
              <a:xfrm>
                <a:off x="119" y="422"/>
                <a:ext cx="560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76" name="Line 568"/>
              <p:cNvSpPr>
                <a:spLocks noChangeShapeType="1"/>
              </p:cNvSpPr>
              <p:nvPr/>
            </p:nvSpPr>
            <p:spPr bwMode="auto">
              <a:xfrm>
                <a:off x="5718" y="73"/>
                <a:ext cx="0" cy="349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77" name="Rectangle 569"/>
              <p:cNvSpPr>
                <a:spLocks noChangeArrowheads="1"/>
              </p:cNvSpPr>
              <p:nvPr/>
            </p:nvSpPr>
            <p:spPr bwMode="auto">
              <a:xfrm>
                <a:off x="5718" y="73"/>
                <a:ext cx="6" cy="349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78" name="Line 570"/>
              <p:cNvSpPr>
                <a:spLocks noChangeShapeType="1"/>
              </p:cNvSpPr>
              <p:nvPr/>
            </p:nvSpPr>
            <p:spPr bwMode="auto">
              <a:xfrm>
                <a:off x="119" y="771"/>
                <a:ext cx="5605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79" name="Rectangle 571"/>
              <p:cNvSpPr>
                <a:spLocks noChangeArrowheads="1"/>
              </p:cNvSpPr>
              <p:nvPr/>
            </p:nvSpPr>
            <p:spPr bwMode="auto">
              <a:xfrm>
                <a:off x="119" y="771"/>
                <a:ext cx="560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80" name="Line 572"/>
              <p:cNvSpPr>
                <a:spLocks noChangeShapeType="1"/>
              </p:cNvSpPr>
              <p:nvPr/>
            </p:nvSpPr>
            <p:spPr bwMode="auto">
              <a:xfrm>
                <a:off x="119" y="1004"/>
                <a:ext cx="560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81" name="Rectangle 573"/>
              <p:cNvSpPr>
                <a:spLocks noChangeArrowheads="1"/>
              </p:cNvSpPr>
              <p:nvPr/>
            </p:nvSpPr>
            <p:spPr bwMode="auto">
              <a:xfrm>
                <a:off x="119" y="1004"/>
                <a:ext cx="560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82" name="Line 574"/>
              <p:cNvSpPr>
                <a:spLocks noChangeShapeType="1"/>
              </p:cNvSpPr>
              <p:nvPr/>
            </p:nvSpPr>
            <p:spPr bwMode="auto">
              <a:xfrm>
                <a:off x="119" y="1237"/>
                <a:ext cx="560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83" name="Rectangle 575"/>
              <p:cNvSpPr>
                <a:spLocks noChangeArrowheads="1"/>
              </p:cNvSpPr>
              <p:nvPr/>
            </p:nvSpPr>
            <p:spPr bwMode="auto">
              <a:xfrm>
                <a:off x="119" y="1237"/>
                <a:ext cx="560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84" name="Line 576"/>
              <p:cNvSpPr>
                <a:spLocks noChangeShapeType="1"/>
              </p:cNvSpPr>
              <p:nvPr/>
            </p:nvSpPr>
            <p:spPr bwMode="auto">
              <a:xfrm>
                <a:off x="119" y="1470"/>
                <a:ext cx="560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85" name="Rectangle 577"/>
              <p:cNvSpPr>
                <a:spLocks noChangeArrowheads="1"/>
              </p:cNvSpPr>
              <p:nvPr/>
            </p:nvSpPr>
            <p:spPr bwMode="auto">
              <a:xfrm>
                <a:off x="119" y="1470"/>
                <a:ext cx="5605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86" name="Line 578"/>
              <p:cNvSpPr>
                <a:spLocks noChangeShapeType="1"/>
              </p:cNvSpPr>
              <p:nvPr/>
            </p:nvSpPr>
            <p:spPr bwMode="auto">
              <a:xfrm>
                <a:off x="119" y="1703"/>
                <a:ext cx="560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87" name="Rectangle 579"/>
              <p:cNvSpPr>
                <a:spLocks noChangeArrowheads="1"/>
              </p:cNvSpPr>
              <p:nvPr/>
            </p:nvSpPr>
            <p:spPr bwMode="auto">
              <a:xfrm>
                <a:off x="119" y="1703"/>
                <a:ext cx="5605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88" name="Line 580"/>
              <p:cNvSpPr>
                <a:spLocks noChangeShapeType="1"/>
              </p:cNvSpPr>
              <p:nvPr/>
            </p:nvSpPr>
            <p:spPr bwMode="auto">
              <a:xfrm>
                <a:off x="-23" y="1819"/>
                <a:ext cx="560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89" name="Rectangle 581"/>
              <p:cNvSpPr>
                <a:spLocks noChangeArrowheads="1"/>
              </p:cNvSpPr>
              <p:nvPr/>
            </p:nvSpPr>
            <p:spPr bwMode="auto">
              <a:xfrm>
                <a:off x="119" y="1819"/>
                <a:ext cx="560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90" name="Line 582"/>
              <p:cNvSpPr>
                <a:spLocks noChangeShapeType="1"/>
              </p:cNvSpPr>
              <p:nvPr/>
            </p:nvSpPr>
            <p:spPr bwMode="auto">
              <a:xfrm>
                <a:off x="119" y="1936"/>
                <a:ext cx="560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91" name="Rectangle 583"/>
              <p:cNvSpPr>
                <a:spLocks noChangeArrowheads="1"/>
              </p:cNvSpPr>
              <p:nvPr/>
            </p:nvSpPr>
            <p:spPr bwMode="auto">
              <a:xfrm>
                <a:off x="119" y="1936"/>
                <a:ext cx="5605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92" name="Line 584"/>
              <p:cNvSpPr>
                <a:spLocks noChangeShapeType="1"/>
              </p:cNvSpPr>
              <p:nvPr/>
            </p:nvSpPr>
            <p:spPr bwMode="auto">
              <a:xfrm>
                <a:off x="119" y="2052"/>
                <a:ext cx="560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93" name="Rectangle 585"/>
              <p:cNvSpPr>
                <a:spLocks noChangeArrowheads="1"/>
              </p:cNvSpPr>
              <p:nvPr/>
            </p:nvSpPr>
            <p:spPr bwMode="auto">
              <a:xfrm>
                <a:off x="119" y="2052"/>
                <a:ext cx="5605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94" name="Line 586"/>
              <p:cNvSpPr>
                <a:spLocks noChangeShapeType="1"/>
              </p:cNvSpPr>
              <p:nvPr/>
            </p:nvSpPr>
            <p:spPr bwMode="auto">
              <a:xfrm>
                <a:off x="119" y="2168"/>
                <a:ext cx="560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95" name="Rectangle 587"/>
              <p:cNvSpPr>
                <a:spLocks noChangeArrowheads="1"/>
              </p:cNvSpPr>
              <p:nvPr/>
            </p:nvSpPr>
            <p:spPr bwMode="auto">
              <a:xfrm>
                <a:off x="119" y="2168"/>
                <a:ext cx="560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96" name="Line 588"/>
              <p:cNvSpPr>
                <a:spLocks noChangeShapeType="1"/>
              </p:cNvSpPr>
              <p:nvPr/>
            </p:nvSpPr>
            <p:spPr bwMode="auto">
              <a:xfrm>
                <a:off x="119" y="2401"/>
                <a:ext cx="560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97" name="Rectangle 589"/>
              <p:cNvSpPr>
                <a:spLocks noChangeArrowheads="1"/>
              </p:cNvSpPr>
              <p:nvPr/>
            </p:nvSpPr>
            <p:spPr bwMode="auto">
              <a:xfrm>
                <a:off x="119" y="2401"/>
                <a:ext cx="560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98" name="Line 590"/>
              <p:cNvSpPr>
                <a:spLocks noChangeShapeType="1"/>
              </p:cNvSpPr>
              <p:nvPr/>
            </p:nvSpPr>
            <p:spPr bwMode="auto">
              <a:xfrm>
                <a:off x="119" y="2518"/>
                <a:ext cx="560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899" name="Rectangle 591"/>
              <p:cNvSpPr>
                <a:spLocks noChangeArrowheads="1"/>
              </p:cNvSpPr>
              <p:nvPr/>
            </p:nvSpPr>
            <p:spPr bwMode="auto">
              <a:xfrm>
                <a:off x="119" y="2518"/>
                <a:ext cx="5605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00" name="Line 592"/>
              <p:cNvSpPr>
                <a:spLocks noChangeShapeType="1"/>
              </p:cNvSpPr>
              <p:nvPr/>
            </p:nvSpPr>
            <p:spPr bwMode="auto">
              <a:xfrm>
                <a:off x="119" y="2634"/>
                <a:ext cx="560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01" name="Rectangle 593"/>
              <p:cNvSpPr>
                <a:spLocks noChangeArrowheads="1"/>
              </p:cNvSpPr>
              <p:nvPr/>
            </p:nvSpPr>
            <p:spPr bwMode="auto">
              <a:xfrm>
                <a:off x="119" y="2634"/>
                <a:ext cx="5605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02" name="Line 594"/>
              <p:cNvSpPr>
                <a:spLocks noChangeShapeType="1"/>
              </p:cNvSpPr>
              <p:nvPr/>
            </p:nvSpPr>
            <p:spPr bwMode="auto">
              <a:xfrm>
                <a:off x="119" y="2750"/>
                <a:ext cx="560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03" name="Rectangle 595"/>
              <p:cNvSpPr>
                <a:spLocks noChangeArrowheads="1"/>
              </p:cNvSpPr>
              <p:nvPr/>
            </p:nvSpPr>
            <p:spPr bwMode="auto">
              <a:xfrm>
                <a:off x="119" y="2750"/>
                <a:ext cx="560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04" name="Line 596"/>
              <p:cNvSpPr>
                <a:spLocks noChangeShapeType="1"/>
              </p:cNvSpPr>
              <p:nvPr/>
            </p:nvSpPr>
            <p:spPr bwMode="auto">
              <a:xfrm>
                <a:off x="119" y="2867"/>
                <a:ext cx="560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05" name="Rectangle 597"/>
              <p:cNvSpPr>
                <a:spLocks noChangeArrowheads="1"/>
              </p:cNvSpPr>
              <p:nvPr/>
            </p:nvSpPr>
            <p:spPr bwMode="auto">
              <a:xfrm>
                <a:off x="119" y="2867"/>
                <a:ext cx="5605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06" name="Line 598"/>
              <p:cNvSpPr>
                <a:spLocks noChangeShapeType="1"/>
              </p:cNvSpPr>
              <p:nvPr/>
            </p:nvSpPr>
            <p:spPr bwMode="auto">
              <a:xfrm>
                <a:off x="119" y="2983"/>
                <a:ext cx="560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07" name="Rectangle 599"/>
              <p:cNvSpPr>
                <a:spLocks noChangeArrowheads="1"/>
              </p:cNvSpPr>
              <p:nvPr/>
            </p:nvSpPr>
            <p:spPr bwMode="auto">
              <a:xfrm>
                <a:off x="119" y="2983"/>
                <a:ext cx="560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08" name="Line 600"/>
              <p:cNvSpPr>
                <a:spLocks noChangeShapeType="1"/>
              </p:cNvSpPr>
              <p:nvPr/>
            </p:nvSpPr>
            <p:spPr bwMode="auto">
              <a:xfrm>
                <a:off x="119" y="3216"/>
                <a:ext cx="560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09" name="Rectangle 601"/>
              <p:cNvSpPr>
                <a:spLocks noChangeArrowheads="1"/>
              </p:cNvSpPr>
              <p:nvPr/>
            </p:nvSpPr>
            <p:spPr bwMode="auto">
              <a:xfrm>
                <a:off x="119" y="3216"/>
                <a:ext cx="560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10" name="Line 602"/>
              <p:cNvSpPr>
                <a:spLocks noChangeShapeType="1"/>
              </p:cNvSpPr>
              <p:nvPr/>
            </p:nvSpPr>
            <p:spPr bwMode="auto">
              <a:xfrm>
                <a:off x="119" y="3332"/>
                <a:ext cx="560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11" name="Rectangle 603"/>
              <p:cNvSpPr>
                <a:spLocks noChangeArrowheads="1"/>
              </p:cNvSpPr>
              <p:nvPr/>
            </p:nvSpPr>
            <p:spPr bwMode="auto">
              <a:xfrm>
                <a:off x="119" y="3332"/>
                <a:ext cx="560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12" name="Line 604"/>
              <p:cNvSpPr>
                <a:spLocks noChangeShapeType="1"/>
              </p:cNvSpPr>
              <p:nvPr/>
            </p:nvSpPr>
            <p:spPr bwMode="auto">
              <a:xfrm>
                <a:off x="119" y="3565"/>
                <a:ext cx="560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13" name="Rectangle 605"/>
              <p:cNvSpPr>
                <a:spLocks noChangeArrowheads="1"/>
              </p:cNvSpPr>
              <p:nvPr/>
            </p:nvSpPr>
            <p:spPr bwMode="auto">
              <a:xfrm>
                <a:off x="119" y="3565"/>
                <a:ext cx="560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14" name="Line 606"/>
              <p:cNvSpPr>
                <a:spLocks noChangeShapeType="1"/>
              </p:cNvSpPr>
              <p:nvPr/>
            </p:nvSpPr>
            <p:spPr bwMode="auto">
              <a:xfrm>
                <a:off x="119" y="3682"/>
                <a:ext cx="560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15" name="Rectangle 607"/>
              <p:cNvSpPr>
                <a:spLocks noChangeArrowheads="1"/>
              </p:cNvSpPr>
              <p:nvPr/>
            </p:nvSpPr>
            <p:spPr bwMode="auto">
              <a:xfrm>
                <a:off x="119" y="3682"/>
                <a:ext cx="5605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16" name="Line 608"/>
              <p:cNvSpPr>
                <a:spLocks noChangeShapeType="1"/>
              </p:cNvSpPr>
              <p:nvPr/>
            </p:nvSpPr>
            <p:spPr bwMode="auto">
              <a:xfrm>
                <a:off x="119" y="3892"/>
                <a:ext cx="560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17" name="Rectangle 609"/>
              <p:cNvSpPr>
                <a:spLocks noChangeArrowheads="1"/>
              </p:cNvSpPr>
              <p:nvPr/>
            </p:nvSpPr>
            <p:spPr bwMode="auto">
              <a:xfrm>
                <a:off x="119" y="3892"/>
                <a:ext cx="560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18" name="Line 610"/>
              <p:cNvSpPr>
                <a:spLocks noChangeShapeType="1"/>
              </p:cNvSpPr>
              <p:nvPr/>
            </p:nvSpPr>
            <p:spPr bwMode="auto">
              <a:xfrm>
                <a:off x="119" y="4125"/>
                <a:ext cx="5605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19" name="Rectangle 611"/>
              <p:cNvSpPr>
                <a:spLocks noChangeArrowheads="1"/>
              </p:cNvSpPr>
              <p:nvPr/>
            </p:nvSpPr>
            <p:spPr bwMode="auto">
              <a:xfrm>
                <a:off x="119" y="4125"/>
                <a:ext cx="560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20" name="Line 612"/>
              <p:cNvSpPr>
                <a:spLocks noChangeShapeType="1"/>
              </p:cNvSpPr>
              <p:nvPr/>
            </p:nvSpPr>
            <p:spPr bwMode="auto">
              <a:xfrm>
                <a:off x="119" y="4241"/>
                <a:ext cx="5605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ru-RU" dirty="0" smtClean="0"/>
                  <a:t> </a:t>
                </a:r>
                <a:endParaRPr lang="ru-RU" dirty="0"/>
              </a:p>
            </p:txBody>
          </p:sp>
          <p:sp>
            <p:nvSpPr>
              <p:cNvPr id="144921" name="Rectangle 613"/>
              <p:cNvSpPr>
                <a:spLocks noChangeArrowheads="1"/>
              </p:cNvSpPr>
              <p:nvPr/>
            </p:nvSpPr>
            <p:spPr bwMode="auto">
              <a:xfrm>
                <a:off x="119" y="4241"/>
                <a:ext cx="560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22" name="Line 614"/>
              <p:cNvSpPr>
                <a:spLocks noChangeShapeType="1"/>
              </p:cNvSpPr>
              <p:nvPr/>
            </p:nvSpPr>
            <p:spPr bwMode="auto">
              <a:xfrm>
                <a:off x="113" y="422"/>
                <a:ext cx="1" cy="38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23" name="Rectangle 615"/>
              <p:cNvSpPr>
                <a:spLocks noChangeArrowheads="1"/>
              </p:cNvSpPr>
              <p:nvPr/>
            </p:nvSpPr>
            <p:spPr bwMode="auto">
              <a:xfrm>
                <a:off x="113" y="422"/>
                <a:ext cx="6" cy="383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24" name="Line 616"/>
              <p:cNvSpPr>
                <a:spLocks noChangeShapeType="1"/>
              </p:cNvSpPr>
              <p:nvPr/>
            </p:nvSpPr>
            <p:spPr bwMode="auto">
              <a:xfrm>
                <a:off x="273" y="428"/>
                <a:ext cx="1" cy="381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25" name="Rectangle 617"/>
              <p:cNvSpPr>
                <a:spLocks noChangeArrowheads="1"/>
              </p:cNvSpPr>
              <p:nvPr/>
            </p:nvSpPr>
            <p:spPr bwMode="auto">
              <a:xfrm>
                <a:off x="273" y="428"/>
                <a:ext cx="6" cy="382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26" name="Line 618"/>
              <p:cNvSpPr>
                <a:spLocks noChangeShapeType="1"/>
              </p:cNvSpPr>
              <p:nvPr/>
            </p:nvSpPr>
            <p:spPr bwMode="auto">
              <a:xfrm>
                <a:off x="3889" y="428"/>
                <a:ext cx="1" cy="381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27" name="Rectangle 619"/>
              <p:cNvSpPr>
                <a:spLocks noChangeArrowheads="1"/>
              </p:cNvSpPr>
              <p:nvPr/>
            </p:nvSpPr>
            <p:spPr bwMode="auto">
              <a:xfrm>
                <a:off x="3889" y="428"/>
                <a:ext cx="6" cy="382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28" name="Line 620"/>
              <p:cNvSpPr>
                <a:spLocks noChangeShapeType="1"/>
              </p:cNvSpPr>
              <p:nvPr/>
            </p:nvSpPr>
            <p:spPr bwMode="auto">
              <a:xfrm>
                <a:off x="4286" y="428"/>
                <a:ext cx="1" cy="381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29" name="Rectangle 621"/>
              <p:cNvSpPr>
                <a:spLocks noChangeArrowheads="1"/>
              </p:cNvSpPr>
              <p:nvPr/>
            </p:nvSpPr>
            <p:spPr bwMode="auto">
              <a:xfrm>
                <a:off x="4286" y="428"/>
                <a:ext cx="6" cy="382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30" name="Line 622"/>
              <p:cNvSpPr>
                <a:spLocks noChangeShapeType="1"/>
              </p:cNvSpPr>
              <p:nvPr/>
            </p:nvSpPr>
            <p:spPr bwMode="auto">
              <a:xfrm>
                <a:off x="5718" y="428"/>
                <a:ext cx="1" cy="381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31" name="Rectangle 623"/>
              <p:cNvSpPr>
                <a:spLocks noChangeArrowheads="1"/>
              </p:cNvSpPr>
              <p:nvPr/>
            </p:nvSpPr>
            <p:spPr bwMode="auto">
              <a:xfrm>
                <a:off x="5718" y="428"/>
                <a:ext cx="6" cy="382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32" name="Line 624"/>
              <p:cNvSpPr>
                <a:spLocks noChangeShapeType="1"/>
              </p:cNvSpPr>
              <p:nvPr/>
            </p:nvSpPr>
            <p:spPr bwMode="auto">
              <a:xfrm>
                <a:off x="113" y="73"/>
                <a:ext cx="561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33" name="Rectangle 625"/>
              <p:cNvSpPr>
                <a:spLocks noChangeArrowheads="1"/>
              </p:cNvSpPr>
              <p:nvPr/>
            </p:nvSpPr>
            <p:spPr bwMode="auto">
              <a:xfrm>
                <a:off x="113" y="73"/>
                <a:ext cx="5617" cy="6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34" name="Line 626"/>
              <p:cNvSpPr>
                <a:spLocks noChangeShapeType="1"/>
              </p:cNvSpPr>
              <p:nvPr/>
            </p:nvSpPr>
            <p:spPr bwMode="auto">
              <a:xfrm>
                <a:off x="113" y="189"/>
                <a:ext cx="561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35" name="Rectangle 627"/>
              <p:cNvSpPr>
                <a:spLocks noChangeArrowheads="1"/>
              </p:cNvSpPr>
              <p:nvPr/>
            </p:nvSpPr>
            <p:spPr bwMode="auto">
              <a:xfrm>
                <a:off x="113" y="189"/>
                <a:ext cx="5617" cy="6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36" name="Line 628"/>
              <p:cNvSpPr>
                <a:spLocks noChangeShapeType="1"/>
              </p:cNvSpPr>
              <p:nvPr/>
            </p:nvSpPr>
            <p:spPr bwMode="auto">
              <a:xfrm>
                <a:off x="113" y="306"/>
                <a:ext cx="561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37" name="Rectangle 629"/>
              <p:cNvSpPr>
                <a:spLocks noChangeArrowheads="1"/>
              </p:cNvSpPr>
              <p:nvPr/>
            </p:nvSpPr>
            <p:spPr bwMode="auto">
              <a:xfrm>
                <a:off x="113" y="306"/>
                <a:ext cx="5617" cy="5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38" name="Line 630"/>
              <p:cNvSpPr>
                <a:spLocks noChangeShapeType="1"/>
              </p:cNvSpPr>
              <p:nvPr/>
            </p:nvSpPr>
            <p:spPr bwMode="auto">
              <a:xfrm>
                <a:off x="5724" y="422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39" name="Rectangle 631"/>
              <p:cNvSpPr>
                <a:spLocks noChangeArrowheads="1"/>
              </p:cNvSpPr>
              <p:nvPr/>
            </p:nvSpPr>
            <p:spPr bwMode="auto">
              <a:xfrm>
                <a:off x="5724" y="422"/>
                <a:ext cx="6" cy="6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40" name="Line 632"/>
              <p:cNvSpPr>
                <a:spLocks noChangeShapeType="1"/>
              </p:cNvSpPr>
              <p:nvPr/>
            </p:nvSpPr>
            <p:spPr bwMode="auto">
              <a:xfrm>
                <a:off x="5724" y="771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41" name="Rectangle 633"/>
              <p:cNvSpPr>
                <a:spLocks noChangeArrowheads="1"/>
              </p:cNvSpPr>
              <p:nvPr/>
            </p:nvSpPr>
            <p:spPr bwMode="auto">
              <a:xfrm>
                <a:off x="5724" y="771"/>
                <a:ext cx="6" cy="6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42" name="Line 634"/>
              <p:cNvSpPr>
                <a:spLocks noChangeShapeType="1"/>
              </p:cNvSpPr>
              <p:nvPr/>
            </p:nvSpPr>
            <p:spPr bwMode="auto">
              <a:xfrm>
                <a:off x="5724" y="1004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43" name="Rectangle 635"/>
              <p:cNvSpPr>
                <a:spLocks noChangeArrowheads="1"/>
              </p:cNvSpPr>
              <p:nvPr/>
            </p:nvSpPr>
            <p:spPr bwMode="auto">
              <a:xfrm>
                <a:off x="5724" y="1004"/>
                <a:ext cx="6" cy="6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44" name="Line 636"/>
              <p:cNvSpPr>
                <a:spLocks noChangeShapeType="1"/>
              </p:cNvSpPr>
              <p:nvPr/>
            </p:nvSpPr>
            <p:spPr bwMode="auto">
              <a:xfrm>
                <a:off x="5724" y="123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45" name="Rectangle 637"/>
              <p:cNvSpPr>
                <a:spLocks noChangeArrowheads="1"/>
              </p:cNvSpPr>
              <p:nvPr/>
            </p:nvSpPr>
            <p:spPr bwMode="auto">
              <a:xfrm>
                <a:off x="5724" y="1237"/>
                <a:ext cx="6" cy="6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46" name="Line 638"/>
              <p:cNvSpPr>
                <a:spLocks noChangeShapeType="1"/>
              </p:cNvSpPr>
              <p:nvPr/>
            </p:nvSpPr>
            <p:spPr bwMode="auto">
              <a:xfrm>
                <a:off x="5724" y="147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47" name="Rectangle 639"/>
              <p:cNvSpPr>
                <a:spLocks noChangeArrowheads="1"/>
              </p:cNvSpPr>
              <p:nvPr/>
            </p:nvSpPr>
            <p:spPr bwMode="auto">
              <a:xfrm>
                <a:off x="5724" y="1470"/>
                <a:ext cx="6" cy="5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48" name="Line 640"/>
              <p:cNvSpPr>
                <a:spLocks noChangeShapeType="1"/>
              </p:cNvSpPr>
              <p:nvPr/>
            </p:nvSpPr>
            <p:spPr bwMode="auto">
              <a:xfrm>
                <a:off x="5724" y="1703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49" name="Rectangle 641"/>
              <p:cNvSpPr>
                <a:spLocks noChangeArrowheads="1"/>
              </p:cNvSpPr>
              <p:nvPr/>
            </p:nvSpPr>
            <p:spPr bwMode="auto">
              <a:xfrm>
                <a:off x="5724" y="1703"/>
                <a:ext cx="6" cy="5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50" name="Line 642"/>
              <p:cNvSpPr>
                <a:spLocks noChangeShapeType="1"/>
              </p:cNvSpPr>
              <p:nvPr/>
            </p:nvSpPr>
            <p:spPr bwMode="auto">
              <a:xfrm>
                <a:off x="5724" y="1819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51" name="Rectangle 643"/>
              <p:cNvSpPr>
                <a:spLocks noChangeArrowheads="1"/>
              </p:cNvSpPr>
              <p:nvPr/>
            </p:nvSpPr>
            <p:spPr bwMode="auto">
              <a:xfrm>
                <a:off x="5724" y="1819"/>
                <a:ext cx="6" cy="6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52" name="Line 644"/>
              <p:cNvSpPr>
                <a:spLocks noChangeShapeType="1"/>
              </p:cNvSpPr>
              <p:nvPr/>
            </p:nvSpPr>
            <p:spPr bwMode="auto">
              <a:xfrm>
                <a:off x="5724" y="1936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53" name="Rectangle 645"/>
              <p:cNvSpPr>
                <a:spLocks noChangeArrowheads="1"/>
              </p:cNvSpPr>
              <p:nvPr/>
            </p:nvSpPr>
            <p:spPr bwMode="auto">
              <a:xfrm>
                <a:off x="5724" y="1936"/>
                <a:ext cx="6" cy="5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54" name="Line 646"/>
              <p:cNvSpPr>
                <a:spLocks noChangeShapeType="1"/>
              </p:cNvSpPr>
              <p:nvPr/>
            </p:nvSpPr>
            <p:spPr bwMode="auto">
              <a:xfrm>
                <a:off x="5724" y="2052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55" name="Rectangle 647"/>
              <p:cNvSpPr>
                <a:spLocks noChangeArrowheads="1"/>
              </p:cNvSpPr>
              <p:nvPr/>
            </p:nvSpPr>
            <p:spPr bwMode="auto">
              <a:xfrm>
                <a:off x="5724" y="2052"/>
                <a:ext cx="6" cy="5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56" name="Line 648"/>
              <p:cNvSpPr>
                <a:spLocks noChangeShapeType="1"/>
              </p:cNvSpPr>
              <p:nvPr/>
            </p:nvSpPr>
            <p:spPr bwMode="auto">
              <a:xfrm>
                <a:off x="5724" y="2168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57" name="Rectangle 649"/>
              <p:cNvSpPr>
                <a:spLocks noChangeArrowheads="1"/>
              </p:cNvSpPr>
              <p:nvPr/>
            </p:nvSpPr>
            <p:spPr bwMode="auto">
              <a:xfrm>
                <a:off x="5724" y="2168"/>
                <a:ext cx="6" cy="6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58" name="Line 650"/>
              <p:cNvSpPr>
                <a:spLocks noChangeShapeType="1"/>
              </p:cNvSpPr>
              <p:nvPr/>
            </p:nvSpPr>
            <p:spPr bwMode="auto">
              <a:xfrm>
                <a:off x="5724" y="2401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59" name="Rectangle 651"/>
              <p:cNvSpPr>
                <a:spLocks noChangeArrowheads="1"/>
              </p:cNvSpPr>
              <p:nvPr/>
            </p:nvSpPr>
            <p:spPr bwMode="auto">
              <a:xfrm>
                <a:off x="5724" y="2401"/>
                <a:ext cx="6" cy="6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60" name="Line 652"/>
              <p:cNvSpPr>
                <a:spLocks noChangeShapeType="1"/>
              </p:cNvSpPr>
              <p:nvPr/>
            </p:nvSpPr>
            <p:spPr bwMode="auto">
              <a:xfrm>
                <a:off x="5724" y="2518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61" name="Rectangle 653"/>
              <p:cNvSpPr>
                <a:spLocks noChangeArrowheads="1"/>
              </p:cNvSpPr>
              <p:nvPr/>
            </p:nvSpPr>
            <p:spPr bwMode="auto">
              <a:xfrm>
                <a:off x="5724" y="2518"/>
                <a:ext cx="6" cy="5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962" name="Line 654"/>
              <p:cNvSpPr>
                <a:spLocks noChangeShapeType="1"/>
              </p:cNvSpPr>
              <p:nvPr/>
            </p:nvSpPr>
            <p:spPr bwMode="auto">
              <a:xfrm>
                <a:off x="5724" y="2634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44773" name="Rectangle 656"/>
            <p:cNvSpPr>
              <a:spLocks noChangeArrowheads="1"/>
            </p:cNvSpPr>
            <p:nvPr/>
          </p:nvSpPr>
          <p:spPr bwMode="auto">
            <a:xfrm>
              <a:off x="5724" y="2634"/>
              <a:ext cx="6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774" name="Line 657"/>
            <p:cNvSpPr>
              <a:spLocks noChangeShapeType="1"/>
            </p:cNvSpPr>
            <p:nvPr/>
          </p:nvSpPr>
          <p:spPr bwMode="auto">
            <a:xfrm>
              <a:off x="5724" y="275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775" name="Rectangle 658"/>
            <p:cNvSpPr>
              <a:spLocks noChangeArrowheads="1"/>
            </p:cNvSpPr>
            <p:nvPr/>
          </p:nvSpPr>
          <p:spPr bwMode="auto">
            <a:xfrm>
              <a:off x="5724" y="2750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776" name="Line 659"/>
            <p:cNvSpPr>
              <a:spLocks noChangeShapeType="1"/>
            </p:cNvSpPr>
            <p:nvPr/>
          </p:nvSpPr>
          <p:spPr bwMode="auto">
            <a:xfrm>
              <a:off x="5724" y="286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777" name="Rectangle 660"/>
            <p:cNvSpPr>
              <a:spLocks noChangeArrowheads="1"/>
            </p:cNvSpPr>
            <p:nvPr/>
          </p:nvSpPr>
          <p:spPr bwMode="auto">
            <a:xfrm>
              <a:off x="5724" y="2867"/>
              <a:ext cx="6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778" name="Line 661"/>
            <p:cNvSpPr>
              <a:spLocks noChangeShapeType="1"/>
            </p:cNvSpPr>
            <p:nvPr/>
          </p:nvSpPr>
          <p:spPr bwMode="auto">
            <a:xfrm>
              <a:off x="5724" y="2983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779" name="Rectangle 662"/>
            <p:cNvSpPr>
              <a:spLocks noChangeArrowheads="1"/>
            </p:cNvSpPr>
            <p:nvPr/>
          </p:nvSpPr>
          <p:spPr bwMode="auto">
            <a:xfrm>
              <a:off x="5724" y="2983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780" name="Line 663"/>
            <p:cNvSpPr>
              <a:spLocks noChangeShapeType="1"/>
            </p:cNvSpPr>
            <p:nvPr/>
          </p:nvSpPr>
          <p:spPr bwMode="auto">
            <a:xfrm>
              <a:off x="5724" y="321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781" name="Rectangle 664"/>
            <p:cNvSpPr>
              <a:spLocks noChangeArrowheads="1"/>
            </p:cNvSpPr>
            <p:nvPr/>
          </p:nvSpPr>
          <p:spPr bwMode="auto">
            <a:xfrm>
              <a:off x="5724" y="3216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782" name="Line 665"/>
            <p:cNvSpPr>
              <a:spLocks noChangeShapeType="1"/>
            </p:cNvSpPr>
            <p:nvPr/>
          </p:nvSpPr>
          <p:spPr bwMode="auto">
            <a:xfrm>
              <a:off x="5724" y="333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783" name="Rectangle 666"/>
            <p:cNvSpPr>
              <a:spLocks noChangeArrowheads="1"/>
            </p:cNvSpPr>
            <p:nvPr/>
          </p:nvSpPr>
          <p:spPr bwMode="auto">
            <a:xfrm>
              <a:off x="5724" y="3332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784" name="Line 667"/>
            <p:cNvSpPr>
              <a:spLocks noChangeShapeType="1"/>
            </p:cNvSpPr>
            <p:nvPr/>
          </p:nvSpPr>
          <p:spPr bwMode="auto">
            <a:xfrm>
              <a:off x="5724" y="356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785" name="Rectangle 668"/>
            <p:cNvSpPr>
              <a:spLocks noChangeArrowheads="1"/>
            </p:cNvSpPr>
            <p:nvPr/>
          </p:nvSpPr>
          <p:spPr bwMode="auto">
            <a:xfrm>
              <a:off x="5724" y="3565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786" name="Line 669"/>
            <p:cNvSpPr>
              <a:spLocks noChangeShapeType="1"/>
            </p:cNvSpPr>
            <p:nvPr/>
          </p:nvSpPr>
          <p:spPr bwMode="auto">
            <a:xfrm>
              <a:off x="5724" y="368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787" name="Rectangle 670"/>
            <p:cNvSpPr>
              <a:spLocks noChangeArrowheads="1"/>
            </p:cNvSpPr>
            <p:nvPr/>
          </p:nvSpPr>
          <p:spPr bwMode="auto">
            <a:xfrm>
              <a:off x="5724" y="3682"/>
              <a:ext cx="6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788" name="Line 671"/>
            <p:cNvSpPr>
              <a:spLocks noChangeShapeType="1"/>
            </p:cNvSpPr>
            <p:nvPr/>
          </p:nvSpPr>
          <p:spPr bwMode="auto">
            <a:xfrm>
              <a:off x="5724" y="389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789" name="Rectangle 672"/>
            <p:cNvSpPr>
              <a:spLocks noChangeArrowheads="1"/>
            </p:cNvSpPr>
            <p:nvPr/>
          </p:nvSpPr>
          <p:spPr bwMode="auto">
            <a:xfrm>
              <a:off x="5724" y="3892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790" name="Line 673"/>
            <p:cNvSpPr>
              <a:spLocks noChangeShapeType="1"/>
            </p:cNvSpPr>
            <p:nvPr/>
          </p:nvSpPr>
          <p:spPr bwMode="auto">
            <a:xfrm>
              <a:off x="5724" y="412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791" name="Rectangle 674"/>
            <p:cNvSpPr>
              <a:spLocks noChangeArrowheads="1"/>
            </p:cNvSpPr>
            <p:nvPr/>
          </p:nvSpPr>
          <p:spPr bwMode="auto">
            <a:xfrm>
              <a:off x="5724" y="4125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792" name="Line 675"/>
            <p:cNvSpPr>
              <a:spLocks noChangeShapeType="1"/>
            </p:cNvSpPr>
            <p:nvPr/>
          </p:nvSpPr>
          <p:spPr bwMode="auto">
            <a:xfrm>
              <a:off x="5724" y="4241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793" name="Rectangle 676"/>
            <p:cNvSpPr>
              <a:spLocks noChangeArrowheads="1"/>
            </p:cNvSpPr>
            <p:nvPr/>
          </p:nvSpPr>
          <p:spPr bwMode="auto">
            <a:xfrm>
              <a:off x="5724" y="4241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3003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2" name="Group 204"/>
          <p:cNvGrpSpPr>
            <a:grpSpLocks noChangeAspect="1"/>
          </p:cNvGrpSpPr>
          <p:nvPr/>
        </p:nvGrpSpPr>
        <p:grpSpPr bwMode="auto">
          <a:xfrm>
            <a:off x="-109537" y="123825"/>
            <a:ext cx="9155113" cy="6629400"/>
            <a:chOff x="-69" y="78"/>
            <a:chExt cx="5767" cy="4176"/>
          </a:xfrm>
        </p:grpSpPr>
        <p:sp>
          <p:nvSpPr>
            <p:cNvPr id="4383" name="AutoShape 203"/>
            <p:cNvSpPr>
              <a:spLocks noChangeAspect="1" noChangeArrowheads="1" noTextEdit="1"/>
            </p:cNvSpPr>
            <p:nvPr/>
          </p:nvSpPr>
          <p:spPr bwMode="auto">
            <a:xfrm>
              <a:off x="68" y="78"/>
              <a:ext cx="5624" cy="4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64" name="Rectangle 205"/>
            <p:cNvSpPr>
              <a:spLocks noChangeArrowheads="1"/>
            </p:cNvSpPr>
            <p:nvPr/>
          </p:nvSpPr>
          <p:spPr bwMode="auto">
            <a:xfrm>
              <a:off x="118" y="342"/>
              <a:ext cx="12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21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5" name="Rectangle 206"/>
            <p:cNvSpPr>
              <a:spLocks noChangeArrowheads="1"/>
            </p:cNvSpPr>
            <p:nvPr/>
          </p:nvSpPr>
          <p:spPr bwMode="auto">
            <a:xfrm>
              <a:off x="-69" y="216"/>
              <a:ext cx="498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           Доля протяженности автомобильных дорог общего пользования местного значения, не отвечающих нормативным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6" name="Rectangle 207"/>
            <p:cNvSpPr>
              <a:spLocks noChangeArrowheads="1"/>
            </p:cNvSpPr>
            <p:nvPr/>
          </p:nvSpPr>
          <p:spPr bwMode="auto">
            <a:xfrm>
              <a:off x="234" y="342"/>
              <a:ext cx="3831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требованиям, в общей протяженности автомобильных дорог общего пользования местного значения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7" name="Rectangle 208"/>
            <p:cNvSpPr>
              <a:spLocks noChangeArrowheads="1"/>
            </p:cNvSpPr>
            <p:nvPr/>
          </p:nvSpPr>
          <p:spPr bwMode="auto">
            <a:xfrm>
              <a:off x="4624" y="342"/>
              <a:ext cx="105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%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8" name="Rectangle 209"/>
            <p:cNvSpPr>
              <a:spLocks noChangeArrowheads="1"/>
            </p:cNvSpPr>
            <p:nvPr/>
          </p:nvSpPr>
          <p:spPr bwMode="auto">
            <a:xfrm>
              <a:off x="5520" y="342"/>
              <a:ext cx="17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53,7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9" name="Rectangle 210"/>
            <p:cNvSpPr>
              <a:spLocks noChangeArrowheads="1"/>
            </p:cNvSpPr>
            <p:nvPr/>
          </p:nvSpPr>
          <p:spPr bwMode="auto">
            <a:xfrm>
              <a:off x="118" y="594"/>
              <a:ext cx="12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22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0" name="Rectangle 211"/>
            <p:cNvSpPr>
              <a:spLocks noChangeArrowheads="1"/>
            </p:cNvSpPr>
            <p:nvPr/>
          </p:nvSpPr>
          <p:spPr bwMode="auto">
            <a:xfrm>
              <a:off x="234" y="468"/>
              <a:ext cx="4179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Протяженность автомобильных дорог общего пользования местного значения, не отвечающих нормативным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1" name="Rectangle 212"/>
            <p:cNvSpPr>
              <a:spLocks noChangeArrowheads="1"/>
            </p:cNvSpPr>
            <p:nvPr/>
          </p:nvSpPr>
          <p:spPr bwMode="auto">
            <a:xfrm>
              <a:off x="234" y="594"/>
              <a:ext cx="515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требованиям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2" name="Rectangle 213"/>
            <p:cNvSpPr>
              <a:spLocks noChangeArrowheads="1"/>
            </p:cNvSpPr>
            <p:nvPr/>
          </p:nvSpPr>
          <p:spPr bwMode="auto">
            <a:xfrm>
              <a:off x="4624" y="594"/>
              <a:ext cx="155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км.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4" name="Rectangle 214"/>
            <p:cNvSpPr>
              <a:spLocks noChangeArrowheads="1"/>
            </p:cNvSpPr>
            <p:nvPr/>
          </p:nvSpPr>
          <p:spPr bwMode="auto">
            <a:xfrm>
              <a:off x="5476" y="594"/>
              <a:ext cx="21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125,6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5" name="Rectangle 215"/>
            <p:cNvSpPr>
              <a:spLocks noChangeArrowheads="1"/>
            </p:cNvSpPr>
            <p:nvPr/>
          </p:nvSpPr>
          <p:spPr bwMode="auto">
            <a:xfrm>
              <a:off x="118" y="720"/>
              <a:ext cx="12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23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6" name="Rectangle 216"/>
            <p:cNvSpPr>
              <a:spLocks noChangeArrowheads="1"/>
            </p:cNvSpPr>
            <p:nvPr/>
          </p:nvSpPr>
          <p:spPr bwMode="auto">
            <a:xfrm>
              <a:off x="234" y="720"/>
              <a:ext cx="2989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Протяженность автомобильных дорог общего пользования местного значения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7" name="Rectangle 217"/>
            <p:cNvSpPr>
              <a:spLocks noChangeArrowheads="1"/>
            </p:cNvSpPr>
            <p:nvPr/>
          </p:nvSpPr>
          <p:spPr bwMode="auto">
            <a:xfrm>
              <a:off x="4624" y="720"/>
              <a:ext cx="155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км.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8" name="Rectangle 218"/>
            <p:cNvSpPr>
              <a:spLocks noChangeArrowheads="1"/>
            </p:cNvSpPr>
            <p:nvPr/>
          </p:nvSpPr>
          <p:spPr bwMode="auto">
            <a:xfrm>
              <a:off x="5476" y="720"/>
              <a:ext cx="21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233,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9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9" name="Rectangle 219"/>
            <p:cNvSpPr>
              <a:spLocks noChangeArrowheads="1"/>
            </p:cNvSpPr>
            <p:nvPr/>
          </p:nvSpPr>
          <p:spPr bwMode="auto">
            <a:xfrm>
              <a:off x="118" y="972"/>
              <a:ext cx="12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24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0" name="Rectangle 220"/>
            <p:cNvSpPr>
              <a:spLocks noChangeArrowheads="1"/>
            </p:cNvSpPr>
            <p:nvPr/>
          </p:nvSpPr>
          <p:spPr bwMode="auto">
            <a:xfrm>
              <a:off x="234" y="846"/>
              <a:ext cx="436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Доля детей в возрасте 1-6 лет, стоящих на учете для определения в муниципальные дошкольные образовательные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1" name="Rectangle 221"/>
            <p:cNvSpPr>
              <a:spLocks noChangeArrowheads="1"/>
            </p:cNvSpPr>
            <p:nvPr/>
          </p:nvSpPr>
          <p:spPr bwMode="auto">
            <a:xfrm>
              <a:off x="234" y="972"/>
              <a:ext cx="2258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учреждения, в общей численности детей в возрасте 1-6 лет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2" name="Rectangle 222"/>
            <p:cNvSpPr>
              <a:spLocks noChangeArrowheads="1"/>
            </p:cNvSpPr>
            <p:nvPr/>
          </p:nvSpPr>
          <p:spPr bwMode="auto">
            <a:xfrm>
              <a:off x="4624" y="972"/>
              <a:ext cx="105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%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3" name="Rectangle 223"/>
            <p:cNvSpPr>
              <a:spLocks noChangeArrowheads="1"/>
            </p:cNvSpPr>
            <p:nvPr/>
          </p:nvSpPr>
          <p:spPr bwMode="auto">
            <a:xfrm>
              <a:off x="5520" y="972"/>
              <a:ext cx="17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23,4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4" name="Rectangle 224"/>
            <p:cNvSpPr>
              <a:spLocks noChangeArrowheads="1"/>
            </p:cNvSpPr>
            <p:nvPr/>
          </p:nvSpPr>
          <p:spPr bwMode="auto">
            <a:xfrm>
              <a:off x="118" y="1224"/>
              <a:ext cx="12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25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5" name="Rectangle 225"/>
            <p:cNvSpPr>
              <a:spLocks noChangeArrowheads="1"/>
            </p:cNvSpPr>
            <p:nvPr/>
          </p:nvSpPr>
          <p:spPr bwMode="auto">
            <a:xfrm>
              <a:off x="234" y="1098"/>
              <a:ext cx="399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Численность детей в возрасте 1-6 лет, стоящих на учете для определения в муниципальные дошкольные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6" name="Rectangle 226"/>
            <p:cNvSpPr>
              <a:spLocks noChangeArrowheads="1"/>
            </p:cNvSpPr>
            <p:nvPr/>
          </p:nvSpPr>
          <p:spPr bwMode="auto">
            <a:xfrm>
              <a:off x="234" y="1224"/>
              <a:ext cx="114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образовательные учреждения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7" name="Rectangle 227"/>
            <p:cNvSpPr>
              <a:spLocks noChangeArrowheads="1"/>
            </p:cNvSpPr>
            <p:nvPr/>
          </p:nvSpPr>
          <p:spPr bwMode="auto">
            <a:xfrm>
              <a:off x="4624" y="1224"/>
              <a:ext cx="32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человек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8" name="Rectangle 228"/>
            <p:cNvSpPr>
              <a:spLocks noChangeArrowheads="1"/>
            </p:cNvSpPr>
            <p:nvPr/>
          </p:nvSpPr>
          <p:spPr bwMode="auto">
            <a:xfrm>
              <a:off x="5476" y="1224"/>
              <a:ext cx="19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 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497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9" name="Rectangle 229"/>
            <p:cNvSpPr>
              <a:spLocks noChangeArrowheads="1"/>
            </p:cNvSpPr>
            <p:nvPr/>
          </p:nvSpPr>
          <p:spPr bwMode="auto">
            <a:xfrm>
              <a:off x="118" y="1350"/>
              <a:ext cx="12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26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0" name="Rectangle 230"/>
            <p:cNvSpPr>
              <a:spLocks noChangeArrowheads="1"/>
            </p:cNvSpPr>
            <p:nvPr/>
          </p:nvSpPr>
          <p:spPr bwMode="auto">
            <a:xfrm>
              <a:off x="234" y="1350"/>
              <a:ext cx="2624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Численность детей в возрасте 1-6 лет в муниципальном образовании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1" name="Rectangle 231"/>
            <p:cNvSpPr>
              <a:spLocks noChangeArrowheads="1"/>
            </p:cNvSpPr>
            <p:nvPr/>
          </p:nvSpPr>
          <p:spPr bwMode="auto">
            <a:xfrm>
              <a:off x="4624" y="1350"/>
              <a:ext cx="32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человек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2" name="Rectangle 232"/>
            <p:cNvSpPr>
              <a:spLocks noChangeArrowheads="1"/>
            </p:cNvSpPr>
            <p:nvPr/>
          </p:nvSpPr>
          <p:spPr bwMode="auto">
            <a:xfrm>
              <a:off x="5410" y="1350"/>
              <a:ext cx="26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 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2 130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3" name="Rectangle 233"/>
            <p:cNvSpPr>
              <a:spLocks noChangeArrowheads="1"/>
            </p:cNvSpPr>
            <p:nvPr/>
          </p:nvSpPr>
          <p:spPr bwMode="auto">
            <a:xfrm>
              <a:off x="118" y="1728"/>
              <a:ext cx="12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27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4" name="Rectangle 234"/>
            <p:cNvSpPr>
              <a:spLocks noChangeArrowheads="1"/>
            </p:cNvSpPr>
            <p:nvPr/>
          </p:nvSpPr>
          <p:spPr bwMode="auto">
            <a:xfrm>
              <a:off x="234" y="1476"/>
              <a:ext cx="432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Доля выпускников муниципальных образовательных учреждений, сдавших единый государственный экзамен по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5" name="Rectangle 235"/>
            <p:cNvSpPr>
              <a:spLocks noChangeArrowheads="1"/>
            </p:cNvSpPr>
            <p:nvPr/>
          </p:nvSpPr>
          <p:spPr bwMode="auto">
            <a:xfrm>
              <a:off x="234" y="1602"/>
              <a:ext cx="4351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русскому языку и математике, в общей численности выпускников муниципальных образовательных учреждений,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84" name="Rectangle 236"/>
            <p:cNvSpPr>
              <a:spLocks noChangeArrowheads="1"/>
            </p:cNvSpPr>
            <p:nvPr/>
          </p:nvSpPr>
          <p:spPr bwMode="auto">
            <a:xfrm>
              <a:off x="234" y="1728"/>
              <a:ext cx="251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сдавших единый государственный экзамен по данным предметам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85" name="Rectangle 237"/>
            <p:cNvSpPr>
              <a:spLocks noChangeArrowheads="1"/>
            </p:cNvSpPr>
            <p:nvPr/>
          </p:nvSpPr>
          <p:spPr bwMode="auto">
            <a:xfrm>
              <a:off x="4624" y="1728"/>
              <a:ext cx="105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%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86" name="Rectangle 238"/>
            <p:cNvSpPr>
              <a:spLocks noChangeArrowheads="1"/>
            </p:cNvSpPr>
            <p:nvPr/>
          </p:nvSpPr>
          <p:spPr bwMode="auto">
            <a:xfrm>
              <a:off x="5520" y="1728"/>
              <a:ext cx="17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95,0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87" name="Rectangle 239"/>
            <p:cNvSpPr>
              <a:spLocks noChangeArrowheads="1"/>
            </p:cNvSpPr>
            <p:nvPr/>
          </p:nvSpPr>
          <p:spPr bwMode="auto">
            <a:xfrm>
              <a:off x="118" y="1980"/>
              <a:ext cx="12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28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88" name="Rectangle 240"/>
            <p:cNvSpPr>
              <a:spLocks noChangeArrowheads="1"/>
            </p:cNvSpPr>
            <p:nvPr/>
          </p:nvSpPr>
          <p:spPr bwMode="auto">
            <a:xfrm>
              <a:off x="234" y="1854"/>
              <a:ext cx="4379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Численность выпускников муниципальных общеобразовательных учреждений, сдавших единый государственный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89" name="Rectangle 241"/>
            <p:cNvSpPr>
              <a:spLocks noChangeArrowheads="1"/>
            </p:cNvSpPr>
            <p:nvPr/>
          </p:nvSpPr>
          <p:spPr bwMode="auto">
            <a:xfrm>
              <a:off x="234" y="1980"/>
              <a:ext cx="106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экзамен по русскому языку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90" name="Rectangle 242"/>
            <p:cNvSpPr>
              <a:spLocks noChangeArrowheads="1"/>
            </p:cNvSpPr>
            <p:nvPr/>
          </p:nvSpPr>
          <p:spPr bwMode="auto">
            <a:xfrm>
              <a:off x="4624" y="1980"/>
              <a:ext cx="32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человек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91" name="Rectangle 243"/>
            <p:cNvSpPr>
              <a:spLocks noChangeArrowheads="1"/>
            </p:cNvSpPr>
            <p:nvPr/>
          </p:nvSpPr>
          <p:spPr bwMode="auto">
            <a:xfrm>
              <a:off x="5476" y="1980"/>
              <a:ext cx="19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 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145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92" name="Rectangle 244"/>
            <p:cNvSpPr>
              <a:spLocks noChangeArrowheads="1"/>
            </p:cNvSpPr>
            <p:nvPr/>
          </p:nvSpPr>
          <p:spPr bwMode="auto">
            <a:xfrm>
              <a:off x="118" y="2232"/>
              <a:ext cx="12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29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93" name="Rectangle 245"/>
            <p:cNvSpPr>
              <a:spLocks noChangeArrowheads="1"/>
            </p:cNvSpPr>
            <p:nvPr/>
          </p:nvSpPr>
          <p:spPr bwMode="auto">
            <a:xfrm>
              <a:off x="234" y="2106"/>
              <a:ext cx="401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Численность выпускников муниципальных общеобразовательных учреждений, участвовавших в едином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94" name="Rectangle 246"/>
            <p:cNvSpPr>
              <a:spLocks noChangeArrowheads="1"/>
            </p:cNvSpPr>
            <p:nvPr/>
          </p:nvSpPr>
          <p:spPr bwMode="auto">
            <a:xfrm>
              <a:off x="234" y="2232"/>
              <a:ext cx="17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государственном экзамене по русскому языку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95" name="Rectangle 247"/>
            <p:cNvSpPr>
              <a:spLocks noChangeArrowheads="1"/>
            </p:cNvSpPr>
            <p:nvPr/>
          </p:nvSpPr>
          <p:spPr bwMode="auto">
            <a:xfrm>
              <a:off x="4624" y="2232"/>
              <a:ext cx="32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человек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96" name="Rectangle 248"/>
            <p:cNvSpPr>
              <a:spLocks noChangeArrowheads="1"/>
            </p:cNvSpPr>
            <p:nvPr/>
          </p:nvSpPr>
          <p:spPr bwMode="auto">
            <a:xfrm>
              <a:off x="5476" y="2232"/>
              <a:ext cx="19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 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164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97" name="Rectangle 249"/>
            <p:cNvSpPr>
              <a:spLocks noChangeArrowheads="1"/>
            </p:cNvSpPr>
            <p:nvPr/>
          </p:nvSpPr>
          <p:spPr bwMode="auto">
            <a:xfrm>
              <a:off x="118" y="2484"/>
              <a:ext cx="12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30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98" name="Rectangle 250"/>
            <p:cNvSpPr>
              <a:spLocks noChangeArrowheads="1"/>
            </p:cNvSpPr>
            <p:nvPr/>
          </p:nvSpPr>
          <p:spPr bwMode="auto">
            <a:xfrm>
              <a:off x="215" y="2329"/>
              <a:ext cx="403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Численность выпускников муниципальных общеобразовательных учреждений, сдавших единый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государственный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99" name="Rectangle 251"/>
            <p:cNvSpPr>
              <a:spLocks noChangeArrowheads="1"/>
            </p:cNvSpPr>
            <p:nvPr/>
          </p:nvSpPr>
          <p:spPr bwMode="auto">
            <a:xfrm>
              <a:off x="234" y="2484"/>
              <a:ext cx="169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                              экзамен по математике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00" name="Rectangle 252"/>
            <p:cNvSpPr>
              <a:spLocks noChangeArrowheads="1"/>
            </p:cNvSpPr>
            <p:nvPr/>
          </p:nvSpPr>
          <p:spPr bwMode="auto">
            <a:xfrm>
              <a:off x="4624" y="2484"/>
              <a:ext cx="32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человек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01" name="Rectangle 253"/>
            <p:cNvSpPr>
              <a:spLocks noChangeArrowheads="1"/>
            </p:cNvSpPr>
            <p:nvPr/>
          </p:nvSpPr>
          <p:spPr bwMode="auto">
            <a:xfrm>
              <a:off x="5476" y="2484"/>
              <a:ext cx="19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 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10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6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02" name="Rectangle 254"/>
            <p:cNvSpPr>
              <a:spLocks noChangeArrowheads="1"/>
            </p:cNvSpPr>
            <p:nvPr/>
          </p:nvSpPr>
          <p:spPr bwMode="auto">
            <a:xfrm>
              <a:off x="118" y="2736"/>
              <a:ext cx="12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31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03" name="Rectangle 255"/>
            <p:cNvSpPr>
              <a:spLocks noChangeArrowheads="1"/>
            </p:cNvSpPr>
            <p:nvPr/>
          </p:nvSpPr>
          <p:spPr bwMode="auto">
            <a:xfrm>
              <a:off x="234" y="2610"/>
              <a:ext cx="393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Среднемесячная номинальная начисленная заработная плата работников муниципальных дошкольных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04" name="Rectangle 256"/>
            <p:cNvSpPr>
              <a:spLocks noChangeArrowheads="1"/>
            </p:cNvSpPr>
            <p:nvPr/>
          </p:nvSpPr>
          <p:spPr bwMode="auto">
            <a:xfrm>
              <a:off x="234" y="2736"/>
              <a:ext cx="115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образовательных учреждений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05" name="Rectangle 257"/>
            <p:cNvSpPr>
              <a:spLocks noChangeArrowheads="1"/>
            </p:cNvSpPr>
            <p:nvPr/>
          </p:nvSpPr>
          <p:spPr bwMode="auto">
            <a:xfrm>
              <a:off x="4624" y="2736"/>
              <a:ext cx="349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тыс.руб.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06" name="Rectangle 258"/>
            <p:cNvSpPr>
              <a:spLocks noChangeArrowheads="1"/>
            </p:cNvSpPr>
            <p:nvPr/>
          </p:nvSpPr>
          <p:spPr bwMode="auto">
            <a:xfrm>
              <a:off x="5405" y="2746"/>
              <a:ext cx="26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25,948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07" name="Rectangle 259"/>
            <p:cNvSpPr>
              <a:spLocks noChangeArrowheads="1"/>
            </p:cNvSpPr>
            <p:nvPr/>
          </p:nvSpPr>
          <p:spPr bwMode="auto">
            <a:xfrm>
              <a:off x="118" y="2862"/>
              <a:ext cx="12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32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08" name="Rectangle 260"/>
            <p:cNvSpPr>
              <a:spLocks noChangeArrowheads="1"/>
            </p:cNvSpPr>
            <p:nvPr/>
          </p:nvSpPr>
          <p:spPr bwMode="auto">
            <a:xfrm>
              <a:off x="234" y="2862"/>
              <a:ext cx="3670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Фонд заработной платы работников муниципальных дошкольных образовательных учреждений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09" name="Rectangle 261"/>
            <p:cNvSpPr>
              <a:spLocks noChangeArrowheads="1"/>
            </p:cNvSpPr>
            <p:nvPr/>
          </p:nvSpPr>
          <p:spPr bwMode="auto">
            <a:xfrm>
              <a:off x="4624" y="2862"/>
              <a:ext cx="349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тыс.руб.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10" name="Rectangle 262"/>
            <p:cNvSpPr>
              <a:spLocks noChangeArrowheads="1"/>
            </p:cNvSpPr>
            <p:nvPr/>
          </p:nvSpPr>
          <p:spPr bwMode="auto">
            <a:xfrm>
              <a:off x="5327" y="2862"/>
              <a:ext cx="339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75 959,2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11" name="Rectangle 263"/>
            <p:cNvSpPr>
              <a:spLocks noChangeArrowheads="1"/>
            </p:cNvSpPr>
            <p:nvPr/>
          </p:nvSpPr>
          <p:spPr bwMode="auto">
            <a:xfrm>
              <a:off x="118" y="2988"/>
              <a:ext cx="12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33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12" name="Rectangle 264"/>
            <p:cNvSpPr>
              <a:spLocks noChangeArrowheads="1"/>
            </p:cNvSpPr>
            <p:nvPr/>
          </p:nvSpPr>
          <p:spPr bwMode="auto">
            <a:xfrm>
              <a:off x="234" y="2988"/>
              <a:ext cx="3919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Среднесписочная численность работников муниципальных дошкольных образовательных учреждений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13" name="Rectangle 265"/>
            <p:cNvSpPr>
              <a:spLocks noChangeArrowheads="1"/>
            </p:cNvSpPr>
            <p:nvPr/>
          </p:nvSpPr>
          <p:spPr bwMode="auto">
            <a:xfrm>
              <a:off x="4624" y="2988"/>
              <a:ext cx="32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человек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14" name="Rectangle 266"/>
            <p:cNvSpPr>
              <a:spLocks noChangeArrowheads="1"/>
            </p:cNvSpPr>
            <p:nvPr/>
          </p:nvSpPr>
          <p:spPr bwMode="auto">
            <a:xfrm>
              <a:off x="5427" y="2994"/>
              <a:ext cx="21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249,3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15" name="Rectangle 267"/>
            <p:cNvSpPr>
              <a:spLocks noChangeArrowheads="1"/>
            </p:cNvSpPr>
            <p:nvPr/>
          </p:nvSpPr>
          <p:spPr bwMode="auto">
            <a:xfrm>
              <a:off x="118" y="3240"/>
              <a:ext cx="12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34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16" name="Rectangle 268"/>
            <p:cNvSpPr>
              <a:spLocks noChangeArrowheads="1"/>
            </p:cNvSpPr>
            <p:nvPr/>
          </p:nvSpPr>
          <p:spPr bwMode="auto">
            <a:xfrm>
              <a:off x="234" y="3240"/>
              <a:ext cx="290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Фонд  заработной платы работников муниципальных учреждений культуры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17" name="Rectangle 269"/>
            <p:cNvSpPr>
              <a:spLocks noChangeArrowheads="1"/>
            </p:cNvSpPr>
            <p:nvPr/>
          </p:nvSpPr>
          <p:spPr bwMode="auto">
            <a:xfrm>
              <a:off x="4624" y="3240"/>
              <a:ext cx="34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т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ыс.руб.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18" name="Rectangle 270"/>
            <p:cNvSpPr>
              <a:spLocks noChangeArrowheads="1"/>
            </p:cNvSpPr>
            <p:nvPr/>
          </p:nvSpPr>
          <p:spPr bwMode="auto">
            <a:xfrm>
              <a:off x="5304" y="3233"/>
              <a:ext cx="339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35 298,5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19" name="Rectangle 271"/>
            <p:cNvSpPr>
              <a:spLocks noChangeArrowheads="1"/>
            </p:cNvSpPr>
            <p:nvPr/>
          </p:nvSpPr>
          <p:spPr bwMode="auto">
            <a:xfrm>
              <a:off x="118" y="3492"/>
              <a:ext cx="12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35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20" name="Rectangle 272"/>
            <p:cNvSpPr>
              <a:spLocks noChangeArrowheads="1"/>
            </p:cNvSpPr>
            <p:nvPr/>
          </p:nvSpPr>
          <p:spPr bwMode="auto">
            <a:xfrm>
              <a:off x="234" y="3492"/>
              <a:ext cx="313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Среднесписочная численность работников муниципальных учреждений культуры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21" name="Rectangle 273"/>
            <p:cNvSpPr>
              <a:spLocks noChangeArrowheads="1"/>
            </p:cNvSpPr>
            <p:nvPr/>
          </p:nvSpPr>
          <p:spPr bwMode="auto">
            <a:xfrm>
              <a:off x="4624" y="3492"/>
              <a:ext cx="32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человек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22" name="Rectangle 274"/>
            <p:cNvSpPr>
              <a:spLocks noChangeArrowheads="1"/>
            </p:cNvSpPr>
            <p:nvPr/>
          </p:nvSpPr>
          <p:spPr bwMode="auto">
            <a:xfrm>
              <a:off x="5449" y="3480"/>
              <a:ext cx="17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90,2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23" name="Rectangle 275"/>
            <p:cNvSpPr>
              <a:spLocks noChangeArrowheads="1"/>
            </p:cNvSpPr>
            <p:nvPr/>
          </p:nvSpPr>
          <p:spPr bwMode="auto">
            <a:xfrm>
              <a:off x="118" y="3618"/>
              <a:ext cx="12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36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24" name="Rectangle 276"/>
            <p:cNvSpPr>
              <a:spLocks noChangeArrowheads="1"/>
            </p:cNvSpPr>
            <p:nvPr/>
          </p:nvSpPr>
          <p:spPr bwMode="auto">
            <a:xfrm>
              <a:off x="234" y="3618"/>
              <a:ext cx="406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Фонд  заработной платы работников муниципальных  образовательных учреждений, в том числе учителей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25" name="Rectangle 277"/>
            <p:cNvSpPr>
              <a:spLocks noChangeArrowheads="1"/>
            </p:cNvSpPr>
            <p:nvPr/>
          </p:nvSpPr>
          <p:spPr bwMode="auto">
            <a:xfrm>
              <a:off x="4624" y="3618"/>
              <a:ext cx="34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т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ыс.руб.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26" name="Rectangle 278"/>
            <p:cNvSpPr>
              <a:spLocks noChangeArrowheads="1"/>
            </p:cNvSpPr>
            <p:nvPr/>
          </p:nvSpPr>
          <p:spPr bwMode="auto">
            <a:xfrm>
              <a:off x="5282" y="3600"/>
              <a:ext cx="38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208 254,8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27" name="Rectangle 279"/>
            <p:cNvSpPr>
              <a:spLocks noChangeArrowheads="1"/>
            </p:cNvSpPr>
            <p:nvPr/>
          </p:nvSpPr>
          <p:spPr bwMode="auto">
            <a:xfrm>
              <a:off x="118" y="3870"/>
              <a:ext cx="12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37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28" name="Rectangle 280"/>
            <p:cNvSpPr>
              <a:spLocks noChangeArrowheads="1"/>
            </p:cNvSpPr>
            <p:nvPr/>
          </p:nvSpPr>
          <p:spPr bwMode="auto">
            <a:xfrm>
              <a:off x="264" y="3768"/>
              <a:ext cx="426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Среднесписочная численность работников муниципальных  образовательных учреждений, в том числе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учителей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29" name="Rectangle 281"/>
            <p:cNvSpPr>
              <a:spLocks noChangeArrowheads="1"/>
            </p:cNvSpPr>
            <p:nvPr/>
          </p:nvSpPr>
          <p:spPr bwMode="auto">
            <a:xfrm>
              <a:off x="4624" y="3870"/>
              <a:ext cx="32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человек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30" name="Rectangle 282"/>
            <p:cNvSpPr>
              <a:spLocks noChangeArrowheads="1"/>
            </p:cNvSpPr>
            <p:nvPr/>
          </p:nvSpPr>
          <p:spPr bwMode="auto">
            <a:xfrm>
              <a:off x="5423" y="3870"/>
              <a:ext cx="21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546,7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31" name="Rectangle 283"/>
            <p:cNvSpPr>
              <a:spLocks noChangeArrowheads="1"/>
            </p:cNvSpPr>
            <p:nvPr/>
          </p:nvSpPr>
          <p:spPr bwMode="auto">
            <a:xfrm>
              <a:off x="118" y="3996"/>
              <a:ext cx="12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38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32" name="Rectangle 284"/>
            <p:cNvSpPr>
              <a:spLocks noChangeArrowheads="1"/>
            </p:cNvSpPr>
            <p:nvPr/>
          </p:nvSpPr>
          <p:spPr bwMode="auto">
            <a:xfrm>
              <a:off x="234" y="3996"/>
              <a:ext cx="3714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Фонд  заработной платы работников муниципальных учреждений физической культуры и спорта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33" name="Rectangle 285"/>
            <p:cNvSpPr>
              <a:spLocks noChangeArrowheads="1"/>
            </p:cNvSpPr>
            <p:nvPr/>
          </p:nvSpPr>
          <p:spPr bwMode="auto">
            <a:xfrm>
              <a:off x="4624" y="3996"/>
              <a:ext cx="34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т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ыс.руб.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34" name="Rectangle 286"/>
            <p:cNvSpPr>
              <a:spLocks noChangeArrowheads="1"/>
            </p:cNvSpPr>
            <p:nvPr/>
          </p:nvSpPr>
          <p:spPr bwMode="auto">
            <a:xfrm>
              <a:off x="5356" y="3990"/>
              <a:ext cx="29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8 348,5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35" name="Rectangle 287"/>
            <p:cNvSpPr>
              <a:spLocks noChangeArrowheads="1"/>
            </p:cNvSpPr>
            <p:nvPr/>
          </p:nvSpPr>
          <p:spPr bwMode="auto">
            <a:xfrm>
              <a:off x="118" y="4122"/>
              <a:ext cx="12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39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36" name="Rectangle 288"/>
            <p:cNvSpPr>
              <a:spLocks noChangeArrowheads="1"/>
            </p:cNvSpPr>
            <p:nvPr/>
          </p:nvSpPr>
          <p:spPr bwMode="auto">
            <a:xfrm>
              <a:off x="234" y="4122"/>
              <a:ext cx="3941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Среднесписочная численность работников муниципальных учреждений физической культуры и спорта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37" name="Rectangle 289"/>
            <p:cNvSpPr>
              <a:spLocks noChangeArrowheads="1"/>
            </p:cNvSpPr>
            <p:nvPr/>
          </p:nvSpPr>
          <p:spPr bwMode="auto">
            <a:xfrm>
              <a:off x="4624" y="4122"/>
              <a:ext cx="32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человек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38" name="Rectangle 290"/>
            <p:cNvSpPr>
              <a:spLocks noChangeArrowheads="1"/>
            </p:cNvSpPr>
            <p:nvPr/>
          </p:nvSpPr>
          <p:spPr bwMode="auto">
            <a:xfrm>
              <a:off x="5459" y="4110"/>
              <a:ext cx="17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26,4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39" name="Line 291"/>
            <p:cNvSpPr>
              <a:spLocks noChangeShapeType="1"/>
            </p:cNvSpPr>
            <p:nvPr/>
          </p:nvSpPr>
          <p:spPr bwMode="auto">
            <a:xfrm>
              <a:off x="74" y="78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40" name="Rectangle 292"/>
            <p:cNvSpPr>
              <a:spLocks noChangeArrowheads="1"/>
            </p:cNvSpPr>
            <p:nvPr/>
          </p:nvSpPr>
          <p:spPr bwMode="auto">
            <a:xfrm>
              <a:off x="74" y="78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41" name="Line 293"/>
            <p:cNvSpPr>
              <a:spLocks noChangeShapeType="1"/>
            </p:cNvSpPr>
            <p:nvPr/>
          </p:nvSpPr>
          <p:spPr bwMode="auto">
            <a:xfrm>
              <a:off x="74" y="456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42" name="Rectangle 294"/>
            <p:cNvSpPr>
              <a:spLocks noChangeArrowheads="1"/>
            </p:cNvSpPr>
            <p:nvPr/>
          </p:nvSpPr>
          <p:spPr bwMode="auto">
            <a:xfrm>
              <a:off x="74" y="456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43" name="Line 295"/>
            <p:cNvSpPr>
              <a:spLocks noChangeShapeType="1"/>
            </p:cNvSpPr>
            <p:nvPr/>
          </p:nvSpPr>
          <p:spPr bwMode="auto">
            <a:xfrm>
              <a:off x="74" y="708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44" name="Rectangle 296"/>
            <p:cNvSpPr>
              <a:spLocks noChangeArrowheads="1"/>
            </p:cNvSpPr>
            <p:nvPr/>
          </p:nvSpPr>
          <p:spPr bwMode="auto">
            <a:xfrm>
              <a:off x="74" y="708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45" name="Line 297"/>
            <p:cNvSpPr>
              <a:spLocks noChangeShapeType="1"/>
            </p:cNvSpPr>
            <p:nvPr/>
          </p:nvSpPr>
          <p:spPr bwMode="auto">
            <a:xfrm>
              <a:off x="74" y="834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46" name="Rectangle 298"/>
            <p:cNvSpPr>
              <a:spLocks noChangeArrowheads="1"/>
            </p:cNvSpPr>
            <p:nvPr/>
          </p:nvSpPr>
          <p:spPr bwMode="auto">
            <a:xfrm>
              <a:off x="74" y="834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47" name="Line 299"/>
            <p:cNvSpPr>
              <a:spLocks noChangeShapeType="1"/>
            </p:cNvSpPr>
            <p:nvPr/>
          </p:nvSpPr>
          <p:spPr bwMode="auto">
            <a:xfrm>
              <a:off x="74" y="1086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48" name="Rectangle 300"/>
            <p:cNvSpPr>
              <a:spLocks noChangeArrowheads="1"/>
            </p:cNvSpPr>
            <p:nvPr/>
          </p:nvSpPr>
          <p:spPr bwMode="auto">
            <a:xfrm>
              <a:off x="74" y="1086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49" name="Line 301"/>
            <p:cNvSpPr>
              <a:spLocks noChangeShapeType="1"/>
            </p:cNvSpPr>
            <p:nvPr/>
          </p:nvSpPr>
          <p:spPr bwMode="auto">
            <a:xfrm>
              <a:off x="74" y="1338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50" name="Rectangle 302"/>
            <p:cNvSpPr>
              <a:spLocks noChangeArrowheads="1"/>
            </p:cNvSpPr>
            <p:nvPr/>
          </p:nvSpPr>
          <p:spPr bwMode="auto">
            <a:xfrm>
              <a:off x="74" y="1338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51" name="Line 303"/>
            <p:cNvSpPr>
              <a:spLocks noChangeShapeType="1"/>
            </p:cNvSpPr>
            <p:nvPr/>
          </p:nvSpPr>
          <p:spPr bwMode="auto">
            <a:xfrm>
              <a:off x="74" y="1464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52" name="Rectangle 304"/>
            <p:cNvSpPr>
              <a:spLocks noChangeArrowheads="1"/>
            </p:cNvSpPr>
            <p:nvPr/>
          </p:nvSpPr>
          <p:spPr bwMode="auto">
            <a:xfrm>
              <a:off x="74" y="1464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53" name="Line 305"/>
            <p:cNvSpPr>
              <a:spLocks noChangeShapeType="1"/>
            </p:cNvSpPr>
            <p:nvPr/>
          </p:nvSpPr>
          <p:spPr bwMode="auto">
            <a:xfrm>
              <a:off x="74" y="1842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54" name="Rectangle 306"/>
            <p:cNvSpPr>
              <a:spLocks noChangeArrowheads="1"/>
            </p:cNvSpPr>
            <p:nvPr/>
          </p:nvSpPr>
          <p:spPr bwMode="auto">
            <a:xfrm>
              <a:off x="74" y="1842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55" name="Line 307"/>
            <p:cNvSpPr>
              <a:spLocks noChangeShapeType="1"/>
            </p:cNvSpPr>
            <p:nvPr/>
          </p:nvSpPr>
          <p:spPr bwMode="auto">
            <a:xfrm>
              <a:off x="74" y="2094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56" name="Rectangle 308"/>
            <p:cNvSpPr>
              <a:spLocks noChangeArrowheads="1"/>
            </p:cNvSpPr>
            <p:nvPr/>
          </p:nvSpPr>
          <p:spPr bwMode="auto">
            <a:xfrm>
              <a:off x="74" y="2094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57" name="Line 309"/>
            <p:cNvSpPr>
              <a:spLocks noChangeShapeType="1"/>
            </p:cNvSpPr>
            <p:nvPr/>
          </p:nvSpPr>
          <p:spPr bwMode="auto">
            <a:xfrm>
              <a:off x="74" y="2346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58" name="Rectangle 310"/>
            <p:cNvSpPr>
              <a:spLocks noChangeArrowheads="1"/>
            </p:cNvSpPr>
            <p:nvPr/>
          </p:nvSpPr>
          <p:spPr bwMode="auto">
            <a:xfrm>
              <a:off x="74" y="2346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59" name="Line 311"/>
            <p:cNvSpPr>
              <a:spLocks noChangeShapeType="1"/>
            </p:cNvSpPr>
            <p:nvPr/>
          </p:nvSpPr>
          <p:spPr bwMode="auto">
            <a:xfrm>
              <a:off x="74" y="2598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60" name="Rectangle 312"/>
            <p:cNvSpPr>
              <a:spLocks noChangeArrowheads="1"/>
            </p:cNvSpPr>
            <p:nvPr/>
          </p:nvSpPr>
          <p:spPr bwMode="auto">
            <a:xfrm>
              <a:off x="74" y="2598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61" name="Line 313"/>
            <p:cNvSpPr>
              <a:spLocks noChangeShapeType="1"/>
            </p:cNvSpPr>
            <p:nvPr/>
          </p:nvSpPr>
          <p:spPr bwMode="auto">
            <a:xfrm>
              <a:off x="74" y="2850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62" name="Rectangle 314"/>
            <p:cNvSpPr>
              <a:spLocks noChangeArrowheads="1"/>
            </p:cNvSpPr>
            <p:nvPr/>
          </p:nvSpPr>
          <p:spPr bwMode="auto">
            <a:xfrm>
              <a:off x="74" y="2850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63" name="Line 315"/>
            <p:cNvSpPr>
              <a:spLocks noChangeShapeType="1"/>
            </p:cNvSpPr>
            <p:nvPr/>
          </p:nvSpPr>
          <p:spPr bwMode="auto">
            <a:xfrm>
              <a:off x="74" y="2976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64" name="Rectangle 316"/>
            <p:cNvSpPr>
              <a:spLocks noChangeArrowheads="1"/>
            </p:cNvSpPr>
            <p:nvPr/>
          </p:nvSpPr>
          <p:spPr bwMode="auto">
            <a:xfrm>
              <a:off x="74" y="2976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65" name="Line 317"/>
            <p:cNvSpPr>
              <a:spLocks noChangeShapeType="1"/>
            </p:cNvSpPr>
            <p:nvPr/>
          </p:nvSpPr>
          <p:spPr bwMode="auto">
            <a:xfrm>
              <a:off x="74" y="3102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66" name="Rectangle 318"/>
            <p:cNvSpPr>
              <a:spLocks noChangeArrowheads="1"/>
            </p:cNvSpPr>
            <p:nvPr/>
          </p:nvSpPr>
          <p:spPr bwMode="auto">
            <a:xfrm>
              <a:off x="74" y="3102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67" name="Line 319"/>
            <p:cNvSpPr>
              <a:spLocks noChangeShapeType="1"/>
            </p:cNvSpPr>
            <p:nvPr/>
          </p:nvSpPr>
          <p:spPr bwMode="auto">
            <a:xfrm>
              <a:off x="74" y="3354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68" name="Rectangle 320"/>
            <p:cNvSpPr>
              <a:spLocks noChangeArrowheads="1"/>
            </p:cNvSpPr>
            <p:nvPr/>
          </p:nvSpPr>
          <p:spPr bwMode="auto">
            <a:xfrm>
              <a:off x="74" y="3354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69" name="Line 321"/>
            <p:cNvSpPr>
              <a:spLocks noChangeShapeType="1"/>
            </p:cNvSpPr>
            <p:nvPr/>
          </p:nvSpPr>
          <p:spPr bwMode="auto">
            <a:xfrm>
              <a:off x="74" y="3606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70" name="Rectangle 322"/>
            <p:cNvSpPr>
              <a:spLocks noChangeArrowheads="1"/>
            </p:cNvSpPr>
            <p:nvPr/>
          </p:nvSpPr>
          <p:spPr bwMode="auto">
            <a:xfrm>
              <a:off x="74" y="3606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71" name="Line 323"/>
            <p:cNvSpPr>
              <a:spLocks noChangeShapeType="1"/>
            </p:cNvSpPr>
            <p:nvPr/>
          </p:nvSpPr>
          <p:spPr bwMode="auto">
            <a:xfrm>
              <a:off x="74" y="3732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72" name="Rectangle 324"/>
            <p:cNvSpPr>
              <a:spLocks noChangeArrowheads="1"/>
            </p:cNvSpPr>
            <p:nvPr/>
          </p:nvSpPr>
          <p:spPr bwMode="auto">
            <a:xfrm>
              <a:off x="74" y="3732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73" name="Line 325"/>
            <p:cNvSpPr>
              <a:spLocks noChangeShapeType="1"/>
            </p:cNvSpPr>
            <p:nvPr/>
          </p:nvSpPr>
          <p:spPr bwMode="auto">
            <a:xfrm>
              <a:off x="74" y="3984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74" name="Rectangle 326"/>
            <p:cNvSpPr>
              <a:spLocks noChangeArrowheads="1"/>
            </p:cNvSpPr>
            <p:nvPr/>
          </p:nvSpPr>
          <p:spPr bwMode="auto">
            <a:xfrm>
              <a:off x="74" y="3984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75" name="Line 327"/>
            <p:cNvSpPr>
              <a:spLocks noChangeShapeType="1"/>
            </p:cNvSpPr>
            <p:nvPr/>
          </p:nvSpPr>
          <p:spPr bwMode="auto">
            <a:xfrm>
              <a:off x="74" y="4110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76" name="Rectangle 328"/>
            <p:cNvSpPr>
              <a:spLocks noChangeArrowheads="1"/>
            </p:cNvSpPr>
            <p:nvPr/>
          </p:nvSpPr>
          <p:spPr bwMode="auto">
            <a:xfrm>
              <a:off x="74" y="4110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77" name="Line 329"/>
            <p:cNvSpPr>
              <a:spLocks noChangeShapeType="1"/>
            </p:cNvSpPr>
            <p:nvPr/>
          </p:nvSpPr>
          <p:spPr bwMode="auto">
            <a:xfrm>
              <a:off x="74" y="4236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78" name="Rectangle 330"/>
            <p:cNvSpPr>
              <a:spLocks noChangeArrowheads="1"/>
            </p:cNvSpPr>
            <p:nvPr/>
          </p:nvSpPr>
          <p:spPr bwMode="auto">
            <a:xfrm>
              <a:off x="74" y="4236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79" name="Line 331"/>
            <p:cNvSpPr>
              <a:spLocks noChangeShapeType="1"/>
            </p:cNvSpPr>
            <p:nvPr/>
          </p:nvSpPr>
          <p:spPr bwMode="auto">
            <a:xfrm>
              <a:off x="68" y="78"/>
              <a:ext cx="1" cy="41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80" name="Rectangle 332"/>
            <p:cNvSpPr>
              <a:spLocks noChangeArrowheads="1"/>
            </p:cNvSpPr>
            <p:nvPr/>
          </p:nvSpPr>
          <p:spPr bwMode="auto">
            <a:xfrm>
              <a:off x="68" y="78"/>
              <a:ext cx="6" cy="417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81" name="Line 333"/>
            <p:cNvSpPr>
              <a:spLocks noChangeShapeType="1"/>
            </p:cNvSpPr>
            <p:nvPr/>
          </p:nvSpPr>
          <p:spPr bwMode="auto">
            <a:xfrm>
              <a:off x="217" y="78"/>
              <a:ext cx="1" cy="41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82" name="Rectangle 334"/>
            <p:cNvSpPr>
              <a:spLocks noChangeArrowheads="1"/>
            </p:cNvSpPr>
            <p:nvPr/>
          </p:nvSpPr>
          <p:spPr bwMode="auto">
            <a:xfrm>
              <a:off x="217" y="78"/>
              <a:ext cx="6" cy="417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83" name="Line 335"/>
            <p:cNvSpPr>
              <a:spLocks noChangeShapeType="1"/>
            </p:cNvSpPr>
            <p:nvPr/>
          </p:nvSpPr>
          <p:spPr bwMode="auto">
            <a:xfrm>
              <a:off x="4607" y="78"/>
              <a:ext cx="1" cy="41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84" name="Rectangle 336"/>
            <p:cNvSpPr>
              <a:spLocks noChangeArrowheads="1"/>
            </p:cNvSpPr>
            <p:nvPr/>
          </p:nvSpPr>
          <p:spPr bwMode="auto">
            <a:xfrm>
              <a:off x="4607" y="78"/>
              <a:ext cx="6" cy="417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85" name="Line 337"/>
            <p:cNvSpPr>
              <a:spLocks noChangeShapeType="1"/>
            </p:cNvSpPr>
            <p:nvPr/>
          </p:nvSpPr>
          <p:spPr bwMode="auto">
            <a:xfrm>
              <a:off x="4978" y="78"/>
              <a:ext cx="1" cy="41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86" name="Rectangle 338"/>
            <p:cNvSpPr>
              <a:spLocks noChangeArrowheads="1"/>
            </p:cNvSpPr>
            <p:nvPr/>
          </p:nvSpPr>
          <p:spPr bwMode="auto">
            <a:xfrm>
              <a:off x="4978" y="78"/>
              <a:ext cx="5" cy="417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87" name="Line 339"/>
            <p:cNvSpPr>
              <a:spLocks noChangeShapeType="1"/>
            </p:cNvSpPr>
            <p:nvPr/>
          </p:nvSpPr>
          <p:spPr bwMode="auto">
            <a:xfrm>
              <a:off x="5686" y="78"/>
              <a:ext cx="1" cy="41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88" name="Rectangle 340"/>
            <p:cNvSpPr>
              <a:spLocks noChangeArrowheads="1"/>
            </p:cNvSpPr>
            <p:nvPr/>
          </p:nvSpPr>
          <p:spPr bwMode="auto">
            <a:xfrm>
              <a:off x="5686" y="78"/>
              <a:ext cx="6" cy="417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89" name="Line 341"/>
            <p:cNvSpPr>
              <a:spLocks noChangeShapeType="1"/>
            </p:cNvSpPr>
            <p:nvPr/>
          </p:nvSpPr>
          <p:spPr bwMode="auto">
            <a:xfrm>
              <a:off x="5692" y="7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90" name="Rectangle 342"/>
            <p:cNvSpPr>
              <a:spLocks noChangeArrowheads="1"/>
            </p:cNvSpPr>
            <p:nvPr/>
          </p:nvSpPr>
          <p:spPr bwMode="auto">
            <a:xfrm>
              <a:off x="5692" y="78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91" name="Line 343"/>
            <p:cNvSpPr>
              <a:spLocks noChangeShapeType="1"/>
            </p:cNvSpPr>
            <p:nvPr/>
          </p:nvSpPr>
          <p:spPr bwMode="auto">
            <a:xfrm>
              <a:off x="5692" y="45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92" name="Rectangle 344"/>
            <p:cNvSpPr>
              <a:spLocks noChangeArrowheads="1"/>
            </p:cNvSpPr>
            <p:nvPr/>
          </p:nvSpPr>
          <p:spPr bwMode="auto">
            <a:xfrm>
              <a:off x="5692" y="456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93" name="Line 345"/>
            <p:cNvSpPr>
              <a:spLocks noChangeShapeType="1"/>
            </p:cNvSpPr>
            <p:nvPr/>
          </p:nvSpPr>
          <p:spPr bwMode="auto">
            <a:xfrm>
              <a:off x="5692" y="70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94" name="Rectangle 346"/>
            <p:cNvSpPr>
              <a:spLocks noChangeArrowheads="1"/>
            </p:cNvSpPr>
            <p:nvPr/>
          </p:nvSpPr>
          <p:spPr bwMode="auto">
            <a:xfrm>
              <a:off x="5692" y="708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95" name="Line 347"/>
            <p:cNvSpPr>
              <a:spLocks noChangeShapeType="1"/>
            </p:cNvSpPr>
            <p:nvPr/>
          </p:nvSpPr>
          <p:spPr bwMode="auto">
            <a:xfrm>
              <a:off x="5692" y="83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96" name="Rectangle 348"/>
            <p:cNvSpPr>
              <a:spLocks noChangeArrowheads="1"/>
            </p:cNvSpPr>
            <p:nvPr/>
          </p:nvSpPr>
          <p:spPr bwMode="auto">
            <a:xfrm>
              <a:off x="5692" y="834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97" name="Line 349"/>
            <p:cNvSpPr>
              <a:spLocks noChangeShapeType="1"/>
            </p:cNvSpPr>
            <p:nvPr/>
          </p:nvSpPr>
          <p:spPr bwMode="auto">
            <a:xfrm>
              <a:off x="5692" y="108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98" name="Rectangle 350"/>
            <p:cNvSpPr>
              <a:spLocks noChangeArrowheads="1"/>
            </p:cNvSpPr>
            <p:nvPr/>
          </p:nvSpPr>
          <p:spPr bwMode="auto">
            <a:xfrm>
              <a:off x="5692" y="1086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99" name="Line 351"/>
            <p:cNvSpPr>
              <a:spLocks noChangeShapeType="1"/>
            </p:cNvSpPr>
            <p:nvPr/>
          </p:nvSpPr>
          <p:spPr bwMode="auto">
            <a:xfrm>
              <a:off x="5692" y="133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00" name="Rectangle 352"/>
            <p:cNvSpPr>
              <a:spLocks noChangeArrowheads="1"/>
            </p:cNvSpPr>
            <p:nvPr/>
          </p:nvSpPr>
          <p:spPr bwMode="auto">
            <a:xfrm>
              <a:off x="5692" y="1338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01" name="Line 353"/>
            <p:cNvSpPr>
              <a:spLocks noChangeShapeType="1"/>
            </p:cNvSpPr>
            <p:nvPr/>
          </p:nvSpPr>
          <p:spPr bwMode="auto">
            <a:xfrm>
              <a:off x="5692" y="146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02" name="Rectangle 354"/>
            <p:cNvSpPr>
              <a:spLocks noChangeArrowheads="1"/>
            </p:cNvSpPr>
            <p:nvPr/>
          </p:nvSpPr>
          <p:spPr bwMode="auto">
            <a:xfrm>
              <a:off x="5692" y="1464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03" name="Line 355"/>
            <p:cNvSpPr>
              <a:spLocks noChangeShapeType="1"/>
            </p:cNvSpPr>
            <p:nvPr/>
          </p:nvSpPr>
          <p:spPr bwMode="auto">
            <a:xfrm>
              <a:off x="5692" y="184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04" name="Rectangle 356"/>
            <p:cNvSpPr>
              <a:spLocks noChangeArrowheads="1"/>
            </p:cNvSpPr>
            <p:nvPr/>
          </p:nvSpPr>
          <p:spPr bwMode="auto">
            <a:xfrm>
              <a:off x="5692" y="1842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05" name="Line 357"/>
            <p:cNvSpPr>
              <a:spLocks noChangeShapeType="1"/>
            </p:cNvSpPr>
            <p:nvPr/>
          </p:nvSpPr>
          <p:spPr bwMode="auto">
            <a:xfrm>
              <a:off x="5692" y="209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06" name="Rectangle 358"/>
            <p:cNvSpPr>
              <a:spLocks noChangeArrowheads="1"/>
            </p:cNvSpPr>
            <p:nvPr/>
          </p:nvSpPr>
          <p:spPr bwMode="auto">
            <a:xfrm>
              <a:off x="5692" y="2094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07" name="Line 359"/>
            <p:cNvSpPr>
              <a:spLocks noChangeShapeType="1"/>
            </p:cNvSpPr>
            <p:nvPr/>
          </p:nvSpPr>
          <p:spPr bwMode="auto">
            <a:xfrm>
              <a:off x="5692" y="234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08" name="Rectangle 360"/>
            <p:cNvSpPr>
              <a:spLocks noChangeArrowheads="1"/>
            </p:cNvSpPr>
            <p:nvPr/>
          </p:nvSpPr>
          <p:spPr bwMode="auto">
            <a:xfrm>
              <a:off x="5692" y="2346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09" name="Line 361"/>
            <p:cNvSpPr>
              <a:spLocks noChangeShapeType="1"/>
            </p:cNvSpPr>
            <p:nvPr/>
          </p:nvSpPr>
          <p:spPr bwMode="auto">
            <a:xfrm>
              <a:off x="5692" y="259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10" name="Rectangle 362"/>
            <p:cNvSpPr>
              <a:spLocks noChangeArrowheads="1"/>
            </p:cNvSpPr>
            <p:nvPr/>
          </p:nvSpPr>
          <p:spPr bwMode="auto">
            <a:xfrm>
              <a:off x="5692" y="2598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11" name="Line 363"/>
            <p:cNvSpPr>
              <a:spLocks noChangeShapeType="1"/>
            </p:cNvSpPr>
            <p:nvPr/>
          </p:nvSpPr>
          <p:spPr bwMode="auto">
            <a:xfrm>
              <a:off x="5692" y="285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12" name="Rectangle 364"/>
            <p:cNvSpPr>
              <a:spLocks noChangeArrowheads="1"/>
            </p:cNvSpPr>
            <p:nvPr/>
          </p:nvSpPr>
          <p:spPr bwMode="auto">
            <a:xfrm>
              <a:off x="5692" y="2850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13" name="Line 365"/>
            <p:cNvSpPr>
              <a:spLocks noChangeShapeType="1"/>
            </p:cNvSpPr>
            <p:nvPr/>
          </p:nvSpPr>
          <p:spPr bwMode="auto">
            <a:xfrm>
              <a:off x="5692" y="297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14" name="Rectangle 366"/>
            <p:cNvSpPr>
              <a:spLocks noChangeArrowheads="1"/>
            </p:cNvSpPr>
            <p:nvPr/>
          </p:nvSpPr>
          <p:spPr bwMode="auto">
            <a:xfrm>
              <a:off x="5692" y="2976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15" name="Line 367"/>
            <p:cNvSpPr>
              <a:spLocks noChangeShapeType="1"/>
            </p:cNvSpPr>
            <p:nvPr/>
          </p:nvSpPr>
          <p:spPr bwMode="auto">
            <a:xfrm>
              <a:off x="5692" y="310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16" name="Rectangle 368"/>
            <p:cNvSpPr>
              <a:spLocks noChangeArrowheads="1"/>
            </p:cNvSpPr>
            <p:nvPr/>
          </p:nvSpPr>
          <p:spPr bwMode="auto">
            <a:xfrm>
              <a:off x="5692" y="3102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17" name="Line 369"/>
            <p:cNvSpPr>
              <a:spLocks noChangeShapeType="1"/>
            </p:cNvSpPr>
            <p:nvPr/>
          </p:nvSpPr>
          <p:spPr bwMode="auto">
            <a:xfrm>
              <a:off x="5692" y="335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18" name="Rectangle 370"/>
            <p:cNvSpPr>
              <a:spLocks noChangeArrowheads="1"/>
            </p:cNvSpPr>
            <p:nvPr/>
          </p:nvSpPr>
          <p:spPr bwMode="auto">
            <a:xfrm>
              <a:off x="5692" y="3354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19" name="Line 371"/>
            <p:cNvSpPr>
              <a:spLocks noChangeShapeType="1"/>
            </p:cNvSpPr>
            <p:nvPr/>
          </p:nvSpPr>
          <p:spPr bwMode="auto">
            <a:xfrm>
              <a:off x="5692" y="360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20" name="Rectangle 372"/>
            <p:cNvSpPr>
              <a:spLocks noChangeArrowheads="1"/>
            </p:cNvSpPr>
            <p:nvPr/>
          </p:nvSpPr>
          <p:spPr bwMode="auto">
            <a:xfrm>
              <a:off x="5692" y="3606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21" name="Line 373"/>
            <p:cNvSpPr>
              <a:spLocks noChangeShapeType="1"/>
            </p:cNvSpPr>
            <p:nvPr/>
          </p:nvSpPr>
          <p:spPr bwMode="auto">
            <a:xfrm>
              <a:off x="5692" y="373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22" name="Rectangle 374"/>
            <p:cNvSpPr>
              <a:spLocks noChangeArrowheads="1"/>
            </p:cNvSpPr>
            <p:nvPr/>
          </p:nvSpPr>
          <p:spPr bwMode="auto">
            <a:xfrm>
              <a:off x="5692" y="3732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23" name="Line 375"/>
            <p:cNvSpPr>
              <a:spLocks noChangeShapeType="1"/>
            </p:cNvSpPr>
            <p:nvPr/>
          </p:nvSpPr>
          <p:spPr bwMode="auto">
            <a:xfrm>
              <a:off x="5692" y="398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24" name="Rectangle 376"/>
            <p:cNvSpPr>
              <a:spLocks noChangeArrowheads="1"/>
            </p:cNvSpPr>
            <p:nvPr/>
          </p:nvSpPr>
          <p:spPr bwMode="auto">
            <a:xfrm>
              <a:off x="5692" y="3984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25" name="Line 377"/>
            <p:cNvSpPr>
              <a:spLocks noChangeShapeType="1"/>
            </p:cNvSpPr>
            <p:nvPr/>
          </p:nvSpPr>
          <p:spPr bwMode="auto">
            <a:xfrm>
              <a:off x="5692" y="411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26" name="Rectangle 378"/>
            <p:cNvSpPr>
              <a:spLocks noChangeArrowheads="1"/>
            </p:cNvSpPr>
            <p:nvPr/>
          </p:nvSpPr>
          <p:spPr bwMode="auto">
            <a:xfrm>
              <a:off x="5692" y="4110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27" name="Line 379"/>
            <p:cNvSpPr>
              <a:spLocks noChangeShapeType="1"/>
            </p:cNvSpPr>
            <p:nvPr/>
          </p:nvSpPr>
          <p:spPr bwMode="auto">
            <a:xfrm>
              <a:off x="5692" y="423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28" name="Rectangle 380"/>
            <p:cNvSpPr>
              <a:spLocks noChangeArrowheads="1"/>
            </p:cNvSpPr>
            <p:nvPr/>
          </p:nvSpPr>
          <p:spPr bwMode="auto">
            <a:xfrm>
              <a:off x="5692" y="4236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7060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107950" y="188913"/>
            <a:ext cx="8955088" cy="6642099"/>
            <a:chOff x="68" y="119"/>
            <a:chExt cx="5641" cy="4184"/>
          </a:xfrm>
        </p:grpSpPr>
        <p:sp>
          <p:nvSpPr>
            <p:cNvPr id="4098" name="AutoShape 5"/>
            <p:cNvSpPr>
              <a:spLocks noChangeAspect="1" noChangeArrowheads="1" noTextEdit="1"/>
            </p:cNvSpPr>
            <p:nvPr/>
          </p:nvSpPr>
          <p:spPr bwMode="auto">
            <a:xfrm>
              <a:off x="68" y="119"/>
              <a:ext cx="5624" cy="4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18" name="Rectangle 7"/>
            <p:cNvSpPr>
              <a:spLocks noChangeArrowheads="1"/>
            </p:cNvSpPr>
            <p:nvPr/>
          </p:nvSpPr>
          <p:spPr bwMode="auto">
            <a:xfrm>
              <a:off x="118" y="362"/>
              <a:ext cx="12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40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19" name="Rectangle 8"/>
            <p:cNvSpPr>
              <a:spLocks noChangeArrowheads="1"/>
            </p:cNvSpPr>
            <p:nvPr/>
          </p:nvSpPr>
          <p:spPr bwMode="auto">
            <a:xfrm>
              <a:off x="234" y="130"/>
              <a:ext cx="4035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Доля муниципальных дошкольных образовательных учреждений, здания которых находятся в аварийном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20" name="Rectangle 9"/>
            <p:cNvSpPr>
              <a:spLocks noChangeArrowheads="1"/>
            </p:cNvSpPr>
            <p:nvPr/>
          </p:nvSpPr>
          <p:spPr bwMode="auto">
            <a:xfrm>
              <a:off x="234" y="246"/>
              <a:ext cx="4179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состоянии или требуют капитального ремонта, в общем числе муниципальных дошкольных образовательных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21" name="Rectangle 10"/>
            <p:cNvSpPr>
              <a:spLocks noChangeArrowheads="1"/>
            </p:cNvSpPr>
            <p:nvPr/>
          </p:nvSpPr>
          <p:spPr bwMode="auto">
            <a:xfrm>
              <a:off x="234" y="362"/>
              <a:ext cx="2131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учреждений дошкольных образовательных учреждений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22" name="Rectangle 11"/>
            <p:cNvSpPr>
              <a:spLocks noChangeArrowheads="1"/>
            </p:cNvSpPr>
            <p:nvPr/>
          </p:nvSpPr>
          <p:spPr bwMode="auto">
            <a:xfrm>
              <a:off x="4624" y="362"/>
              <a:ext cx="105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%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23" name="Rectangle 12"/>
            <p:cNvSpPr>
              <a:spLocks noChangeArrowheads="1"/>
            </p:cNvSpPr>
            <p:nvPr/>
          </p:nvSpPr>
          <p:spPr bwMode="auto">
            <a:xfrm>
              <a:off x="5520" y="362"/>
              <a:ext cx="15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11,</a:t>
              </a:r>
              <a:r>
                <a:rPr kumimoji="0" lang="ru-RU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2" name="Rectangle 13"/>
            <p:cNvSpPr>
              <a:spLocks noChangeArrowheads="1"/>
            </p:cNvSpPr>
            <p:nvPr/>
          </p:nvSpPr>
          <p:spPr bwMode="auto">
            <a:xfrm>
              <a:off x="118" y="593"/>
              <a:ext cx="12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41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3" name="Rectangle 14"/>
            <p:cNvSpPr>
              <a:spLocks noChangeArrowheads="1"/>
            </p:cNvSpPr>
            <p:nvPr/>
          </p:nvSpPr>
          <p:spPr bwMode="auto">
            <a:xfrm>
              <a:off x="234" y="477"/>
              <a:ext cx="4290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Количество муниципальных дошкольных образовательных учреждений, здания которых находятся в аварийном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6" name="Rectangle 15"/>
            <p:cNvSpPr>
              <a:spLocks noChangeArrowheads="1"/>
            </p:cNvSpPr>
            <p:nvPr/>
          </p:nvSpPr>
          <p:spPr bwMode="auto">
            <a:xfrm>
              <a:off x="234" y="593"/>
              <a:ext cx="1771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состоянии или требуют капитального ремонта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7" name="Rectangle 16"/>
            <p:cNvSpPr>
              <a:spLocks noChangeArrowheads="1"/>
            </p:cNvSpPr>
            <p:nvPr/>
          </p:nvSpPr>
          <p:spPr bwMode="auto">
            <a:xfrm>
              <a:off x="4624" y="593"/>
              <a:ext cx="304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единиц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8" name="Rectangle 17"/>
            <p:cNvSpPr>
              <a:spLocks noChangeArrowheads="1"/>
            </p:cNvSpPr>
            <p:nvPr/>
          </p:nvSpPr>
          <p:spPr bwMode="auto">
            <a:xfrm>
              <a:off x="5565" y="593"/>
              <a:ext cx="11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Times New Roman" pitchFamily="18" charset="0"/>
                  <a:cs typeface="Arial" pitchFamily="34" charset="0"/>
                </a:rPr>
                <a:t>1,0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9" name="Rectangle 18"/>
            <p:cNvSpPr>
              <a:spLocks noChangeArrowheads="1"/>
            </p:cNvSpPr>
            <p:nvPr/>
          </p:nvSpPr>
          <p:spPr bwMode="auto">
            <a:xfrm>
              <a:off x="118" y="709"/>
              <a:ext cx="12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42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0" name="Rectangle 19"/>
            <p:cNvSpPr>
              <a:spLocks noChangeArrowheads="1"/>
            </p:cNvSpPr>
            <p:nvPr/>
          </p:nvSpPr>
          <p:spPr bwMode="auto">
            <a:xfrm>
              <a:off x="234" y="709"/>
              <a:ext cx="2801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Общее число муниципальных дошкольных образовательных учреждений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1" name="Rectangle 20"/>
            <p:cNvSpPr>
              <a:spLocks noChangeArrowheads="1"/>
            </p:cNvSpPr>
            <p:nvPr/>
          </p:nvSpPr>
          <p:spPr bwMode="auto">
            <a:xfrm>
              <a:off x="4624" y="709"/>
              <a:ext cx="304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единиц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2" name="Rectangle 21"/>
            <p:cNvSpPr>
              <a:spLocks noChangeArrowheads="1"/>
            </p:cNvSpPr>
            <p:nvPr/>
          </p:nvSpPr>
          <p:spPr bwMode="auto">
            <a:xfrm>
              <a:off x="5565" y="709"/>
              <a:ext cx="11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100" b="1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9</a:t>
              </a: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,0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3" name="Rectangle 22"/>
            <p:cNvSpPr>
              <a:spLocks noChangeArrowheads="1"/>
            </p:cNvSpPr>
            <p:nvPr/>
          </p:nvSpPr>
          <p:spPr bwMode="auto">
            <a:xfrm>
              <a:off x="118" y="940"/>
              <a:ext cx="12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43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4" name="Rectangle 23"/>
            <p:cNvSpPr>
              <a:spLocks noChangeArrowheads="1"/>
            </p:cNvSpPr>
            <p:nvPr/>
          </p:nvSpPr>
          <p:spPr bwMode="auto">
            <a:xfrm>
              <a:off x="234" y="825"/>
              <a:ext cx="4240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Доля выпускников муниципальных образовательных учреждений, не получивших аттестат о среднем (полном)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5" name="Rectangle 24"/>
            <p:cNvSpPr>
              <a:spLocks noChangeArrowheads="1"/>
            </p:cNvSpPr>
            <p:nvPr/>
          </p:nvSpPr>
          <p:spPr bwMode="auto">
            <a:xfrm>
              <a:off x="234" y="940"/>
              <a:ext cx="364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образовании, в общей численности выпускников муниципальных образовательных учреждений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6" name="Rectangle 25"/>
            <p:cNvSpPr>
              <a:spLocks noChangeArrowheads="1"/>
            </p:cNvSpPr>
            <p:nvPr/>
          </p:nvSpPr>
          <p:spPr bwMode="auto">
            <a:xfrm>
              <a:off x="4624" y="940"/>
              <a:ext cx="105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%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7" name="Rectangle 26"/>
            <p:cNvSpPr>
              <a:spLocks noChangeArrowheads="1"/>
            </p:cNvSpPr>
            <p:nvPr/>
          </p:nvSpPr>
          <p:spPr bwMode="auto">
            <a:xfrm>
              <a:off x="5565" y="940"/>
              <a:ext cx="11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0,6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8" name="Rectangle 27"/>
            <p:cNvSpPr>
              <a:spLocks noChangeArrowheads="1"/>
            </p:cNvSpPr>
            <p:nvPr/>
          </p:nvSpPr>
          <p:spPr bwMode="auto">
            <a:xfrm>
              <a:off x="118" y="1172"/>
              <a:ext cx="12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44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9" name="Rectangle 28"/>
            <p:cNvSpPr>
              <a:spLocks noChangeArrowheads="1"/>
            </p:cNvSpPr>
            <p:nvPr/>
          </p:nvSpPr>
          <p:spPr bwMode="auto">
            <a:xfrm>
              <a:off x="234" y="1056"/>
              <a:ext cx="4295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Численность обучающихся выпускного класса образовательных учреждений, не получивших аттестат о среднем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0" name="Rectangle 29"/>
            <p:cNvSpPr>
              <a:spLocks noChangeArrowheads="1"/>
            </p:cNvSpPr>
            <p:nvPr/>
          </p:nvSpPr>
          <p:spPr bwMode="auto">
            <a:xfrm>
              <a:off x="234" y="1172"/>
              <a:ext cx="869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(полном) образовании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1" name="Rectangle 30"/>
            <p:cNvSpPr>
              <a:spLocks noChangeArrowheads="1"/>
            </p:cNvSpPr>
            <p:nvPr/>
          </p:nvSpPr>
          <p:spPr bwMode="auto">
            <a:xfrm>
              <a:off x="4624" y="1172"/>
              <a:ext cx="32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человек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2" name="Rectangle 31"/>
            <p:cNvSpPr>
              <a:spLocks noChangeArrowheads="1"/>
            </p:cNvSpPr>
            <p:nvPr/>
          </p:nvSpPr>
          <p:spPr bwMode="auto">
            <a:xfrm>
              <a:off x="5565" y="1172"/>
              <a:ext cx="11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1,0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3" name="Rectangle 32"/>
            <p:cNvSpPr>
              <a:spLocks noChangeArrowheads="1"/>
            </p:cNvSpPr>
            <p:nvPr/>
          </p:nvSpPr>
          <p:spPr bwMode="auto">
            <a:xfrm>
              <a:off x="118" y="1403"/>
              <a:ext cx="12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45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4" name="Rectangle 33"/>
            <p:cNvSpPr>
              <a:spLocks noChangeArrowheads="1"/>
            </p:cNvSpPr>
            <p:nvPr/>
          </p:nvSpPr>
          <p:spPr bwMode="auto">
            <a:xfrm>
              <a:off x="234" y="1288"/>
              <a:ext cx="441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Численность обучающихся выпускного класса интернатных образовательных учреждений, не получивших аттестат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5" name="Rectangle 34"/>
            <p:cNvSpPr>
              <a:spLocks noChangeArrowheads="1"/>
            </p:cNvSpPr>
            <p:nvPr/>
          </p:nvSpPr>
          <p:spPr bwMode="auto">
            <a:xfrm>
              <a:off x="234" y="1403"/>
              <a:ext cx="126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о среднем (полном) образовании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6" name="Rectangle 35"/>
            <p:cNvSpPr>
              <a:spLocks noChangeArrowheads="1"/>
            </p:cNvSpPr>
            <p:nvPr/>
          </p:nvSpPr>
          <p:spPr bwMode="auto">
            <a:xfrm>
              <a:off x="4624" y="1403"/>
              <a:ext cx="32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человек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7" name="Rectangle 36"/>
            <p:cNvSpPr>
              <a:spLocks noChangeArrowheads="1"/>
            </p:cNvSpPr>
            <p:nvPr/>
          </p:nvSpPr>
          <p:spPr bwMode="auto">
            <a:xfrm>
              <a:off x="118" y="1519"/>
              <a:ext cx="12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46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8" name="Rectangle 37"/>
            <p:cNvSpPr>
              <a:spLocks noChangeArrowheads="1"/>
            </p:cNvSpPr>
            <p:nvPr/>
          </p:nvSpPr>
          <p:spPr bwMode="auto">
            <a:xfrm>
              <a:off x="234" y="1519"/>
              <a:ext cx="3260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Общая численность выпускников муниципальных общеобразовательных учреждений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9" name="Rectangle 38"/>
            <p:cNvSpPr>
              <a:spLocks noChangeArrowheads="1"/>
            </p:cNvSpPr>
            <p:nvPr/>
          </p:nvSpPr>
          <p:spPr bwMode="auto">
            <a:xfrm>
              <a:off x="4624" y="1519"/>
              <a:ext cx="32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человек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0" name="Rectangle 39"/>
            <p:cNvSpPr>
              <a:spLocks noChangeArrowheads="1"/>
            </p:cNvSpPr>
            <p:nvPr/>
          </p:nvSpPr>
          <p:spPr bwMode="auto">
            <a:xfrm>
              <a:off x="5476" y="1519"/>
              <a:ext cx="20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167,0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1" name="Rectangle 40"/>
            <p:cNvSpPr>
              <a:spLocks noChangeArrowheads="1"/>
            </p:cNvSpPr>
            <p:nvPr/>
          </p:nvSpPr>
          <p:spPr bwMode="auto">
            <a:xfrm>
              <a:off x="118" y="1866"/>
              <a:ext cx="12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47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2" name="Rectangle 41"/>
            <p:cNvSpPr>
              <a:spLocks noChangeArrowheads="1"/>
            </p:cNvSpPr>
            <p:nvPr/>
          </p:nvSpPr>
          <p:spPr bwMode="auto">
            <a:xfrm>
              <a:off x="234" y="1635"/>
              <a:ext cx="4301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Доля муниципальных общеобразовательных учреждений, здания которых находятся в аварийном состоянии или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3" name="Rectangle 42"/>
            <p:cNvSpPr>
              <a:spLocks noChangeArrowheads="1"/>
            </p:cNvSpPr>
            <p:nvPr/>
          </p:nvSpPr>
          <p:spPr bwMode="auto">
            <a:xfrm>
              <a:off x="234" y="1751"/>
              <a:ext cx="3310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требуют капитального ремонта, в общем числе муниципальных общеобразовательных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24" name="Rectangle 43"/>
            <p:cNvSpPr>
              <a:spLocks noChangeArrowheads="1"/>
            </p:cNvSpPr>
            <p:nvPr/>
          </p:nvSpPr>
          <p:spPr bwMode="auto">
            <a:xfrm>
              <a:off x="234" y="1866"/>
              <a:ext cx="1611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учрежденийобразовательных учреждений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25" name="Rectangle 44"/>
            <p:cNvSpPr>
              <a:spLocks noChangeArrowheads="1"/>
            </p:cNvSpPr>
            <p:nvPr/>
          </p:nvSpPr>
          <p:spPr bwMode="auto">
            <a:xfrm>
              <a:off x="4624" y="1866"/>
              <a:ext cx="105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%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26" name="Rectangle 45"/>
            <p:cNvSpPr>
              <a:spLocks noChangeArrowheads="1"/>
            </p:cNvSpPr>
            <p:nvPr/>
          </p:nvSpPr>
          <p:spPr bwMode="auto">
            <a:xfrm flipH="1">
              <a:off x="5564" y="1872"/>
              <a:ext cx="11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0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27" name="Rectangle 46"/>
            <p:cNvSpPr>
              <a:spLocks noChangeArrowheads="1"/>
            </p:cNvSpPr>
            <p:nvPr/>
          </p:nvSpPr>
          <p:spPr bwMode="auto">
            <a:xfrm>
              <a:off x="118" y="2098"/>
              <a:ext cx="12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48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28" name="Rectangle 47"/>
            <p:cNvSpPr>
              <a:spLocks noChangeArrowheads="1"/>
            </p:cNvSpPr>
            <p:nvPr/>
          </p:nvSpPr>
          <p:spPr bwMode="auto">
            <a:xfrm>
              <a:off x="234" y="1982"/>
              <a:ext cx="4390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Количество муниципальных общеобразовательных учреждений, здания которых находятся в аварийном состоянии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29" name="Rectangle 48"/>
            <p:cNvSpPr>
              <a:spLocks noChangeArrowheads="1"/>
            </p:cNvSpPr>
            <p:nvPr/>
          </p:nvSpPr>
          <p:spPr bwMode="auto">
            <a:xfrm>
              <a:off x="234" y="2098"/>
              <a:ext cx="136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или требуют капитального ремонта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30" name="Rectangle 49"/>
            <p:cNvSpPr>
              <a:spLocks noChangeArrowheads="1"/>
            </p:cNvSpPr>
            <p:nvPr/>
          </p:nvSpPr>
          <p:spPr bwMode="auto">
            <a:xfrm>
              <a:off x="4624" y="2098"/>
              <a:ext cx="304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единиц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31" name="Rectangle 50"/>
            <p:cNvSpPr>
              <a:spLocks noChangeArrowheads="1"/>
            </p:cNvSpPr>
            <p:nvPr/>
          </p:nvSpPr>
          <p:spPr bwMode="auto">
            <a:xfrm>
              <a:off x="5565" y="2098"/>
              <a:ext cx="4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0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32" name="Rectangle 51"/>
            <p:cNvSpPr>
              <a:spLocks noChangeArrowheads="1"/>
            </p:cNvSpPr>
            <p:nvPr/>
          </p:nvSpPr>
          <p:spPr bwMode="auto">
            <a:xfrm>
              <a:off x="118" y="2214"/>
              <a:ext cx="12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49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33" name="Rectangle 52"/>
            <p:cNvSpPr>
              <a:spLocks noChangeArrowheads="1"/>
            </p:cNvSpPr>
            <p:nvPr/>
          </p:nvSpPr>
          <p:spPr bwMode="auto">
            <a:xfrm>
              <a:off x="234" y="2214"/>
              <a:ext cx="2496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Общее число муниципальных общеобразовательных учреждений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34" name="Rectangle 53"/>
            <p:cNvSpPr>
              <a:spLocks noChangeArrowheads="1"/>
            </p:cNvSpPr>
            <p:nvPr/>
          </p:nvSpPr>
          <p:spPr bwMode="auto">
            <a:xfrm>
              <a:off x="4624" y="2214"/>
              <a:ext cx="304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единиц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35" name="Rectangle 54"/>
            <p:cNvSpPr>
              <a:spLocks noChangeArrowheads="1"/>
            </p:cNvSpPr>
            <p:nvPr/>
          </p:nvSpPr>
          <p:spPr bwMode="auto">
            <a:xfrm>
              <a:off x="5565" y="2214"/>
              <a:ext cx="11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9,0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36" name="Rectangle 55"/>
            <p:cNvSpPr>
              <a:spLocks noChangeArrowheads="1"/>
            </p:cNvSpPr>
            <p:nvPr/>
          </p:nvSpPr>
          <p:spPr bwMode="auto">
            <a:xfrm>
              <a:off x="118" y="2445"/>
              <a:ext cx="12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50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37" name="Rectangle 56"/>
            <p:cNvSpPr>
              <a:spLocks noChangeArrowheads="1"/>
            </p:cNvSpPr>
            <p:nvPr/>
          </p:nvSpPr>
          <p:spPr bwMode="auto">
            <a:xfrm>
              <a:off x="234" y="2330"/>
              <a:ext cx="3659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Расходы бюджета города на общее образование в расчете на 1 обучающегося в муниципальных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38" name="Rectangle 57"/>
            <p:cNvSpPr>
              <a:spLocks noChangeArrowheads="1"/>
            </p:cNvSpPr>
            <p:nvPr/>
          </p:nvSpPr>
          <p:spPr bwMode="auto">
            <a:xfrm>
              <a:off x="234" y="2445"/>
              <a:ext cx="1384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общеобразовательных учреждениях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39" name="Rectangle 58"/>
            <p:cNvSpPr>
              <a:spLocks noChangeArrowheads="1"/>
            </p:cNvSpPr>
            <p:nvPr/>
          </p:nvSpPr>
          <p:spPr bwMode="auto">
            <a:xfrm>
              <a:off x="4624" y="2445"/>
              <a:ext cx="343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тыс.руб.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40" name="Rectangle 59"/>
            <p:cNvSpPr>
              <a:spLocks noChangeArrowheads="1"/>
            </p:cNvSpPr>
            <p:nvPr/>
          </p:nvSpPr>
          <p:spPr bwMode="auto">
            <a:xfrm>
              <a:off x="5476" y="2445"/>
              <a:ext cx="15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27,8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41" name="Rectangle 60"/>
            <p:cNvSpPr>
              <a:spLocks noChangeArrowheads="1"/>
            </p:cNvSpPr>
            <p:nvPr/>
          </p:nvSpPr>
          <p:spPr bwMode="auto">
            <a:xfrm>
              <a:off x="118" y="2677"/>
              <a:ext cx="12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51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42" name="Rectangle 61"/>
            <p:cNvSpPr>
              <a:spLocks noChangeArrowheads="1"/>
            </p:cNvSpPr>
            <p:nvPr/>
          </p:nvSpPr>
          <p:spPr bwMode="auto">
            <a:xfrm>
              <a:off x="234" y="2677"/>
              <a:ext cx="2563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Объем расходов бюджета городского округа на общее образование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43" name="Rectangle 62"/>
            <p:cNvSpPr>
              <a:spLocks noChangeArrowheads="1"/>
            </p:cNvSpPr>
            <p:nvPr/>
          </p:nvSpPr>
          <p:spPr bwMode="auto">
            <a:xfrm>
              <a:off x="4624" y="2677"/>
              <a:ext cx="343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тыс.руб.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44" name="Rectangle 63"/>
            <p:cNvSpPr>
              <a:spLocks noChangeArrowheads="1"/>
            </p:cNvSpPr>
            <p:nvPr/>
          </p:nvSpPr>
          <p:spPr bwMode="auto">
            <a:xfrm>
              <a:off x="5321" y="2677"/>
              <a:ext cx="35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118 205,4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45" name="Rectangle 64"/>
            <p:cNvSpPr>
              <a:spLocks noChangeArrowheads="1"/>
            </p:cNvSpPr>
            <p:nvPr/>
          </p:nvSpPr>
          <p:spPr bwMode="auto">
            <a:xfrm>
              <a:off x="118" y="2793"/>
              <a:ext cx="12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52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46" name="Rectangle 65"/>
            <p:cNvSpPr>
              <a:spLocks noChangeArrowheads="1"/>
            </p:cNvSpPr>
            <p:nvPr/>
          </p:nvSpPr>
          <p:spPr bwMode="auto">
            <a:xfrm>
              <a:off x="234" y="2793"/>
              <a:ext cx="338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Общая численность обучающихся в муниципальных общеобразовательных учреждениях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47" name="Rectangle 66"/>
            <p:cNvSpPr>
              <a:spLocks noChangeArrowheads="1"/>
            </p:cNvSpPr>
            <p:nvPr/>
          </p:nvSpPr>
          <p:spPr bwMode="auto">
            <a:xfrm>
              <a:off x="4624" y="2793"/>
              <a:ext cx="304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единиц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48" name="Rectangle 67"/>
            <p:cNvSpPr>
              <a:spLocks noChangeArrowheads="1"/>
            </p:cNvSpPr>
            <p:nvPr/>
          </p:nvSpPr>
          <p:spPr bwMode="auto">
            <a:xfrm>
              <a:off x="5410" y="2793"/>
              <a:ext cx="26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3 966,0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49" name="Rectangle 68"/>
            <p:cNvSpPr>
              <a:spLocks noChangeArrowheads="1"/>
            </p:cNvSpPr>
            <p:nvPr/>
          </p:nvSpPr>
          <p:spPr bwMode="auto">
            <a:xfrm>
              <a:off x="118" y="3140"/>
              <a:ext cx="12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53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50" name="Rectangle 69"/>
            <p:cNvSpPr>
              <a:spLocks noChangeArrowheads="1"/>
            </p:cNvSpPr>
            <p:nvPr/>
          </p:nvSpPr>
          <p:spPr bwMode="auto">
            <a:xfrm>
              <a:off x="234" y="3024"/>
              <a:ext cx="4329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Доля детей в возрасте 5-18 лет, получающих услуги по дополнительному образованию в организациях различной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51" name="Rectangle 70"/>
            <p:cNvSpPr>
              <a:spLocks noChangeArrowheads="1"/>
            </p:cNvSpPr>
            <p:nvPr/>
          </p:nvSpPr>
          <p:spPr bwMode="auto">
            <a:xfrm>
              <a:off x="234" y="3140"/>
              <a:ext cx="4329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организационно-правовой формы и формы собственности, в общей численности детей данной возрастной группы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52" name="Rectangle 71"/>
            <p:cNvSpPr>
              <a:spLocks noChangeArrowheads="1"/>
            </p:cNvSpPr>
            <p:nvPr/>
          </p:nvSpPr>
          <p:spPr bwMode="auto">
            <a:xfrm>
              <a:off x="4624" y="3140"/>
              <a:ext cx="105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%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53" name="Rectangle 72"/>
            <p:cNvSpPr>
              <a:spLocks noChangeArrowheads="1"/>
            </p:cNvSpPr>
            <p:nvPr/>
          </p:nvSpPr>
          <p:spPr bwMode="auto">
            <a:xfrm>
              <a:off x="5520" y="3140"/>
              <a:ext cx="15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81,0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54" name="Rectangle 73"/>
            <p:cNvSpPr>
              <a:spLocks noChangeArrowheads="1"/>
            </p:cNvSpPr>
            <p:nvPr/>
          </p:nvSpPr>
          <p:spPr bwMode="auto">
            <a:xfrm>
              <a:off x="118" y="3487"/>
              <a:ext cx="12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54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55" name="Rectangle 74"/>
            <p:cNvSpPr>
              <a:spLocks noChangeArrowheads="1"/>
            </p:cNvSpPr>
            <p:nvPr/>
          </p:nvSpPr>
          <p:spPr bwMode="auto">
            <a:xfrm>
              <a:off x="234" y="3256"/>
              <a:ext cx="421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Численность детей в возрасте 5-18 лет, получающих услуги по дополнительному образованию в организациях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56" name="Rectangle 75"/>
            <p:cNvSpPr>
              <a:spLocks noChangeArrowheads="1"/>
            </p:cNvSpPr>
            <p:nvPr/>
          </p:nvSpPr>
          <p:spPr bwMode="auto">
            <a:xfrm>
              <a:off x="234" y="3371"/>
              <a:ext cx="395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различной организационно-правовой формы формы собственности, в общей численности детей данной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57" name="Rectangle 76"/>
            <p:cNvSpPr>
              <a:spLocks noChangeArrowheads="1"/>
            </p:cNvSpPr>
            <p:nvPr/>
          </p:nvSpPr>
          <p:spPr bwMode="auto">
            <a:xfrm>
              <a:off x="234" y="3487"/>
              <a:ext cx="74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возрастной группы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58" name="Rectangle 77"/>
            <p:cNvSpPr>
              <a:spLocks noChangeArrowheads="1"/>
            </p:cNvSpPr>
            <p:nvPr/>
          </p:nvSpPr>
          <p:spPr bwMode="auto">
            <a:xfrm>
              <a:off x="4624" y="3487"/>
              <a:ext cx="32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человек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59" name="Rectangle 78"/>
            <p:cNvSpPr>
              <a:spLocks noChangeArrowheads="1"/>
            </p:cNvSpPr>
            <p:nvPr/>
          </p:nvSpPr>
          <p:spPr bwMode="auto">
            <a:xfrm>
              <a:off x="5410" y="3487"/>
              <a:ext cx="26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4 805,0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60" name="Rectangle 79"/>
            <p:cNvSpPr>
              <a:spLocks noChangeArrowheads="1"/>
            </p:cNvSpPr>
            <p:nvPr/>
          </p:nvSpPr>
          <p:spPr bwMode="auto">
            <a:xfrm>
              <a:off x="234" y="3603"/>
              <a:ext cx="2491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Общее количество муниципальных  учреждений культуры, в т.ч.: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61" name="Rectangle 80"/>
            <p:cNvSpPr>
              <a:spLocks noChangeArrowheads="1"/>
            </p:cNvSpPr>
            <p:nvPr/>
          </p:nvSpPr>
          <p:spPr bwMode="auto">
            <a:xfrm>
              <a:off x="5520" y="3603"/>
              <a:ext cx="15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26,0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62" name="Rectangle 81"/>
            <p:cNvSpPr>
              <a:spLocks noChangeArrowheads="1"/>
            </p:cNvSpPr>
            <p:nvPr/>
          </p:nvSpPr>
          <p:spPr bwMode="auto">
            <a:xfrm>
              <a:off x="234" y="3719"/>
              <a:ext cx="836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клубных учреждений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63" name="Rectangle 82"/>
            <p:cNvSpPr>
              <a:spLocks noChangeArrowheads="1"/>
            </p:cNvSpPr>
            <p:nvPr/>
          </p:nvSpPr>
          <p:spPr bwMode="auto">
            <a:xfrm>
              <a:off x="5565" y="3719"/>
              <a:ext cx="144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1,0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64" name="Rectangle 83"/>
            <p:cNvSpPr>
              <a:spLocks noChangeArrowheads="1"/>
            </p:cNvSpPr>
            <p:nvPr/>
          </p:nvSpPr>
          <p:spPr bwMode="auto">
            <a:xfrm>
              <a:off x="234" y="3835"/>
              <a:ext cx="875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подразделений клубов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65" name="Rectangle 84"/>
            <p:cNvSpPr>
              <a:spLocks noChangeArrowheads="1"/>
            </p:cNvSpPr>
            <p:nvPr/>
          </p:nvSpPr>
          <p:spPr bwMode="auto">
            <a:xfrm>
              <a:off x="5520" y="3835"/>
              <a:ext cx="18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12,0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66" name="Rectangle 85"/>
            <p:cNvSpPr>
              <a:spLocks noChangeArrowheads="1"/>
            </p:cNvSpPr>
            <p:nvPr/>
          </p:nvSpPr>
          <p:spPr bwMode="auto">
            <a:xfrm>
              <a:off x="234" y="3950"/>
              <a:ext cx="864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учреждений библиотк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67" name="Rectangle 86"/>
            <p:cNvSpPr>
              <a:spLocks noChangeArrowheads="1"/>
            </p:cNvSpPr>
            <p:nvPr/>
          </p:nvSpPr>
          <p:spPr bwMode="auto">
            <a:xfrm>
              <a:off x="5565" y="3950"/>
              <a:ext cx="144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1,0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68" name="Rectangle 87"/>
            <p:cNvSpPr>
              <a:spLocks noChangeArrowheads="1"/>
            </p:cNvSpPr>
            <p:nvPr/>
          </p:nvSpPr>
          <p:spPr bwMode="auto">
            <a:xfrm>
              <a:off x="234" y="4066"/>
              <a:ext cx="100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подразделений библиотек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69" name="Rectangle 88"/>
            <p:cNvSpPr>
              <a:spLocks noChangeArrowheads="1"/>
            </p:cNvSpPr>
            <p:nvPr/>
          </p:nvSpPr>
          <p:spPr bwMode="auto">
            <a:xfrm>
              <a:off x="5476" y="4066"/>
              <a:ext cx="20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 12,0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70" name="Rectangle 89"/>
            <p:cNvSpPr>
              <a:spLocks noChangeArrowheads="1"/>
            </p:cNvSpPr>
            <p:nvPr/>
          </p:nvSpPr>
          <p:spPr bwMode="auto">
            <a:xfrm>
              <a:off x="234" y="4182"/>
              <a:ext cx="79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музыкальная школа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71" name="Rectangle 90"/>
            <p:cNvSpPr>
              <a:spLocks noChangeArrowheads="1"/>
            </p:cNvSpPr>
            <p:nvPr/>
          </p:nvSpPr>
          <p:spPr bwMode="auto">
            <a:xfrm>
              <a:off x="5565" y="4182"/>
              <a:ext cx="144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1,0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72" name="Rectangle 91"/>
            <p:cNvSpPr>
              <a:spLocks noChangeArrowheads="1"/>
            </p:cNvSpPr>
            <p:nvPr/>
          </p:nvSpPr>
          <p:spPr bwMode="auto">
            <a:xfrm>
              <a:off x="85" y="4182"/>
              <a:ext cx="33" cy="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73" name="Rectangle 92"/>
            <p:cNvSpPr>
              <a:spLocks noChangeArrowheads="1"/>
            </p:cNvSpPr>
            <p:nvPr/>
          </p:nvSpPr>
          <p:spPr bwMode="auto">
            <a:xfrm>
              <a:off x="4657" y="3890"/>
              <a:ext cx="304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единиц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74" name="Line 93"/>
            <p:cNvSpPr>
              <a:spLocks noChangeShapeType="1"/>
            </p:cNvSpPr>
            <p:nvPr/>
          </p:nvSpPr>
          <p:spPr bwMode="auto">
            <a:xfrm>
              <a:off x="74" y="119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75" name="Rectangle 94"/>
            <p:cNvSpPr>
              <a:spLocks noChangeArrowheads="1"/>
            </p:cNvSpPr>
            <p:nvPr/>
          </p:nvSpPr>
          <p:spPr bwMode="auto">
            <a:xfrm>
              <a:off x="74" y="119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76" name="Line 95"/>
            <p:cNvSpPr>
              <a:spLocks noChangeShapeType="1"/>
            </p:cNvSpPr>
            <p:nvPr/>
          </p:nvSpPr>
          <p:spPr bwMode="auto">
            <a:xfrm>
              <a:off x="74" y="466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77" name="Rectangle 96"/>
            <p:cNvSpPr>
              <a:spLocks noChangeArrowheads="1"/>
            </p:cNvSpPr>
            <p:nvPr/>
          </p:nvSpPr>
          <p:spPr bwMode="auto">
            <a:xfrm>
              <a:off x="74" y="466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78" name="Line 97"/>
            <p:cNvSpPr>
              <a:spLocks noChangeShapeType="1"/>
            </p:cNvSpPr>
            <p:nvPr/>
          </p:nvSpPr>
          <p:spPr bwMode="auto">
            <a:xfrm>
              <a:off x="74" y="698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79" name="Rectangle 98"/>
            <p:cNvSpPr>
              <a:spLocks noChangeArrowheads="1"/>
            </p:cNvSpPr>
            <p:nvPr/>
          </p:nvSpPr>
          <p:spPr bwMode="auto">
            <a:xfrm>
              <a:off x="74" y="698"/>
              <a:ext cx="561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80" name="Line 99"/>
            <p:cNvSpPr>
              <a:spLocks noChangeShapeType="1"/>
            </p:cNvSpPr>
            <p:nvPr/>
          </p:nvSpPr>
          <p:spPr bwMode="auto">
            <a:xfrm>
              <a:off x="74" y="814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81" name="Rectangle 100"/>
            <p:cNvSpPr>
              <a:spLocks noChangeArrowheads="1"/>
            </p:cNvSpPr>
            <p:nvPr/>
          </p:nvSpPr>
          <p:spPr bwMode="auto">
            <a:xfrm>
              <a:off x="74" y="814"/>
              <a:ext cx="561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82" name="Line 101"/>
            <p:cNvSpPr>
              <a:spLocks noChangeShapeType="1"/>
            </p:cNvSpPr>
            <p:nvPr/>
          </p:nvSpPr>
          <p:spPr bwMode="auto">
            <a:xfrm>
              <a:off x="74" y="1045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83" name="Rectangle 102"/>
            <p:cNvSpPr>
              <a:spLocks noChangeArrowheads="1"/>
            </p:cNvSpPr>
            <p:nvPr/>
          </p:nvSpPr>
          <p:spPr bwMode="auto">
            <a:xfrm>
              <a:off x="74" y="1045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84" name="Line 103"/>
            <p:cNvSpPr>
              <a:spLocks noChangeShapeType="1"/>
            </p:cNvSpPr>
            <p:nvPr/>
          </p:nvSpPr>
          <p:spPr bwMode="auto">
            <a:xfrm>
              <a:off x="74" y="1277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85" name="Rectangle 104"/>
            <p:cNvSpPr>
              <a:spLocks noChangeArrowheads="1"/>
            </p:cNvSpPr>
            <p:nvPr/>
          </p:nvSpPr>
          <p:spPr bwMode="auto">
            <a:xfrm>
              <a:off x="74" y="1277"/>
              <a:ext cx="561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86" name="Line 105"/>
            <p:cNvSpPr>
              <a:spLocks noChangeShapeType="1"/>
            </p:cNvSpPr>
            <p:nvPr/>
          </p:nvSpPr>
          <p:spPr bwMode="auto">
            <a:xfrm>
              <a:off x="74" y="1508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87" name="Rectangle 106"/>
            <p:cNvSpPr>
              <a:spLocks noChangeArrowheads="1"/>
            </p:cNvSpPr>
            <p:nvPr/>
          </p:nvSpPr>
          <p:spPr bwMode="auto">
            <a:xfrm>
              <a:off x="74" y="1508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88" name="Line 107"/>
            <p:cNvSpPr>
              <a:spLocks noChangeShapeType="1"/>
            </p:cNvSpPr>
            <p:nvPr/>
          </p:nvSpPr>
          <p:spPr bwMode="auto">
            <a:xfrm>
              <a:off x="74" y="1624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89" name="Rectangle 108"/>
            <p:cNvSpPr>
              <a:spLocks noChangeArrowheads="1"/>
            </p:cNvSpPr>
            <p:nvPr/>
          </p:nvSpPr>
          <p:spPr bwMode="auto">
            <a:xfrm>
              <a:off x="74" y="1624"/>
              <a:ext cx="561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90" name="Line 109"/>
            <p:cNvSpPr>
              <a:spLocks noChangeShapeType="1"/>
            </p:cNvSpPr>
            <p:nvPr/>
          </p:nvSpPr>
          <p:spPr bwMode="auto">
            <a:xfrm>
              <a:off x="74" y="1971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91" name="Rectangle 110"/>
            <p:cNvSpPr>
              <a:spLocks noChangeArrowheads="1"/>
            </p:cNvSpPr>
            <p:nvPr/>
          </p:nvSpPr>
          <p:spPr bwMode="auto">
            <a:xfrm>
              <a:off x="74" y="1971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92" name="Line 111"/>
            <p:cNvSpPr>
              <a:spLocks noChangeShapeType="1"/>
            </p:cNvSpPr>
            <p:nvPr/>
          </p:nvSpPr>
          <p:spPr bwMode="auto">
            <a:xfrm>
              <a:off x="74" y="2203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93" name="Rectangle 112"/>
            <p:cNvSpPr>
              <a:spLocks noChangeArrowheads="1"/>
            </p:cNvSpPr>
            <p:nvPr/>
          </p:nvSpPr>
          <p:spPr bwMode="auto">
            <a:xfrm>
              <a:off x="74" y="2203"/>
              <a:ext cx="561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94" name="Line 113"/>
            <p:cNvSpPr>
              <a:spLocks noChangeShapeType="1"/>
            </p:cNvSpPr>
            <p:nvPr/>
          </p:nvSpPr>
          <p:spPr bwMode="auto">
            <a:xfrm>
              <a:off x="74" y="2319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95" name="Rectangle 114"/>
            <p:cNvSpPr>
              <a:spLocks noChangeArrowheads="1"/>
            </p:cNvSpPr>
            <p:nvPr/>
          </p:nvSpPr>
          <p:spPr bwMode="auto">
            <a:xfrm>
              <a:off x="74" y="2319"/>
              <a:ext cx="561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96" name="Line 115"/>
            <p:cNvSpPr>
              <a:spLocks noChangeShapeType="1"/>
            </p:cNvSpPr>
            <p:nvPr/>
          </p:nvSpPr>
          <p:spPr bwMode="auto">
            <a:xfrm>
              <a:off x="74" y="2550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97" name="Rectangle 116"/>
            <p:cNvSpPr>
              <a:spLocks noChangeArrowheads="1"/>
            </p:cNvSpPr>
            <p:nvPr/>
          </p:nvSpPr>
          <p:spPr bwMode="auto">
            <a:xfrm>
              <a:off x="74" y="2550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98" name="Line 117"/>
            <p:cNvSpPr>
              <a:spLocks noChangeShapeType="1"/>
            </p:cNvSpPr>
            <p:nvPr/>
          </p:nvSpPr>
          <p:spPr bwMode="auto">
            <a:xfrm>
              <a:off x="74" y="2782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99" name="Rectangle 118"/>
            <p:cNvSpPr>
              <a:spLocks noChangeArrowheads="1"/>
            </p:cNvSpPr>
            <p:nvPr/>
          </p:nvSpPr>
          <p:spPr bwMode="auto">
            <a:xfrm>
              <a:off x="74" y="2782"/>
              <a:ext cx="561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00" name="Line 119"/>
            <p:cNvSpPr>
              <a:spLocks noChangeShapeType="1"/>
            </p:cNvSpPr>
            <p:nvPr/>
          </p:nvSpPr>
          <p:spPr bwMode="auto">
            <a:xfrm>
              <a:off x="74" y="2897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01" name="Rectangle 120"/>
            <p:cNvSpPr>
              <a:spLocks noChangeArrowheads="1"/>
            </p:cNvSpPr>
            <p:nvPr/>
          </p:nvSpPr>
          <p:spPr bwMode="auto">
            <a:xfrm>
              <a:off x="74" y="2897"/>
              <a:ext cx="56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02" name="Line 121"/>
            <p:cNvSpPr>
              <a:spLocks noChangeShapeType="1"/>
            </p:cNvSpPr>
            <p:nvPr/>
          </p:nvSpPr>
          <p:spPr bwMode="auto">
            <a:xfrm>
              <a:off x="74" y="3245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03" name="Rectangle 122"/>
            <p:cNvSpPr>
              <a:spLocks noChangeArrowheads="1"/>
            </p:cNvSpPr>
            <p:nvPr/>
          </p:nvSpPr>
          <p:spPr bwMode="auto">
            <a:xfrm>
              <a:off x="74" y="3245"/>
              <a:ext cx="561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04" name="Line 123"/>
            <p:cNvSpPr>
              <a:spLocks noChangeShapeType="1"/>
            </p:cNvSpPr>
            <p:nvPr/>
          </p:nvSpPr>
          <p:spPr bwMode="auto">
            <a:xfrm>
              <a:off x="74" y="3592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05" name="Rectangle 124"/>
            <p:cNvSpPr>
              <a:spLocks noChangeArrowheads="1"/>
            </p:cNvSpPr>
            <p:nvPr/>
          </p:nvSpPr>
          <p:spPr bwMode="auto">
            <a:xfrm>
              <a:off x="74" y="3592"/>
              <a:ext cx="561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06" name="Line 125"/>
            <p:cNvSpPr>
              <a:spLocks noChangeShapeType="1"/>
            </p:cNvSpPr>
            <p:nvPr/>
          </p:nvSpPr>
          <p:spPr bwMode="auto">
            <a:xfrm>
              <a:off x="223" y="3708"/>
              <a:ext cx="4384" cy="0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07" name="Rectangle 126"/>
            <p:cNvSpPr>
              <a:spLocks noChangeArrowheads="1"/>
            </p:cNvSpPr>
            <p:nvPr/>
          </p:nvSpPr>
          <p:spPr bwMode="auto">
            <a:xfrm>
              <a:off x="223" y="3708"/>
              <a:ext cx="4384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08" name="Line 127"/>
            <p:cNvSpPr>
              <a:spLocks noChangeShapeType="1"/>
            </p:cNvSpPr>
            <p:nvPr/>
          </p:nvSpPr>
          <p:spPr bwMode="auto">
            <a:xfrm>
              <a:off x="4983" y="3708"/>
              <a:ext cx="703" cy="0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09" name="Rectangle 128"/>
            <p:cNvSpPr>
              <a:spLocks noChangeArrowheads="1"/>
            </p:cNvSpPr>
            <p:nvPr/>
          </p:nvSpPr>
          <p:spPr bwMode="auto">
            <a:xfrm>
              <a:off x="4983" y="3708"/>
              <a:ext cx="703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10" name="Line 129"/>
            <p:cNvSpPr>
              <a:spLocks noChangeShapeType="1"/>
            </p:cNvSpPr>
            <p:nvPr/>
          </p:nvSpPr>
          <p:spPr bwMode="auto">
            <a:xfrm>
              <a:off x="223" y="3823"/>
              <a:ext cx="4384" cy="0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11" name="Rectangle 130"/>
            <p:cNvSpPr>
              <a:spLocks noChangeArrowheads="1"/>
            </p:cNvSpPr>
            <p:nvPr/>
          </p:nvSpPr>
          <p:spPr bwMode="auto">
            <a:xfrm>
              <a:off x="223" y="3823"/>
              <a:ext cx="4384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12" name="Line 131"/>
            <p:cNvSpPr>
              <a:spLocks noChangeShapeType="1"/>
            </p:cNvSpPr>
            <p:nvPr/>
          </p:nvSpPr>
          <p:spPr bwMode="auto">
            <a:xfrm>
              <a:off x="4983" y="3823"/>
              <a:ext cx="703" cy="0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13" name="Rectangle 132"/>
            <p:cNvSpPr>
              <a:spLocks noChangeArrowheads="1"/>
            </p:cNvSpPr>
            <p:nvPr/>
          </p:nvSpPr>
          <p:spPr bwMode="auto">
            <a:xfrm>
              <a:off x="4983" y="3823"/>
              <a:ext cx="703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14" name="Line 133"/>
            <p:cNvSpPr>
              <a:spLocks noChangeShapeType="1"/>
            </p:cNvSpPr>
            <p:nvPr/>
          </p:nvSpPr>
          <p:spPr bwMode="auto">
            <a:xfrm>
              <a:off x="223" y="3939"/>
              <a:ext cx="4384" cy="0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15" name="Rectangle 134"/>
            <p:cNvSpPr>
              <a:spLocks noChangeArrowheads="1"/>
            </p:cNvSpPr>
            <p:nvPr/>
          </p:nvSpPr>
          <p:spPr bwMode="auto">
            <a:xfrm>
              <a:off x="223" y="3939"/>
              <a:ext cx="4384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16" name="Line 135"/>
            <p:cNvSpPr>
              <a:spLocks noChangeShapeType="1"/>
            </p:cNvSpPr>
            <p:nvPr/>
          </p:nvSpPr>
          <p:spPr bwMode="auto">
            <a:xfrm>
              <a:off x="4983" y="3939"/>
              <a:ext cx="703" cy="0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17" name="Rectangle 136"/>
            <p:cNvSpPr>
              <a:spLocks noChangeArrowheads="1"/>
            </p:cNvSpPr>
            <p:nvPr/>
          </p:nvSpPr>
          <p:spPr bwMode="auto">
            <a:xfrm>
              <a:off x="4983" y="3939"/>
              <a:ext cx="703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18" name="Line 137"/>
            <p:cNvSpPr>
              <a:spLocks noChangeShapeType="1"/>
            </p:cNvSpPr>
            <p:nvPr/>
          </p:nvSpPr>
          <p:spPr bwMode="auto">
            <a:xfrm>
              <a:off x="223" y="4055"/>
              <a:ext cx="4384" cy="0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19" name="Rectangle 138"/>
            <p:cNvSpPr>
              <a:spLocks noChangeArrowheads="1"/>
            </p:cNvSpPr>
            <p:nvPr/>
          </p:nvSpPr>
          <p:spPr bwMode="auto">
            <a:xfrm>
              <a:off x="223" y="4055"/>
              <a:ext cx="4384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20" name="Line 139"/>
            <p:cNvSpPr>
              <a:spLocks noChangeShapeType="1"/>
            </p:cNvSpPr>
            <p:nvPr/>
          </p:nvSpPr>
          <p:spPr bwMode="auto">
            <a:xfrm>
              <a:off x="4983" y="4055"/>
              <a:ext cx="703" cy="0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21" name="Rectangle 140"/>
            <p:cNvSpPr>
              <a:spLocks noChangeArrowheads="1"/>
            </p:cNvSpPr>
            <p:nvPr/>
          </p:nvSpPr>
          <p:spPr bwMode="auto">
            <a:xfrm>
              <a:off x="4983" y="4055"/>
              <a:ext cx="703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22" name="Line 141"/>
            <p:cNvSpPr>
              <a:spLocks noChangeShapeType="1"/>
            </p:cNvSpPr>
            <p:nvPr/>
          </p:nvSpPr>
          <p:spPr bwMode="auto">
            <a:xfrm>
              <a:off x="223" y="4171"/>
              <a:ext cx="4384" cy="0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23" name="Rectangle 142"/>
            <p:cNvSpPr>
              <a:spLocks noChangeArrowheads="1"/>
            </p:cNvSpPr>
            <p:nvPr/>
          </p:nvSpPr>
          <p:spPr bwMode="auto">
            <a:xfrm>
              <a:off x="223" y="4171"/>
              <a:ext cx="4384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24" name="Line 143"/>
            <p:cNvSpPr>
              <a:spLocks noChangeShapeType="1"/>
            </p:cNvSpPr>
            <p:nvPr/>
          </p:nvSpPr>
          <p:spPr bwMode="auto">
            <a:xfrm>
              <a:off x="4983" y="4171"/>
              <a:ext cx="703" cy="0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25" name="Rectangle 144"/>
            <p:cNvSpPr>
              <a:spLocks noChangeArrowheads="1"/>
            </p:cNvSpPr>
            <p:nvPr/>
          </p:nvSpPr>
          <p:spPr bwMode="auto">
            <a:xfrm>
              <a:off x="4983" y="4171"/>
              <a:ext cx="703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26" name="Line 145"/>
            <p:cNvSpPr>
              <a:spLocks noChangeShapeType="1"/>
            </p:cNvSpPr>
            <p:nvPr/>
          </p:nvSpPr>
          <p:spPr bwMode="auto">
            <a:xfrm>
              <a:off x="74" y="4287"/>
              <a:ext cx="56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27" name="Rectangle 146"/>
            <p:cNvSpPr>
              <a:spLocks noChangeArrowheads="1"/>
            </p:cNvSpPr>
            <p:nvPr/>
          </p:nvSpPr>
          <p:spPr bwMode="auto">
            <a:xfrm>
              <a:off x="74" y="4287"/>
              <a:ext cx="561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28" name="Line 147"/>
            <p:cNvSpPr>
              <a:spLocks noChangeShapeType="1"/>
            </p:cNvSpPr>
            <p:nvPr/>
          </p:nvSpPr>
          <p:spPr bwMode="auto">
            <a:xfrm>
              <a:off x="68" y="119"/>
              <a:ext cx="1" cy="41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29" name="Rectangle 148"/>
            <p:cNvSpPr>
              <a:spLocks noChangeArrowheads="1"/>
            </p:cNvSpPr>
            <p:nvPr/>
          </p:nvSpPr>
          <p:spPr bwMode="auto">
            <a:xfrm>
              <a:off x="68" y="119"/>
              <a:ext cx="6" cy="4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30" name="Line 149"/>
            <p:cNvSpPr>
              <a:spLocks noChangeShapeType="1"/>
            </p:cNvSpPr>
            <p:nvPr/>
          </p:nvSpPr>
          <p:spPr bwMode="auto">
            <a:xfrm>
              <a:off x="217" y="119"/>
              <a:ext cx="1" cy="41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31" name="Rectangle 150"/>
            <p:cNvSpPr>
              <a:spLocks noChangeArrowheads="1"/>
            </p:cNvSpPr>
            <p:nvPr/>
          </p:nvSpPr>
          <p:spPr bwMode="auto">
            <a:xfrm>
              <a:off x="217" y="119"/>
              <a:ext cx="6" cy="4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32" name="Line 151"/>
            <p:cNvSpPr>
              <a:spLocks noChangeShapeType="1"/>
            </p:cNvSpPr>
            <p:nvPr/>
          </p:nvSpPr>
          <p:spPr bwMode="auto">
            <a:xfrm>
              <a:off x="4607" y="119"/>
              <a:ext cx="1" cy="41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33" name="Rectangle 152"/>
            <p:cNvSpPr>
              <a:spLocks noChangeArrowheads="1"/>
            </p:cNvSpPr>
            <p:nvPr/>
          </p:nvSpPr>
          <p:spPr bwMode="auto">
            <a:xfrm>
              <a:off x="4607" y="119"/>
              <a:ext cx="6" cy="4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34" name="Line 153"/>
            <p:cNvSpPr>
              <a:spLocks noChangeShapeType="1"/>
            </p:cNvSpPr>
            <p:nvPr/>
          </p:nvSpPr>
          <p:spPr bwMode="auto">
            <a:xfrm>
              <a:off x="4978" y="119"/>
              <a:ext cx="1" cy="41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35" name="Rectangle 154"/>
            <p:cNvSpPr>
              <a:spLocks noChangeArrowheads="1"/>
            </p:cNvSpPr>
            <p:nvPr/>
          </p:nvSpPr>
          <p:spPr bwMode="auto">
            <a:xfrm>
              <a:off x="4978" y="119"/>
              <a:ext cx="5" cy="4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36" name="Line 155"/>
            <p:cNvSpPr>
              <a:spLocks noChangeShapeType="1"/>
            </p:cNvSpPr>
            <p:nvPr/>
          </p:nvSpPr>
          <p:spPr bwMode="auto">
            <a:xfrm>
              <a:off x="5686" y="119"/>
              <a:ext cx="1" cy="41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37" name="Rectangle 156"/>
            <p:cNvSpPr>
              <a:spLocks noChangeArrowheads="1"/>
            </p:cNvSpPr>
            <p:nvPr/>
          </p:nvSpPr>
          <p:spPr bwMode="auto">
            <a:xfrm>
              <a:off x="5686" y="119"/>
              <a:ext cx="6" cy="41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38" name="Line 157"/>
            <p:cNvSpPr>
              <a:spLocks noChangeShapeType="1"/>
            </p:cNvSpPr>
            <p:nvPr/>
          </p:nvSpPr>
          <p:spPr bwMode="auto">
            <a:xfrm>
              <a:off x="5692" y="119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39" name="Rectangle 158"/>
            <p:cNvSpPr>
              <a:spLocks noChangeArrowheads="1"/>
            </p:cNvSpPr>
            <p:nvPr/>
          </p:nvSpPr>
          <p:spPr bwMode="auto">
            <a:xfrm>
              <a:off x="5692" y="119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40" name="Line 159"/>
            <p:cNvSpPr>
              <a:spLocks noChangeShapeType="1"/>
            </p:cNvSpPr>
            <p:nvPr/>
          </p:nvSpPr>
          <p:spPr bwMode="auto">
            <a:xfrm>
              <a:off x="5692" y="46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41" name="Rectangle 160"/>
            <p:cNvSpPr>
              <a:spLocks noChangeArrowheads="1"/>
            </p:cNvSpPr>
            <p:nvPr/>
          </p:nvSpPr>
          <p:spPr bwMode="auto">
            <a:xfrm>
              <a:off x="5692" y="466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42" name="Line 161"/>
            <p:cNvSpPr>
              <a:spLocks noChangeShapeType="1"/>
            </p:cNvSpPr>
            <p:nvPr/>
          </p:nvSpPr>
          <p:spPr bwMode="auto">
            <a:xfrm>
              <a:off x="5692" y="69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43" name="Rectangle 162"/>
            <p:cNvSpPr>
              <a:spLocks noChangeArrowheads="1"/>
            </p:cNvSpPr>
            <p:nvPr/>
          </p:nvSpPr>
          <p:spPr bwMode="auto">
            <a:xfrm>
              <a:off x="5692" y="698"/>
              <a:ext cx="6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44" name="Line 163"/>
            <p:cNvSpPr>
              <a:spLocks noChangeShapeType="1"/>
            </p:cNvSpPr>
            <p:nvPr/>
          </p:nvSpPr>
          <p:spPr bwMode="auto">
            <a:xfrm>
              <a:off x="5692" y="81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45" name="Rectangle 164"/>
            <p:cNvSpPr>
              <a:spLocks noChangeArrowheads="1"/>
            </p:cNvSpPr>
            <p:nvPr/>
          </p:nvSpPr>
          <p:spPr bwMode="auto">
            <a:xfrm>
              <a:off x="5692" y="814"/>
              <a:ext cx="6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46" name="Line 165"/>
            <p:cNvSpPr>
              <a:spLocks noChangeShapeType="1"/>
            </p:cNvSpPr>
            <p:nvPr/>
          </p:nvSpPr>
          <p:spPr bwMode="auto">
            <a:xfrm>
              <a:off x="5692" y="104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47" name="Rectangle 166"/>
            <p:cNvSpPr>
              <a:spLocks noChangeArrowheads="1"/>
            </p:cNvSpPr>
            <p:nvPr/>
          </p:nvSpPr>
          <p:spPr bwMode="auto">
            <a:xfrm>
              <a:off x="5692" y="1045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48" name="Line 167"/>
            <p:cNvSpPr>
              <a:spLocks noChangeShapeType="1"/>
            </p:cNvSpPr>
            <p:nvPr/>
          </p:nvSpPr>
          <p:spPr bwMode="auto">
            <a:xfrm>
              <a:off x="5692" y="127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49" name="Rectangle 168"/>
            <p:cNvSpPr>
              <a:spLocks noChangeArrowheads="1"/>
            </p:cNvSpPr>
            <p:nvPr/>
          </p:nvSpPr>
          <p:spPr bwMode="auto">
            <a:xfrm>
              <a:off x="5692" y="1277"/>
              <a:ext cx="6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50" name="Line 169"/>
            <p:cNvSpPr>
              <a:spLocks noChangeShapeType="1"/>
            </p:cNvSpPr>
            <p:nvPr/>
          </p:nvSpPr>
          <p:spPr bwMode="auto">
            <a:xfrm>
              <a:off x="5692" y="150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51" name="Rectangle 170"/>
            <p:cNvSpPr>
              <a:spLocks noChangeArrowheads="1"/>
            </p:cNvSpPr>
            <p:nvPr/>
          </p:nvSpPr>
          <p:spPr bwMode="auto">
            <a:xfrm>
              <a:off x="5692" y="1508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52" name="Line 171"/>
            <p:cNvSpPr>
              <a:spLocks noChangeShapeType="1"/>
            </p:cNvSpPr>
            <p:nvPr/>
          </p:nvSpPr>
          <p:spPr bwMode="auto">
            <a:xfrm>
              <a:off x="5692" y="162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53" name="Rectangle 172"/>
            <p:cNvSpPr>
              <a:spLocks noChangeArrowheads="1"/>
            </p:cNvSpPr>
            <p:nvPr/>
          </p:nvSpPr>
          <p:spPr bwMode="auto">
            <a:xfrm>
              <a:off x="5692" y="1624"/>
              <a:ext cx="6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54" name="Line 173"/>
            <p:cNvSpPr>
              <a:spLocks noChangeShapeType="1"/>
            </p:cNvSpPr>
            <p:nvPr/>
          </p:nvSpPr>
          <p:spPr bwMode="auto">
            <a:xfrm>
              <a:off x="5692" y="1971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55" name="Rectangle 174"/>
            <p:cNvSpPr>
              <a:spLocks noChangeArrowheads="1"/>
            </p:cNvSpPr>
            <p:nvPr/>
          </p:nvSpPr>
          <p:spPr bwMode="auto">
            <a:xfrm>
              <a:off x="5692" y="1971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56" name="Line 175"/>
            <p:cNvSpPr>
              <a:spLocks noChangeShapeType="1"/>
            </p:cNvSpPr>
            <p:nvPr/>
          </p:nvSpPr>
          <p:spPr bwMode="auto">
            <a:xfrm>
              <a:off x="5692" y="2203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57" name="Rectangle 176"/>
            <p:cNvSpPr>
              <a:spLocks noChangeArrowheads="1"/>
            </p:cNvSpPr>
            <p:nvPr/>
          </p:nvSpPr>
          <p:spPr bwMode="auto">
            <a:xfrm>
              <a:off x="5692" y="2203"/>
              <a:ext cx="6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58" name="Line 177"/>
            <p:cNvSpPr>
              <a:spLocks noChangeShapeType="1"/>
            </p:cNvSpPr>
            <p:nvPr/>
          </p:nvSpPr>
          <p:spPr bwMode="auto">
            <a:xfrm>
              <a:off x="5692" y="2319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59" name="Rectangle 178"/>
            <p:cNvSpPr>
              <a:spLocks noChangeArrowheads="1"/>
            </p:cNvSpPr>
            <p:nvPr/>
          </p:nvSpPr>
          <p:spPr bwMode="auto">
            <a:xfrm>
              <a:off x="5692" y="2319"/>
              <a:ext cx="6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60" name="Line 179"/>
            <p:cNvSpPr>
              <a:spLocks noChangeShapeType="1"/>
            </p:cNvSpPr>
            <p:nvPr/>
          </p:nvSpPr>
          <p:spPr bwMode="auto">
            <a:xfrm>
              <a:off x="5692" y="255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61" name="Rectangle 180"/>
            <p:cNvSpPr>
              <a:spLocks noChangeArrowheads="1"/>
            </p:cNvSpPr>
            <p:nvPr/>
          </p:nvSpPr>
          <p:spPr bwMode="auto">
            <a:xfrm>
              <a:off x="5692" y="2550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62" name="Line 181"/>
            <p:cNvSpPr>
              <a:spLocks noChangeShapeType="1"/>
            </p:cNvSpPr>
            <p:nvPr/>
          </p:nvSpPr>
          <p:spPr bwMode="auto">
            <a:xfrm>
              <a:off x="5692" y="278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63" name="Rectangle 182"/>
            <p:cNvSpPr>
              <a:spLocks noChangeArrowheads="1"/>
            </p:cNvSpPr>
            <p:nvPr/>
          </p:nvSpPr>
          <p:spPr bwMode="auto">
            <a:xfrm>
              <a:off x="5692" y="2782"/>
              <a:ext cx="6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64" name="Line 183"/>
            <p:cNvSpPr>
              <a:spLocks noChangeShapeType="1"/>
            </p:cNvSpPr>
            <p:nvPr/>
          </p:nvSpPr>
          <p:spPr bwMode="auto">
            <a:xfrm>
              <a:off x="5692" y="289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65" name="Rectangle 184"/>
            <p:cNvSpPr>
              <a:spLocks noChangeArrowheads="1"/>
            </p:cNvSpPr>
            <p:nvPr/>
          </p:nvSpPr>
          <p:spPr bwMode="auto">
            <a:xfrm>
              <a:off x="5692" y="2897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66" name="Line 185"/>
            <p:cNvSpPr>
              <a:spLocks noChangeShapeType="1"/>
            </p:cNvSpPr>
            <p:nvPr/>
          </p:nvSpPr>
          <p:spPr bwMode="auto">
            <a:xfrm>
              <a:off x="5692" y="324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67" name="Rectangle 186"/>
            <p:cNvSpPr>
              <a:spLocks noChangeArrowheads="1"/>
            </p:cNvSpPr>
            <p:nvPr/>
          </p:nvSpPr>
          <p:spPr bwMode="auto">
            <a:xfrm>
              <a:off x="5692" y="3245"/>
              <a:ext cx="6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68" name="Line 187"/>
            <p:cNvSpPr>
              <a:spLocks noChangeShapeType="1"/>
            </p:cNvSpPr>
            <p:nvPr/>
          </p:nvSpPr>
          <p:spPr bwMode="auto">
            <a:xfrm>
              <a:off x="5692" y="359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69" name="Rectangle 188"/>
            <p:cNvSpPr>
              <a:spLocks noChangeArrowheads="1"/>
            </p:cNvSpPr>
            <p:nvPr/>
          </p:nvSpPr>
          <p:spPr bwMode="auto">
            <a:xfrm>
              <a:off x="5692" y="3592"/>
              <a:ext cx="6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70" name="Line 189"/>
            <p:cNvSpPr>
              <a:spLocks noChangeShapeType="1"/>
            </p:cNvSpPr>
            <p:nvPr/>
          </p:nvSpPr>
          <p:spPr bwMode="auto">
            <a:xfrm>
              <a:off x="5692" y="370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71" name="Rectangle 190"/>
            <p:cNvSpPr>
              <a:spLocks noChangeArrowheads="1"/>
            </p:cNvSpPr>
            <p:nvPr/>
          </p:nvSpPr>
          <p:spPr bwMode="auto">
            <a:xfrm>
              <a:off x="5692" y="3708"/>
              <a:ext cx="6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72" name="Line 191"/>
            <p:cNvSpPr>
              <a:spLocks noChangeShapeType="1"/>
            </p:cNvSpPr>
            <p:nvPr/>
          </p:nvSpPr>
          <p:spPr bwMode="auto">
            <a:xfrm>
              <a:off x="5692" y="3823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73" name="Rectangle 192"/>
            <p:cNvSpPr>
              <a:spLocks noChangeArrowheads="1"/>
            </p:cNvSpPr>
            <p:nvPr/>
          </p:nvSpPr>
          <p:spPr bwMode="auto">
            <a:xfrm>
              <a:off x="5692" y="3823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74" name="Line 193"/>
            <p:cNvSpPr>
              <a:spLocks noChangeShapeType="1"/>
            </p:cNvSpPr>
            <p:nvPr/>
          </p:nvSpPr>
          <p:spPr bwMode="auto">
            <a:xfrm>
              <a:off x="5692" y="3939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75" name="Rectangle 194"/>
            <p:cNvSpPr>
              <a:spLocks noChangeArrowheads="1"/>
            </p:cNvSpPr>
            <p:nvPr/>
          </p:nvSpPr>
          <p:spPr bwMode="auto">
            <a:xfrm>
              <a:off x="5692" y="3939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76" name="Line 195"/>
            <p:cNvSpPr>
              <a:spLocks noChangeShapeType="1"/>
            </p:cNvSpPr>
            <p:nvPr/>
          </p:nvSpPr>
          <p:spPr bwMode="auto">
            <a:xfrm>
              <a:off x="5692" y="405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77" name="Rectangle 196"/>
            <p:cNvSpPr>
              <a:spLocks noChangeArrowheads="1"/>
            </p:cNvSpPr>
            <p:nvPr/>
          </p:nvSpPr>
          <p:spPr bwMode="auto">
            <a:xfrm>
              <a:off x="5692" y="4055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78" name="Line 197"/>
            <p:cNvSpPr>
              <a:spLocks noChangeShapeType="1"/>
            </p:cNvSpPr>
            <p:nvPr/>
          </p:nvSpPr>
          <p:spPr bwMode="auto">
            <a:xfrm>
              <a:off x="5692" y="4171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79" name="Rectangle 198"/>
            <p:cNvSpPr>
              <a:spLocks noChangeArrowheads="1"/>
            </p:cNvSpPr>
            <p:nvPr/>
          </p:nvSpPr>
          <p:spPr bwMode="auto">
            <a:xfrm>
              <a:off x="5692" y="4171"/>
              <a:ext cx="6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80" name="Line 199"/>
            <p:cNvSpPr>
              <a:spLocks noChangeShapeType="1"/>
            </p:cNvSpPr>
            <p:nvPr/>
          </p:nvSpPr>
          <p:spPr bwMode="auto">
            <a:xfrm>
              <a:off x="5692" y="428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81" name="Rectangle 200"/>
            <p:cNvSpPr>
              <a:spLocks noChangeArrowheads="1"/>
            </p:cNvSpPr>
            <p:nvPr/>
          </p:nvSpPr>
          <p:spPr bwMode="auto">
            <a:xfrm>
              <a:off x="5692" y="4287"/>
              <a:ext cx="6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8457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704333" y="4308480"/>
            <a:ext cx="7705725" cy="17081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3600" b="1" dirty="0" smtClean="0">
              <a:solidFill>
                <a:prstClr val="black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3600" b="1" dirty="0" smtClean="0">
              <a:solidFill>
                <a:prstClr val="black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2800" b="1" dirty="0" smtClean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00091" y="708720"/>
            <a:ext cx="4932279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Разработчиком презентации </a:t>
            </a:r>
          </a:p>
          <a:p>
            <a:pPr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«Бюджет для граждан об исполнении бюджета  городского округа  Судак за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2023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год» является Управление финансов  Администрации города Судака Республики Крым   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948764"/>
              </p:ext>
            </p:extLst>
          </p:nvPr>
        </p:nvGraphicFramePr>
        <p:xfrm>
          <a:off x="348758" y="2916895"/>
          <a:ext cx="8583612" cy="369726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291806"/>
                <a:gridCol w="4291806"/>
              </a:tblGrid>
              <a:tr h="40094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u="none" strike="noStrike" kern="1200" cap="all" spc="0" normalizeH="0" baseline="0" noProof="0" dirty="0" smtClean="0">
                          <a:ln w="9000" cmpd="sng">
                            <a:noFill/>
                            <a:prstDash val="solid"/>
                          </a:ln>
                          <a:effectLst/>
                          <a:uLnTx/>
                          <a:uFillTx/>
                        </a:rPr>
                        <a:t>КОНТАКТНАЯ ИНФОРМАЦИЯ  </a:t>
                      </a:r>
                      <a:endParaRPr kumimoji="0" lang="ru-RU" altLang="ru-RU" sz="2000" b="1" i="0" u="none" strike="noStrike" kern="1200" cap="all" spc="0" normalizeH="0" baseline="0" noProof="0" dirty="0" smtClean="0">
                        <a:ln w="9000" cmpd="sng">
                          <a:noFill/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1772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Первый заместитель главы администрации - начальник управления финансов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Олейник Ольга Николаевна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1772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Заместитель</a:t>
                      </a:r>
                      <a:r>
                        <a:rPr lang="ru-RU" sz="1600" baseline="0" dirty="0" smtClean="0"/>
                        <a:t> начальника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Позднякова Светлана Семеновна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1772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Адрес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ул. Ленина,85А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7992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Телефоны  управления финансов</a:t>
                      </a:r>
                    </a:p>
                    <a:p>
                      <a:r>
                        <a:rPr lang="ru-RU" sz="1600" dirty="0" smtClean="0"/>
                        <a:t> факс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3-15-32</a:t>
                      </a:r>
                    </a:p>
                    <a:p>
                      <a:r>
                        <a:rPr lang="ru-RU" sz="1600" dirty="0" smtClean="0"/>
                        <a:t>3-15-46</a:t>
                      </a:r>
                    </a:p>
                    <a:p>
                      <a:r>
                        <a:rPr lang="ru-RU" sz="1600" dirty="0" smtClean="0"/>
                        <a:t>3-15-47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0094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Адрес электронной почты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http://finance@sudakgs.rk.gov.ru/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7190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Режим</a:t>
                      </a:r>
                      <a:r>
                        <a:rPr lang="ru-RU" sz="1600" baseline="0" dirty="0" smtClean="0"/>
                        <a:t> работы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</a:t>
                      </a:r>
                      <a:r>
                        <a:rPr lang="ru-RU" sz="1600" baseline="0" dirty="0" smtClean="0"/>
                        <a:t> 8-00 до 12-00, с 13-00 до 17-00</a:t>
                      </a:r>
                    </a:p>
                    <a:p>
                      <a:r>
                        <a:rPr lang="ru-RU" sz="1600" baseline="0" dirty="0" smtClean="0"/>
                        <a:t>Выходные дни – суббота, воскресенье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8" marB="45698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52" y="188640"/>
            <a:ext cx="2725544" cy="27255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43926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114300"/>
            <a:ext cx="8147050" cy="506413"/>
          </a:xfrm>
        </p:spPr>
        <p:txBody>
          <a:bodyPr rtlCol="0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городской округ Судак</a:t>
            </a:r>
            <a:endParaRPr lang="ru-RU" sz="20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0045221"/>
              </p:ext>
            </p:extLst>
          </p:nvPr>
        </p:nvGraphicFramePr>
        <p:xfrm>
          <a:off x="3707905" y="2060848"/>
          <a:ext cx="5436096" cy="4752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7"/>
                <a:gridCol w="1368152"/>
                <a:gridCol w="1603656"/>
                <a:gridCol w="1312161"/>
              </a:tblGrid>
              <a:tr h="413742">
                <a:tc gridSpan="4">
                  <a:txBody>
                    <a:bodyPr/>
                    <a:lstStyle/>
                    <a:p>
                      <a:pPr algn="r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млн.руб.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444073"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ДЕФИЦИТ(-)</a:t>
                      </a: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ПРОФИЦИТ(+)</a:t>
                      </a:r>
                      <a:endParaRPr lang="ru-RU" sz="16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64904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1 393,3 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+37,5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1 355,8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64904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1 795,4 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-62,8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1 858,1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64904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1 528,5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+17,1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1 511,4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-31750"/>
            <a:ext cx="295275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835150" y="765175"/>
            <a:ext cx="5473700" cy="0"/>
          </a:xfrm>
          <a:prstGeom prst="line">
            <a:avLst/>
          </a:prstGeom>
          <a:ln w="28575">
            <a:solidFill>
              <a:srgbClr val="6515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541511411"/>
              </p:ext>
            </p:extLst>
          </p:nvPr>
        </p:nvGraphicFramePr>
        <p:xfrm>
          <a:off x="0" y="1412776"/>
          <a:ext cx="3779912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67198"/>
            <a:ext cx="2304256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БЮДЖЕТА</a:t>
            </a:r>
            <a:endParaRPr lang="ru-RU" sz="24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0" y="-31750"/>
            <a:ext cx="295275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952750" y="765175"/>
            <a:ext cx="32131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26" name="TextBox 7"/>
          <p:cNvSpPr txBox="1">
            <a:spLocks noChangeArrowheads="1"/>
          </p:cNvSpPr>
          <p:nvPr/>
        </p:nvSpPr>
        <p:spPr bwMode="auto">
          <a:xfrm>
            <a:off x="250825" y="908050"/>
            <a:ext cx="1728788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Главный администратор доходов бюджета-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это орган государственной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власти (местного самоуправления),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который участвует в процессе составления проекта бюджета и кассового плана в части доходов, формирует и представляет бюджетную отчетность по исполнению бюджета и кассового плана, а также имеет в своем ведении администраторов доходов или является администратором доходов.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76032624"/>
              </p:ext>
            </p:extLst>
          </p:nvPr>
        </p:nvGraphicFramePr>
        <p:xfrm>
          <a:off x="1979612" y="1414073"/>
          <a:ext cx="6711897" cy="4103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3128" name="TextBox 4"/>
          <p:cNvSpPr txBox="1">
            <a:spLocks noChangeArrowheads="1"/>
          </p:cNvSpPr>
          <p:nvPr/>
        </p:nvSpPr>
        <p:spPr bwMode="auto">
          <a:xfrm>
            <a:off x="7740650" y="738188"/>
            <a:ext cx="1403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млн.руб</a:t>
            </a:r>
            <a:r>
              <a:rPr lang="ru-RU" b="1" dirty="0">
                <a:solidFill>
                  <a:srgbClr val="000000"/>
                </a:solidFill>
                <a:latin typeface="Calibri" pitchFamily="34" charset="0"/>
              </a:rPr>
              <a:t>/%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974274"/>
            <a:ext cx="2764629" cy="18430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835" y="4983418"/>
            <a:ext cx="2764629" cy="18430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Заголовок 1"/>
          <p:cNvSpPr>
            <a:spLocks noGrp="1"/>
          </p:cNvSpPr>
          <p:nvPr>
            <p:ph type="title"/>
          </p:nvPr>
        </p:nvSpPr>
        <p:spPr>
          <a:xfrm>
            <a:off x="467544" y="114300"/>
            <a:ext cx="8229600" cy="1143000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БЮДЖЕТА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952750" y="1052513"/>
            <a:ext cx="3132138" cy="0"/>
          </a:xfrm>
          <a:prstGeom prst="line">
            <a:avLst/>
          </a:prstGeom>
          <a:ln w="38100">
            <a:solidFill>
              <a:srgbClr val="6515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0"/>
            <a:ext cx="295275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886777729"/>
              </p:ext>
            </p:extLst>
          </p:nvPr>
        </p:nvGraphicFramePr>
        <p:xfrm>
          <a:off x="235388" y="1268760"/>
          <a:ext cx="77048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301207"/>
            <a:ext cx="2339751" cy="155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0"/>
            <a:ext cx="295275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06400"/>
            <a:ext cx="9144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sz="24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26018008"/>
              </p:ext>
            </p:extLst>
          </p:nvPr>
        </p:nvGraphicFramePr>
        <p:xfrm>
          <a:off x="80845" y="1132914"/>
          <a:ext cx="898231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884368" y="832959"/>
            <a:ext cx="10806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</a:p>
        </p:txBody>
      </p:sp>
      <p:cxnSp>
        <p:nvCxnSpPr>
          <p:cNvPr id="128005" name="Прямая соединительная линия 7"/>
          <p:cNvCxnSpPr>
            <a:cxnSpLocks noChangeShapeType="1"/>
          </p:cNvCxnSpPr>
          <p:nvPr/>
        </p:nvCxnSpPr>
        <p:spPr bwMode="auto">
          <a:xfrm flipV="1">
            <a:off x="3006725" y="868363"/>
            <a:ext cx="3078163" cy="0"/>
          </a:xfrm>
          <a:prstGeom prst="line">
            <a:avLst/>
          </a:prstGeom>
          <a:noFill/>
          <a:ln w="38100" algn="ctr">
            <a:solidFill>
              <a:srgbClr val="651528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городского округа Судак в 2023 году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116205" y="692696"/>
            <a:ext cx="6984187" cy="0"/>
          </a:xfrm>
          <a:prstGeom prst="line">
            <a:avLst/>
          </a:prstGeom>
          <a:ln w="28575">
            <a:solidFill>
              <a:srgbClr val="6515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230579251"/>
              </p:ext>
            </p:extLst>
          </p:nvPr>
        </p:nvGraphicFramePr>
        <p:xfrm>
          <a:off x="1331640" y="867140"/>
          <a:ext cx="8424936" cy="520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3229" y="3474716"/>
            <a:ext cx="14385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Акцизы- 12,8</a:t>
            </a:r>
            <a:br>
              <a:rPr lang="ru-RU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(4,4%)</a:t>
            </a:r>
            <a:endParaRPr lang="ru-RU" sz="1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08" y="2080245"/>
            <a:ext cx="231047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Налоги на совокупный доход- 34,7  </a:t>
            </a:r>
            <a:b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12%)</a:t>
            </a:r>
            <a:endParaRPr lang="ru-RU" sz="1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единительная линия 9"/>
          <p:cNvCxnSpPr>
            <a:endCxn id="6" idx="3"/>
          </p:cNvCxnSpPr>
          <p:nvPr/>
        </p:nvCxnSpPr>
        <p:spPr>
          <a:xfrm flipH="1">
            <a:off x="1631807" y="3546724"/>
            <a:ext cx="710274" cy="23576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852" y="2492896"/>
            <a:ext cx="1006475" cy="10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9262">
            <a:off x="3527683" y="1820505"/>
            <a:ext cx="752309" cy="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740352" y="723106"/>
            <a:ext cx="1394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млн.руб / %</a:t>
            </a:r>
            <a:endParaRPr lang="ru-RU" sz="1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093750709"/>
              </p:ext>
            </p:extLst>
          </p:nvPr>
        </p:nvGraphicFramePr>
        <p:xfrm>
          <a:off x="0" y="4509120"/>
          <a:ext cx="4860032" cy="226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0" y="41460"/>
            <a:ext cx="8928100" cy="29238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925" y="5070076"/>
            <a:ext cx="2560637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8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городского округа Судак в 2023 году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116205" y="692696"/>
            <a:ext cx="6984187" cy="0"/>
          </a:xfrm>
          <a:prstGeom prst="line">
            <a:avLst/>
          </a:prstGeom>
          <a:ln w="28575">
            <a:solidFill>
              <a:srgbClr val="6515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640009900"/>
              </p:ext>
            </p:extLst>
          </p:nvPr>
        </p:nvGraphicFramePr>
        <p:xfrm>
          <a:off x="611560" y="820412"/>
          <a:ext cx="8424936" cy="520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5647" y="3504870"/>
            <a:ext cx="186582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Платежи за природные ресурсы- 2,5</a:t>
            </a:r>
            <a:br>
              <a:rPr lang="ru-RU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(0,7%)</a:t>
            </a:r>
            <a:endParaRPr lang="ru-RU" sz="1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045" y="1207441"/>
            <a:ext cx="203608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Доходы от продажи активов- 114,1 </a:t>
            </a:r>
            <a:br>
              <a:rPr lang="ru-RU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(30,7%)</a:t>
            </a:r>
            <a:endParaRPr lang="ru-RU" sz="1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711" y="3212976"/>
            <a:ext cx="1006475" cy="10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9262" flipV="1">
            <a:off x="2219536" y="2024033"/>
            <a:ext cx="945879" cy="17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68344" y="827994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лн.руб/%</a:t>
            </a:r>
            <a:endParaRPr lang="ru-RU" sz="1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616839460"/>
              </p:ext>
            </p:extLst>
          </p:nvPr>
        </p:nvGraphicFramePr>
        <p:xfrm>
          <a:off x="0" y="4509120"/>
          <a:ext cx="5364088" cy="226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368" y="2573409"/>
            <a:ext cx="27794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Доходы </a:t>
            </a:r>
            <a:r>
              <a:rPr lang="ru-RU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 компенсации затрат -6,4</a:t>
            </a:r>
            <a:br>
              <a:rPr lang="ru-RU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(1,7%)</a:t>
            </a:r>
            <a:endParaRPr lang="ru-RU" sz="1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1599207" y="4231473"/>
            <a:ext cx="1221642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97" y="0"/>
            <a:ext cx="2957513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059" y="4231472"/>
            <a:ext cx="2074988" cy="25937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2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5048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873375" y="549275"/>
            <a:ext cx="32131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1549247"/>
              </p:ext>
            </p:extLst>
          </p:nvPr>
        </p:nvGraphicFramePr>
        <p:xfrm>
          <a:off x="495659" y="1988840"/>
          <a:ext cx="856796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0" y="-31750"/>
            <a:ext cx="295275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</p:txBody>
      </p:sp>
      <p:sp>
        <p:nvSpPr>
          <p:cNvPr id="131078" name="TextBox 17"/>
          <p:cNvSpPr txBox="1">
            <a:spLocks noChangeArrowheads="1"/>
          </p:cNvSpPr>
          <p:nvPr/>
        </p:nvSpPr>
        <p:spPr bwMode="auto">
          <a:xfrm>
            <a:off x="468313" y="881063"/>
            <a:ext cx="8496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itchFamily="34" charset="0"/>
              </a:rPr>
              <a:t>Соотношение безвозмездных поступлений от других бюджетов бюджетной системы РФ к общей сумме доходов в бюджет МО ГО Судак                        </a:t>
            </a:r>
            <a:r>
              <a:rPr lang="ru-RU" b="1" u="sng" dirty="0">
                <a:solidFill>
                  <a:srgbClr val="000000"/>
                </a:solidFill>
                <a:latin typeface="Calibri" pitchFamily="34" charset="0"/>
              </a:rPr>
              <a:t>млн.руб/%</a:t>
            </a:r>
          </a:p>
        </p:txBody>
      </p:sp>
    </p:spTree>
    <p:extLst>
      <p:ext uri="{BB962C8B-B14F-4D97-AF65-F5344CB8AC3E}">
        <p14:creationId xmlns:p14="http://schemas.microsoft.com/office/powerpoint/2010/main" val="124102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G_Diagram_027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CD100_dark_200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100_dark_2002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5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6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126CD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7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66C5F4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G_Diagram_027">
  <a:themeElements>
    <a:clrScheme name="CD100_dark_2002 7">
      <a:dk1>
        <a:srgbClr val="003B76"/>
      </a:dk1>
      <a:lt1>
        <a:srgbClr val="FFFFFF"/>
      </a:lt1>
      <a:dk2>
        <a:srgbClr val="003399"/>
      </a:dk2>
      <a:lt2>
        <a:srgbClr val="C0C0C0"/>
      </a:lt2>
      <a:accent1>
        <a:srgbClr val="FCC704"/>
      </a:accent1>
      <a:accent2>
        <a:srgbClr val="A01DD5"/>
      </a:accent2>
      <a:accent3>
        <a:srgbClr val="AAADCA"/>
      </a:accent3>
      <a:accent4>
        <a:srgbClr val="DADADA"/>
      </a:accent4>
      <a:accent5>
        <a:srgbClr val="FDE0AA"/>
      </a:accent5>
      <a:accent6>
        <a:srgbClr val="9119C1"/>
      </a:accent6>
      <a:hlink>
        <a:srgbClr val="66C5F4"/>
      </a:hlink>
      <a:folHlink>
        <a:srgbClr val="009999"/>
      </a:folHlink>
    </a:clrScheme>
    <a:fontScheme name="CD100_dark_200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100_dark_2002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5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6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126CD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7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66C5F4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Главная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  <a:fontScheme name="CD100_dark_2002">
    <a:majorFont>
      <a:latin typeface="Arial"/>
      <a:ea typeface=""/>
      <a:cs typeface=""/>
    </a:majorFont>
    <a:minorFont>
      <a:latin typeface="Verdana"/>
      <a:ea typeface=""/>
      <a:cs typeface="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Главная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  <a:fontScheme name="CD100_dark_2002">
    <a:majorFont>
      <a:latin typeface="Arial"/>
      <a:ea typeface=""/>
      <a:cs typeface=""/>
    </a:majorFont>
    <a:minorFont>
      <a:latin typeface="Verdana"/>
      <a:ea typeface=""/>
      <a:cs typeface="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Главная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  <a:fontScheme name="CD100_dark_2002">
    <a:majorFont>
      <a:latin typeface="Arial"/>
      <a:ea typeface=""/>
      <a:cs typeface=""/>
    </a:majorFont>
    <a:minorFont>
      <a:latin typeface="Verdana"/>
      <a:ea typeface=""/>
      <a:cs typeface="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13102</TotalTime>
  <Words>4484</Words>
  <Application>Microsoft Office PowerPoint</Application>
  <PresentationFormat>Экран (4:3)</PresentationFormat>
  <Paragraphs>748</Paragraphs>
  <Slides>27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Тема Office</vt:lpstr>
      <vt:lpstr>TG_Diagram_027</vt:lpstr>
      <vt:lpstr>1_TG_Diagram_027</vt:lpstr>
      <vt:lpstr>1_Тема Office</vt:lpstr>
      <vt:lpstr>2_Тема Office</vt:lpstr>
      <vt:lpstr>5_Тема Office</vt:lpstr>
      <vt:lpstr>9_Тема Office</vt:lpstr>
      <vt:lpstr>Управление финансов администрации города Судака Республики Крым</vt:lpstr>
      <vt:lpstr>Презентация PowerPoint</vt:lpstr>
      <vt:lpstr>  ОСНОВНЫЕ ПАРАМЕТРЫ БЮДЖЕТА муниципального образования городской округ Судак</vt:lpstr>
      <vt:lpstr>ДОХОДЫ БЮДЖЕТА</vt:lpstr>
      <vt:lpstr>ДОХОДЫ БЮДЖЕТА</vt:lpstr>
      <vt:lpstr>Презентация PowerPoint</vt:lpstr>
      <vt:lpstr>  ДОХОДЫ БЮДЖЕТА городского округа Судак в 2023 году </vt:lpstr>
      <vt:lpstr>  ДОХОДЫ БЮДЖЕТА городского округа Судак в 2023 году </vt:lpstr>
      <vt:lpstr>ДОХОДЫ БЮДЖЕТА </vt:lpstr>
      <vt:lpstr>ДОХОДЫ БЮДЖЕТА</vt:lpstr>
      <vt:lpstr>Мероприятия по увеличению поступлений налоговых и неналоговых доходов в бюджет городского округа Судак</vt:lpstr>
      <vt:lpstr>Результаты по итогам Межведомственных комиссий по увеличению налоговых и неналоговых доходов бюджета МО ГО Судак за 2023 год</vt:lpstr>
      <vt:lpstr>РАСХОДЫ БЮДЖЕТА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u304n4</dc:creator>
  <cp:lastModifiedBy>User</cp:lastModifiedBy>
  <cp:revision>920</cp:revision>
  <cp:lastPrinted>2024-05-16T11:19:57Z</cp:lastPrinted>
  <dcterms:created xsi:type="dcterms:W3CDTF">2019-03-21T07:55:42Z</dcterms:created>
  <dcterms:modified xsi:type="dcterms:W3CDTF">2024-05-20T11:28:42Z</dcterms:modified>
</cp:coreProperties>
</file>